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7" r:id="rId14"/>
    <p:sldId id="258" r:id="rId15"/>
    <p:sldId id="259" r:id="rId16"/>
    <p:sldId id="260" r:id="rId17"/>
    <p:sldId id="261" r:id="rId18"/>
    <p:sldId id="274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1DBE1-CB8D-4538-B11B-E7DF1CA09B35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9F78-D75A-4155-BB33-8E2ADBD27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48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CDBF09-013B-4663-9F3A-8CD0DD863A19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52800"/>
            <a:ext cx="6400800" cy="22860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 smtClean="0"/>
              <a:t> 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b="1" dirty="0" smtClean="0"/>
              <a:t>Dr. </a:t>
            </a:r>
            <a:r>
              <a:rPr lang="en-US" sz="4400" b="1" dirty="0" err="1" smtClean="0"/>
              <a:t>Bhavesh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Bariya</a:t>
            </a:r>
            <a:endParaRPr lang="en-US" sz="4400" b="1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b="1" dirty="0" smtClean="0"/>
              <a:t>Assistant Professor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400" b="1" dirty="0" smtClean="0"/>
              <a:t> Dept. of PSM</a:t>
            </a:r>
            <a:endParaRPr lang="en-US" sz="4400" b="1" dirty="0"/>
          </a:p>
        </p:txBody>
      </p:sp>
      <p:sp>
        <p:nvSpPr>
          <p:cNvPr id="7171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dirty="0" smtClean="0"/>
              <a:t>DEMOGRAPHY</a:t>
            </a:r>
            <a:r>
              <a:rPr lang="en-US" dirty="0" smtClean="0"/>
              <a:t>-Terminology</a:t>
            </a: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/>
              <a:t>STAGES OF DEMOGRAPHY CYCLE &amp; COUNTRIES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>
            <p:ph type="tbl" idx="1"/>
          </p:nvPr>
        </p:nvGraphicFramePr>
        <p:xfrm>
          <a:off x="177800" y="1600200"/>
          <a:ext cx="8732838" cy="4854577"/>
        </p:xfrm>
        <a:graphic>
          <a:graphicData uri="http://schemas.openxmlformats.org/drawingml/2006/table">
            <a:tbl>
              <a:tblPr/>
              <a:tblGrid>
                <a:gridCol w="2336800"/>
                <a:gridCol w="2057400"/>
                <a:gridCol w="2054225"/>
                <a:gridCol w="2284413"/>
              </a:tblGrid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High Stationary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India (1920)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Early Expanding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Unchanged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Decline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South Asia, Africa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Late Expanding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Fall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Further Decline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China, Singapore,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Low Stationary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Austria (1980-1985)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Declining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Further lowers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Unchanged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pitchFamily="34" charset="0"/>
                        </a:rPr>
                        <a:t>Germany, Hungary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8758" name="Text Box 86"/>
          <p:cNvSpPr txBox="1">
            <a:spLocks noChangeArrowheads="1"/>
          </p:cNvSpPr>
          <p:nvPr/>
        </p:nvSpPr>
        <p:spPr bwMode="auto">
          <a:xfrm>
            <a:off x="541338" y="1763713"/>
            <a:ext cx="9072562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STAGE		   BIRTH RATE	       DEATH RATE	COUNTRIES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06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52399"/>
          <a:ext cx="8610600" cy="6705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743200"/>
                <a:gridCol w="2743200"/>
              </a:tblGrid>
              <a:tr h="8851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C00000"/>
                          </a:solidFill>
                        </a:rPr>
                        <a:t>2001</a:t>
                      </a:r>
                      <a:endParaRPr lang="en-US" sz="32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2011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States/UTs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Districts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593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640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Tehsils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5463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5767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Towns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5161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7742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Villages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593732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608786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88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Households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194 Million 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240 Million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509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Population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1.03 Billion</a:t>
                      </a: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1.20 Billion</a:t>
                      </a: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5334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Census 2011 and Demographic Trends in Indian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609600"/>
          <a:ext cx="8686800" cy="6515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00330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Population </a:t>
                      </a:r>
                      <a:endParaRPr lang="en-US" sz="40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1,21,01,93,422</a:t>
                      </a:r>
                      <a:endParaRPr lang="en-US" sz="32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Male : 62,37,24,248</a:t>
                      </a:r>
                    </a:p>
                    <a:p>
                      <a:r>
                        <a:rPr lang="en-US" sz="2400" dirty="0" smtClean="0"/>
                        <a:t>Female</a:t>
                      </a:r>
                      <a:r>
                        <a:rPr lang="en-US" sz="2400" baseline="0" dirty="0" smtClean="0"/>
                        <a:t> :58,64,69,174</a:t>
                      </a:r>
                      <a:endParaRPr lang="en-US" sz="2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Decadal population growth </a:t>
                      </a:r>
                      <a:endParaRPr lang="en-US" sz="2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18,14,55,986</a:t>
                      </a:r>
                      <a:endParaRPr lang="en-US" sz="4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17.64%</a:t>
                      </a:r>
                      <a:endParaRPr lang="en-US" sz="5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Density of population </a:t>
                      </a:r>
                      <a:endParaRPr lang="en-US" sz="3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382</a:t>
                      </a:r>
                      <a:endParaRPr lang="en-US" sz="4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Per sq .km</a:t>
                      </a:r>
                      <a:endParaRPr lang="en-US" sz="4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Sex ratio </a:t>
                      </a:r>
                      <a:endParaRPr lang="en-US" sz="5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940</a:t>
                      </a:r>
                      <a:endParaRPr lang="en-US" sz="6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Females per 1000 males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Population in the age group (0-6)</a:t>
                      </a:r>
                      <a:endParaRPr 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15,87,89,287</a:t>
                      </a:r>
                      <a:endParaRPr lang="en-US" sz="4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13.12%</a:t>
                      </a:r>
                      <a:r>
                        <a:rPr lang="en-US" sz="2800" baseline="0" dirty="0" smtClean="0"/>
                        <a:t> (of total population </a:t>
                      </a:r>
                      <a:endParaRPr 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r>
                        <a:rPr lang="en-US" sz="5400" dirty="0" smtClean="0">
                          <a:solidFill>
                            <a:schemeClr val="bg1"/>
                          </a:solidFill>
                        </a:rPr>
                        <a:t>Literates </a:t>
                      </a:r>
                      <a:endParaRPr lang="en-US" sz="5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77,84,54,120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74.04%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Male :82.14%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Females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:65.46 %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b="1" dirty="0" smtClean="0"/>
              <a:t>In the demographic cycle, India is in the: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(a) High stationary stage </a:t>
            </a:r>
            <a:endParaRPr lang="en-US" b="1" i="1" dirty="0" smtClean="0"/>
          </a:p>
          <a:p>
            <a:pPr>
              <a:buNone/>
            </a:pPr>
            <a:r>
              <a:rPr lang="en-US" dirty="0" smtClean="0"/>
              <a:t>(b) Early expanding stage</a:t>
            </a:r>
          </a:p>
          <a:p>
            <a:pPr>
              <a:buNone/>
            </a:pPr>
            <a:r>
              <a:rPr lang="en-US" dirty="0" smtClean="0"/>
              <a:t>(c) Late expanding stage</a:t>
            </a:r>
          </a:p>
          <a:p>
            <a:pPr>
              <a:buNone/>
            </a:pPr>
            <a:r>
              <a:rPr lang="en-US" dirty="0" smtClean="0"/>
              <a:t>(d) Low stationary stage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Which states in India has the highest female/male sex ratio is:</a:t>
            </a:r>
            <a:endParaRPr lang="en-US" b="1" i="1" dirty="0" smtClean="0"/>
          </a:p>
          <a:p>
            <a:pPr>
              <a:buNone/>
            </a:pPr>
            <a:r>
              <a:rPr lang="en-US" dirty="0" smtClean="0"/>
              <a:t>(a) Kerala</a:t>
            </a:r>
          </a:p>
          <a:p>
            <a:pPr>
              <a:buNone/>
            </a:pPr>
            <a:r>
              <a:rPr lang="en-US" dirty="0" smtClean="0"/>
              <a:t>(b) Haryana</a:t>
            </a:r>
          </a:p>
          <a:p>
            <a:pPr>
              <a:buNone/>
            </a:pPr>
            <a:r>
              <a:rPr lang="en-US" dirty="0" smtClean="0"/>
              <a:t>(c) Tamil Nadu</a:t>
            </a:r>
          </a:p>
          <a:p>
            <a:pPr>
              <a:buNone/>
            </a:pPr>
            <a:r>
              <a:rPr lang="en-US" dirty="0" smtClean="0"/>
              <a:t>(d) </a:t>
            </a:r>
            <a:r>
              <a:rPr lang="en-US" dirty="0" err="1" smtClean="0"/>
              <a:t>Himanchal</a:t>
            </a:r>
            <a:r>
              <a:rPr lang="en-US" dirty="0" smtClean="0"/>
              <a:t> Pradesh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3.Dependency ratio numerator is:</a:t>
            </a:r>
          </a:p>
          <a:p>
            <a:pPr>
              <a:buNone/>
            </a:pPr>
            <a:r>
              <a:rPr lang="en-US" dirty="0" smtClean="0"/>
              <a:t>(a) Less than 15 years and more than 65 years</a:t>
            </a:r>
          </a:p>
          <a:p>
            <a:pPr>
              <a:buNone/>
            </a:pPr>
            <a:r>
              <a:rPr lang="en-US" dirty="0" smtClean="0"/>
              <a:t>(b) Less than 85 years</a:t>
            </a:r>
          </a:p>
          <a:p>
            <a:pPr>
              <a:buNone/>
            </a:pPr>
            <a:r>
              <a:rPr lang="en-US" dirty="0" smtClean="0"/>
              <a:t>(c) 30-35 years</a:t>
            </a:r>
          </a:p>
          <a:p>
            <a:pPr>
              <a:buNone/>
            </a:pPr>
            <a:r>
              <a:rPr lang="en-US" dirty="0" smtClean="0"/>
              <a:t>(d) 15-65 years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b="1" dirty="0" smtClean="0"/>
              <a:t>Denominator in crude birth rate:</a:t>
            </a:r>
            <a:endParaRPr lang="en-US" b="1" i="1" dirty="0" smtClean="0"/>
          </a:p>
          <a:p>
            <a:pPr>
              <a:buNone/>
            </a:pPr>
            <a:r>
              <a:rPr lang="en-US" dirty="0" smtClean="0"/>
              <a:t>(a) Mid year population</a:t>
            </a:r>
          </a:p>
          <a:p>
            <a:pPr>
              <a:buNone/>
            </a:pPr>
            <a:r>
              <a:rPr lang="en-US" dirty="0" smtClean="0"/>
              <a:t>(b) Total no. of live births in a year</a:t>
            </a:r>
          </a:p>
          <a:p>
            <a:pPr>
              <a:buNone/>
            </a:pPr>
            <a:r>
              <a:rPr lang="en-US" dirty="0" smtClean="0"/>
              <a:t>(c) Mid year males between 15-44 years</a:t>
            </a:r>
          </a:p>
          <a:p>
            <a:pPr>
              <a:buNone/>
            </a:pPr>
            <a:r>
              <a:rPr lang="en-US" dirty="0" smtClean="0"/>
              <a:t>(d) No. of children 0-4 years of 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Crude Death Rate of Gujarat is </a:t>
            </a:r>
          </a:p>
          <a:p>
            <a:pPr>
              <a:buNone/>
            </a:pPr>
            <a:r>
              <a:rPr lang="en-US" dirty="0" smtClean="0"/>
              <a:t>A) 21</a:t>
            </a:r>
          </a:p>
          <a:p>
            <a:pPr>
              <a:buNone/>
            </a:pPr>
            <a:r>
              <a:rPr lang="en-US" dirty="0" smtClean="0"/>
              <a:t>B) 20.6</a:t>
            </a:r>
          </a:p>
          <a:p>
            <a:pPr>
              <a:buNone/>
            </a:pPr>
            <a:r>
              <a:rPr lang="en-US" dirty="0" smtClean="0"/>
              <a:t>C) 6.7</a:t>
            </a:r>
          </a:p>
          <a:p>
            <a:pPr>
              <a:buNone/>
            </a:pPr>
            <a:r>
              <a:rPr lang="en-US" dirty="0" smtClean="0"/>
              <a:t>D) 6.2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http://censusindia.gov.in/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4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Suggestion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Row JR, Wilson PJ, Murray DL.</a:t>
                      </a:r>
                    </a:p>
                    <a:p>
                      <a:r>
                        <a:rPr lang="en-US" dirty="0" smtClean="0"/>
                        <a:t>J </a:t>
                      </a:r>
                      <a:r>
                        <a:rPr lang="en-US" dirty="0" err="1" smtClean="0"/>
                        <a:t>Anim</a:t>
                      </a:r>
                      <a:r>
                        <a:rPr lang="en-US" dirty="0" smtClean="0"/>
                        <a:t> Ecol. 2014 Jan 20.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results reveal that density dependence acting exclusively on survival as opposed to productivity is destabilizing, suggesting that a shift in the action of population regulation toward reproductive output may decrease cyclic propensity and cycle amplitude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important in all demographic process is survival</a:t>
                      </a:r>
                      <a:r>
                        <a:rPr lang="en-US" baseline="0" dirty="0" smtClean="0"/>
                        <a:t> by reproduction i.e. fertility.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8153400" cy="6172200"/>
          </a:xfrm>
        </p:spPr>
        <p:txBody>
          <a:bodyPr>
            <a:normAutofit fontScale="85000" lnSpcReduction="20000"/>
          </a:bodyPr>
          <a:lstStyle/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Verdana" pitchFamily="34" charset="0"/>
              </a:rPr>
              <a:t>It focuses its attention on three readily observable human phenomena: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2800" dirty="0" smtClean="0">
                <a:latin typeface="Verdana" pitchFamily="34" charset="0"/>
              </a:rPr>
              <a:t>Changes in population size (growth or decline)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2800" dirty="0" smtClean="0">
                <a:latin typeface="Verdana" pitchFamily="34" charset="0"/>
              </a:rPr>
              <a:t>The composition of the population size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2800" dirty="0" smtClean="0">
                <a:latin typeface="Verdana" pitchFamily="34" charset="0"/>
              </a:rPr>
              <a:t>The distribution of population in space.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It deals with five demographic processes’, namely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fertility,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mortality,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marriage,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migration and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	social mobility. 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Verdana" pitchFamily="34" charset="0"/>
              </a:rPr>
              <a:t>	</a:t>
            </a:r>
          </a:p>
          <a:p>
            <a:pPr marL="342900" indent="-3429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Verdana" pitchFamily="34" charset="0"/>
              </a:rPr>
              <a:t>These five processes are continuously at work within a population determining size, composition and distribution.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Religions of India (Census 2011)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Religion 		Population		 Percent (%) </a:t>
            </a:r>
          </a:p>
          <a:p>
            <a:r>
              <a:rPr lang="en-US" dirty="0" smtClean="0"/>
              <a:t>All 			1,210,854,977 	100.00 </a:t>
            </a:r>
          </a:p>
          <a:p>
            <a:r>
              <a:rPr lang="en-US" dirty="0" smtClean="0"/>
              <a:t>Hindus 		966,378,868 		79.80 </a:t>
            </a:r>
          </a:p>
          <a:p>
            <a:r>
              <a:rPr lang="en-US" dirty="0" smtClean="0"/>
              <a:t>Muslims 		172,245,158 		14.23 </a:t>
            </a:r>
          </a:p>
          <a:p>
            <a:r>
              <a:rPr lang="en-US" dirty="0" smtClean="0"/>
              <a:t>Christians 		27,819,588 		2.30 </a:t>
            </a:r>
          </a:p>
          <a:p>
            <a:r>
              <a:rPr lang="en-US" dirty="0" smtClean="0"/>
              <a:t>Sikhs 		20,833,116 		1.72 </a:t>
            </a:r>
          </a:p>
          <a:p>
            <a:r>
              <a:rPr lang="en-US" dirty="0" smtClean="0"/>
              <a:t>Buddhists 		8,442,972 		0.70 </a:t>
            </a:r>
          </a:p>
          <a:p>
            <a:r>
              <a:rPr lang="en-US" dirty="0" err="1" smtClean="0"/>
              <a:t>Jains</a:t>
            </a:r>
            <a:r>
              <a:rPr lang="en-US" dirty="0" smtClean="0"/>
              <a:t> 		4,451,753 		0.37 </a:t>
            </a:r>
          </a:p>
          <a:p>
            <a:r>
              <a:rPr lang="en-US" dirty="0" smtClean="0"/>
              <a:t>Others 		7,937,734 		0.66 </a:t>
            </a:r>
          </a:p>
          <a:p>
            <a:r>
              <a:rPr lang="en-US" dirty="0" smtClean="0"/>
              <a:t>Not stated 	2,867,303 		0.24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763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common method to show the structure is by a </a:t>
            </a:r>
            <a:r>
              <a:rPr lang="en-US" b="1" dirty="0" smtClean="0"/>
              <a:t>population pyramid</a:t>
            </a:r>
            <a:r>
              <a:rPr lang="en-US" dirty="0" smtClean="0"/>
              <a:t>. This diagram is made up by putting two bar graphs (one for male, one for female) side by side. From this you can read off what percentage of a population is of a certain gender and age range.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PSM\Desktop\Demography TTMD\Countries with Rapid Population Growth_files\poppy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533400"/>
            <a:ext cx="8305800" cy="6096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Population Structure - Developing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This population pyramid is wide at the base, which means there are a large proportion of young people in the country. It tapers very quickly as you go up into the older age groups, and is narrow at the top. This shows that a very small proportion of people are elderly.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This shape of pyramid is typical of a </a:t>
            </a:r>
            <a:r>
              <a:rPr lang="en-US" b="1" dirty="0" smtClean="0"/>
              <a:t>developing</a:t>
            </a:r>
            <a:r>
              <a:rPr lang="en-US" dirty="0" smtClean="0"/>
              <a:t> country, such as Kenya or Vietnam.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PSM\Desktop\Demography TTMD\Countries with Slow Population Growth_files\poppy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762000"/>
            <a:ext cx="8305800" cy="5715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Population Structure - Developed Countries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953000"/>
          </a:xfrm>
        </p:spPr>
        <p:txBody>
          <a:bodyPr/>
          <a:lstStyle/>
          <a:p>
            <a:pPr eaLnBrk="1" hangingPunct="1"/>
            <a:r>
              <a:rPr lang="en-US" smtClean="0"/>
              <a:t>This shape is typical of a </a:t>
            </a:r>
            <a:r>
              <a:rPr lang="en-US" b="1" smtClean="0"/>
              <a:t>developed</a:t>
            </a:r>
            <a:r>
              <a:rPr lang="en-US" smtClean="0"/>
              <a:t> country. It is narrow at the base, wider in the middle, and stays quite wide until the very top, as there is a sizable percentage of older people. Note that there are more old women than men. Italy and Japan have population structures that are of this shape.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643</Words>
  <Application>Microsoft Office PowerPoint</Application>
  <PresentationFormat>On-screen Show (4:3)</PresentationFormat>
  <Paragraphs>142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DEMOGRAPHY-Terminology</vt:lpstr>
      <vt:lpstr>PowerPoint Presentation</vt:lpstr>
      <vt:lpstr>Religions of India (Census 2011)</vt:lpstr>
      <vt:lpstr>PowerPoint Presentation</vt:lpstr>
      <vt:lpstr>PowerPoint Presentation</vt:lpstr>
      <vt:lpstr>PowerPoint Presentation</vt:lpstr>
      <vt:lpstr>Population Structure - Developing Countries</vt:lpstr>
      <vt:lpstr>PowerPoint Presentation</vt:lpstr>
      <vt:lpstr>Population Structure - Developed Countries </vt:lpstr>
      <vt:lpstr>STAGES OF DEMOGRAPHY CYCLE &amp; COUNTRIES</vt:lpstr>
      <vt:lpstr>.</vt:lpstr>
      <vt:lpstr>Census 2011 and Demographic Trends in Indian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</cp:lastModifiedBy>
  <cp:revision>19</cp:revision>
  <dcterms:created xsi:type="dcterms:W3CDTF">2006-08-16T00:00:00Z</dcterms:created>
  <dcterms:modified xsi:type="dcterms:W3CDTF">2017-01-11T06:35:28Z</dcterms:modified>
</cp:coreProperties>
</file>