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E15A3-928B-4AD3-9627-6D1B71759F33}" type="datetimeFigureOut">
              <a:rPr lang="en-US" smtClean="0"/>
              <a:pPr/>
              <a:t>4/15/2020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758F0-FFF5-47F9-BEDF-DBC2D15355E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C6DC-D3C2-4671-97A7-1561E0991AF1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80010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STRENGTHENING OF THE MUSCLE – </a:t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PROGRESSIVE RESISTED EXERCISE(PRE)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9436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Krina Ved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lak.bpt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65351"/>
            <a:ext cx="5397843" cy="2349649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96B-2DAF-40DC-BA96-411BDEE504C7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TYPES OF STRENGTH/RESISTANCE TRAINING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1371600"/>
            <a:ext cx="22860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5791200" y="1371600"/>
            <a:ext cx="22860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762000" y="2590800"/>
            <a:ext cx="22860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3352800" y="2590800"/>
            <a:ext cx="5562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3352800" y="3962400"/>
            <a:ext cx="563880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914400" y="14388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Manual Resistance exercises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265807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/>
              <a:t>Self resistance exercises</a:t>
            </a:r>
          </a:p>
          <a:p>
            <a:endParaRPr lang="en-IN" b="1" dirty="0" smtClean="0"/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Therapist resistance exercises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14388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Mechanical Resistance exercises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25908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Isometeric exercises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Multiple angle </a:t>
            </a:r>
            <a:r>
              <a:rPr lang="en-IN" dirty="0" err="1" smtClean="0"/>
              <a:t>isometerics</a:t>
            </a:r>
            <a:endParaRPr lang="en-IN" dirty="0" smtClean="0"/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Stabilisation exercises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Muscle setting exercises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40386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Dynamic exercises – Concentric and Eccentric 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Constant resistance : A) Body weight        B) Free weight – Sand bags, Dumbbells, Medicine balls, Theraband/tubes, Springs  C) Pulley system</a:t>
            </a:r>
          </a:p>
          <a:p>
            <a:pPr marL="342900" indent="-342900">
              <a:buAutoNum type="arabicPeriod"/>
            </a:pPr>
            <a:r>
              <a:rPr lang="en-IN" dirty="0" smtClean="0"/>
              <a:t>Weight machine</a:t>
            </a:r>
          </a:p>
          <a:p>
            <a:pPr marL="342900" indent="-342900">
              <a:buAutoNum type="arabicPeriod"/>
            </a:pPr>
            <a:r>
              <a:rPr lang="en-IN" dirty="0" smtClean="0"/>
              <a:t>Isokinetic device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C006-27D4-40B8-BFF0-0300F4318DDA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 descr="C:\Users\HP\Pictures\Screenshots\Screenshot (10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"/>
            <a:ext cx="3614332" cy="2133600"/>
          </a:xfrm>
          <a:prstGeom prst="rect">
            <a:avLst/>
          </a:prstGeom>
          <a:noFill/>
        </p:spPr>
      </p:pic>
      <p:pic>
        <p:nvPicPr>
          <p:cNvPr id="4099" name="Picture 3" descr="C:\Users\HP\Pictures\Screenshots\Screenshot (10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50" y="2590800"/>
            <a:ext cx="3867150" cy="2581275"/>
          </a:xfrm>
          <a:prstGeom prst="rect">
            <a:avLst/>
          </a:prstGeom>
          <a:noFill/>
        </p:spPr>
      </p:pic>
      <p:pic>
        <p:nvPicPr>
          <p:cNvPr id="4100" name="Picture 4" descr="C:\Users\HP\Pictures\Screenshots\Screenshot (10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3119438" cy="2847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38800" y="4953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Sand Bags – wrist and ankle bands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048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smtClean="0"/>
              <a:t>De’lorme </a:t>
            </a:r>
            <a:r>
              <a:rPr lang="en-IN" b="1" dirty="0" smtClean="0"/>
              <a:t>Shoe</a:t>
            </a:r>
            <a:endParaRPr lang="en-IN" b="1" dirty="0"/>
          </a:p>
        </p:txBody>
      </p:sp>
      <p:pic>
        <p:nvPicPr>
          <p:cNvPr id="4101" name="Picture 5" descr="C:\Users\HP\Pictures\Screenshots\Screenshot (96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505200"/>
            <a:ext cx="2992802" cy="24336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19400" y="5943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Body weight training</a:t>
            </a:r>
            <a:endParaRPr lang="en-IN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C006-27D4-40B8-BFF0-0300F4318DDA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 descr="C:\Users\HP\Pictures\Screenshots\Screenshot (10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657600"/>
            <a:ext cx="4657725" cy="2628900"/>
          </a:xfrm>
          <a:prstGeom prst="rect">
            <a:avLst/>
          </a:prstGeom>
          <a:noFill/>
        </p:spPr>
      </p:pic>
      <p:pic>
        <p:nvPicPr>
          <p:cNvPr id="5123" name="Picture 3" descr="C:\Users\HP\Pictures\Screenshots\Screenshot (100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886075" cy="2400300"/>
          </a:xfrm>
          <a:prstGeom prst="rect">
            <a:avLst/>
          </a:prstGeom>
          <a:noFill/>
        </p:spPr>
      </p:pic>
      <p:pic>
        <p:nvPicPr>
          <p:cNvPr id="5124" name="Picture 4" descr="C:\Users\HP\Pictures\Screenshots\Screenshot (105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28600"/>
            <a:ext cx="4276725" cy="2333625"/>
          </a:xfrm>
          <a:prstGeom prst="rect">
            <a:avLst/>
          </a:prstGeom>
          <a:noFill/>
        </p:spPr>
      </p:pic>
      <p:pic>
        <p:nvPicPr>
          <p:cNvPr id="5125" name="Picture 5" descr="C:\Users\HP\Pictures\Screenshots\Screenshot (106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3269363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0" y="2971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Resistance tube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Resistance bands</a:t>
            </a:r>
            <a:endParaRPr lang="en-IN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C006-27D4-40B8-BFF0-0300F4318DDA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 descr="C:\Users\HP\Pictures\Screenshots\Screenshot (9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343400"/>
            <a:ext cx="2438400" cy="1790700"/>
          </a:xfrm>
          <a:prstGeom prst="rect">
            <a:avLst/>
          </a:prstGeom>
          <a:noFill/>
        </p:spPr>
      </p:pic>
      <p:pic>
        <p:nvPicPr>
          <p:cNvPr id="6147" name="Picture 3" descr="C:\Users\HP\Pictures\Screenshots\Screenshot (95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990600"/>
            <a:ext cx="3600450" cy="2609850"/>
          </a:xfrm>
          <a:prstGeom prst="rect">
            <a:avLst/>
          </a:prstGeom>
          <a:noFill/>
        </p:spPr>
      </p:pic>
      <p:pic>
        <p:nvPicPr>
          <p:cNvPr id="6148" name="Picture 4" descr="C:\Users\HP\Pictures\Screenshots\Screenshot (98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57200"/>
            <a:ext cx="2876550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3657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Dumbbells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810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Medicine Ball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Kettle ball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prevent or minimize muscle atrophy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activate muscles (facilitate muscle firing) to begin to re-establish neuromuscular control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develop postural or joint stability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improve muscle strength when use of dynamic resistance exercise could compromise joint integrity or cause joint pain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develop static muscle strength at particular points in the ROM consistent with specific task-related needs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BENEFITS OF ISOMETERIC EXERCISE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develop tension against muscle loading (Concentric)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develop control against load (Eccentric)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Eccentric acts as source of shock absorption during high impact activities.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improve muscle performance.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subjects with high demand sports, sports related performance and work related activities.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BENEFITS OF ISOTONIC/DYNAMIC EXERCISE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is form of dynamic exercise in which constant rate of velocity of muscle shortening and lengthening of angular limb occurs by use of mechanical device.</a:t>
            </a:r>
          </a:p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Variable remain constant are: Velocity, Range, selection of muscle/s, joint/s involvement, fatigue level.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Athletic training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BENEFITS OF ISOKINETIC EXERCISE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lak.bpt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400799" cy="4788901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5E60-8B33-47F7-B0A1-517A2DD853C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6858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Isokinetic leg Exerciser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PRECAUTION DURING STRENGTH TRAINING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\Pictures\Screenshots\Screenshot (7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81113"/>
            <a:ext cx="6400800" cy="557688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09800" y="2743200"/>
            <a:ext cx="41148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4191000" y="3962400"/>
            <a:ext cx="19812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810000" y="4572000"/>
            <a:ext cx="19812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Delayed onset muscle soreness is exercise induced muscle soreness developed after vigorous resisted exercises or overexertion seen in muscle belly or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musculotendinous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junction approximately after 12 to 24 hours and peaks at 48 to 72 hours.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Theories behind DOMS is </a:t>
            </a:r>
            <a:r>
              <a:rPr lang="en-IN" i="1" u="sng" dirty="0" smtClean="0">
                <a:latin typeface="Times New Roman" pitchFamily="18" charset="0"/>
                <a:cs typeface="Times New Roman" pitchFamily="18" charset="0"/>
              </a:rPr>
              <a:t>metabolic waste </a:t>
            </a:r>
            <a:r>
              <a:rPr lang="en-IN" b="1" i="1" u="sng" dirty="0" smtClean="0">
                <a:latin typeface="Times New Roman" pitchFamily="18" charset="0"/>
                <a:cs typeface="Times New Roman" pitchFamily="18" charset="0"/>
              </a:rPr>
              <a:t>(lactic acid) </a:t>
            </a:r>
            <a:r>
              <a:rPr lang="en-IN" i="1" u="sng" dirty="0" smtClean="0">
                <a:latin typeface="Times New Roman" pitchFamily="18" charset="0"/>
                <a:cs typeface="Times New Roman" pitchFamily="18" charset="0"/>
              </a:rPr>
              <a:t>accumulation theory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i="1" u="sng" dirty="0" smtClean="0">
                <a:latin typeface="Times New Roman" pitchFamily="18" charset="0"/>
                <a:cs typeface="Times New Roman" pitchFamily="18" charset="0"/>
              </a:rPr>
              <a:t>muscle spasm theory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i="1" dirty="0" smtClean="0">
                <a:latin typeface="Times New Roman" pitchFamily="18" charset="0"/>
                <a:cs typeface="Times New Roman" pitchFamily="18" charset="0"/>
              </a:rPr>
              <a:t>(feedback cycle of pain caused by ischemia; reflex pain–spasm cycle)</a:t>
            </a:r>
            <a:endParaRPr lang="en-IN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Signs &amp; Symptoms</a:t>
            </a:r>
          </a:p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Tenderness with palpation of muscle.</a:t>
            </a:r>
          </a:p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odema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warmth</a:t>
            </a:r>
          </a:p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↓ ROM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DOMS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Principles of selection of equipment for PRE.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Strength training with the use of isometric, isotonic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isokinetic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regime of muscles.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alak.bpt\Desktop\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993" y="5029200"/>
            <a:ext cx="2161782" cy="161925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3EEF-11BC-4730-B88A-6B6C0B6FACDA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Acute Inflammation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Severe cardiopulmonary diseases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CONTRAINDICATION OF STRENGTH TRAINING 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ADVANTAGES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62000"/>
          </a:xfrm>
        </p:spPr>
        <p:txBody>
          <a:bodyPr/>
          <a:lstStyle/>
          <a:p>
            <a:r>
              <a:rPr lang="en-IN" dirty="0" smtClean="0"/>
              <a:t>Manual resistance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41775" cy="762000"/>
          </a:xfrm>
        </p:spPr>
        <p:txBody>
          <a:bodyPr/>
          <a:lstStyle/>
          <a:p>
            <a:r>
              <a:rPr lang="en-IN" dirty="0" smtClean="0"/>
              <a:t>Mechanical resistance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40188" cy="3941763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Early stage rehabilitation</a:t>
            </a:r>
          </a:p>
          <a:p>
            <a:r>
              <a:rPr lang="en-IN" dirty="0" smtClean="0"/>
              <a:t>Graded resistance</a:t>
            </a:r>
          </a:p>
          <a:p>
            <a:r>
              <a:rPr lang="en-IN" dirty="0" smtClean="0"/>
              <a:t>Resistance can be adjusted throughout range</a:t>
            </a:r>
          </a:p>
          <a:p>
            <a:r>
              <a:rPr lang="en-IN" dirty="0" smtClean="0"/>
              <a:t>Controlled joint ROM</a:t>
            </a:r>
          </a:p>
          <a:p>
            <a:r>
              <a:rPr lang="en-IN" dirty="0" smtClean="0"/>
              <a:t>Direct manual stabilisation</a:t>
            </a:r>
          </a:p>
          <a:p>
            <a:r>
              <a:rPr lang="en-IN" dirty="0" smtClean="0"/>
              <a:t>Variable placement of resistance</a:t>
            </a:r>
          </a:p>
          <a:p>
            <a:r>
              <a:rPr lang="en-IN" dirty="0" smtClean="0"/>
              <a:t>Monitor patients performance.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3941763"/>
          </a:xfrm>
        </p:spPr>
        <p:txBody>
          <a:bodyPr/>
          <a:lstStyle/>
          <a:p>
            <a:r>
              <a:rPr lang="en-IN" dirty="0" smtClean="0"/>
              <a:t>Constant Exercise load</a:t>
            </a:r>
          </a:p>
          <a:p>
            <a:r>
              <a:rPr lang="en-IN" dirty="0" smtClean="0"/>
              <a:t>Constant velocity of exercise </a:t>
            </a:r>
          </a:p>
          <a:p>
            <a:r>
              <a:rPr lang="en-IN" dirty="0" smtClean="0"/>
              <a:t>Whole muscle group is involved.</a:t>
            </a:r>
          </a:p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0DBF-79B4-43F1-8449-764C0D4B1875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HYDRAULIC AND PNEUMATIC DEVICE</a:t>
            </a: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Evidences for new techniques of dynamic strength training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Pictures\Screenshots\Screenshot (10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752975" cy="2428875"/>
          </a:xfrm>
          <a:prstGeom prst="rect">
            <a:avLst/>
          </a:prstGeom>
          <a:noFill/>
        </p:spPr>
      </p:pic>
      <p:pic>
        <p:nvPicPr>
          <p:cNvPr id="1027" name="Picture 3" descr="C:\Users\HP\Pictures\Screenshots\Screenshot (9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2133600"/>
            <a:ext cx="4457700" cy="3971925"/>
          </a:xfrm>
          <a:prstGeom prst="rect">
            <a:avLst/>
          </a:prstGeom>
          <a:noFill/>
        </p:spPr>
      </p:pic>
      <p:pic>
        <p:nvPicPr>
          <p:cNvPr id="1028" name="Picture 4" descr="C:\Users\HP\Pictures\Screenshots\Screenshot (99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4438650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52800"/>
            <a:ext cx="7772400" cy="1829761"/>
          </a:xfrm>
        </p:spPr>
        <p:txBody>
          <a:bodyPr/>
          <a:lstStyle/>
          <a:p>
            <a:pPr algn="ctr"/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7772400" cy="21033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 – </a:t>
            </a:r>
          </a:p>
          <a:p>
            <a:pPr marL="514350" indent="-514350" algn="l">
              <a:buAutoNum type="arabicPeriod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principle of exercise therapy – </a:t>
            </a:r>
            <a:r>
              <a:rPr lang="en-IN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5th edition, Dena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gardiner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Therapeutic exercise – 5th edition, Colby &amp;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Kisner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544A-8B60-4BD0-952B-0CA58C1FE461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A3DE-56EE-493E-B51F-0410BB512D30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PRINCIPLES FOR THE SELECTION AND USE OF THE EQUIPMENT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pic>
        <p:nvPicPr>
          <p:cNvPr id="3074" name="Picture 2" descr="C:\Users\HP\Pictures\Screenshots\Screenshot (8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3264" y="0"/>
            <a:ext cx="2750736" cy="2743200"/>
          </a:xfrm>
          <a:prstGeom prst="rect">
            <a:avLst/>
          </a:prstGeom>
          <a:noFill/>
        </p:spPr>
      </p:pic>
      <p:pic>
        <p:nvPicPr>
          <p:cNvPr id="3075" name="Picture 3" descr="C:\Users\HP\Pictures\Screenshots\Screenshot (10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85116"/>
            <a:ext cx="2209800" cy="26728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579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Quadriceps Table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228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Gym Exerciser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Equipment can be used for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static or dynamic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concentric or eccentric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open-chain or closed-chain exercises 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- to improve muscular strength, power, or endurance, neuromuscular stability or control, as well as cardiopulmonary fitness.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2674-B418-431F-A3D6-0D27978896DD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Availability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Cost of purchase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Maintenance and safety by a facility or a patient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Use-friendly and independently operated setup of equipment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Versatility of equipment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Space requirements of equipment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Individual needs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Abilities and goals of person using equipment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Use of equipments depends on 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DETERMINANTS OF STRENGTH TRAINING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Pictures\Screenshots\Screenshot (7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1447800"/>
            <a:ext cx="564832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PHYSIOLOGICAL ADAPTATIONS TO STRENGTH TRAINING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421-556C-414A-B7E2-E55BB23DAB34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 descr="C:\Users\HP\Pictures\Screenshots\Screenshot (7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726"/>
            <a:ext cx="8458200" cy="6173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50C8-F832-4CE4-9666-E5972A533F38}" type="datetime1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effectLst/>
                <a:latin typeface="Times New Roman" pitchFamily="18" charset="0"/>
                <a:cs typeface="Times New Roman" pitchFamily="18" charset="0"/>
              </a:rPr>
              <a:t>RE-EDUCATION OF MUSCLE</a:t>
            </a:r>
            <a:endParaRPr lang="en-IN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00200"/>
          <a:ext cx="7696200" cy="380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914"/>
                <a:gridCol w="5497286"/>
              </a:tblGrid>
              <a:tr h="419100">
                <a:tc>
                  <a:txBody>
                    <a:bodyPr/>
                    <a:lstStyle/>
                    <a:p>
                      <a:r>
                        <a:rPr lang="en-IN" dirty="0" smtClean="0"/>
                        <a:t>Muscle Grading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Techniques used to improve muscle strength</a:t>
                      </a:r>
                      <a:endParaRPr lang="en-IN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IN" dirty="0" smtClean="0"/>
                        <a:t>Grade</a:t>
                      </a:r>
                      <a:r>
                        <a:rPr lang="en-IN" baseline="0" dirty="0" smtClean="0"/>
                        <a:t> 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Electrical stimulation – Interrupted Galvanic,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Passive</a:t>
                      </a:r>
                      <a:r>
                        <a:rPr lang="en-IN" baseline="0" dirty="0" smtClean="0"/>
                        <a:t> ROM exercise</a:t>
                      </a:r>
                      <a:endParaRPr lang="en-IN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IN" dirty="0" smtClean="0"/>
                        <a:t>Grade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Electrical stimulation – Interrupted Galvanic,</a:t>
                      </a:r>
                    </a:p>
                    <a:p>
                      <a:r>
                        <a:rPr lang="en-IN" baseline="0" dirty="0" smtClean="0"/>
                        <a:t>Assisted ROM exercise, </a:t>
                      </a:r>
                    </a:p>
                    <a:p>
                      <a:r>
                        <a:rPr lang="en-IN" baseline="0" dirty="0" smtClean="0"/>
                        <a:t>Isometeric – stabilization, muscle setting exercises </a:t>
                      </a:r>
                      <a:endParaRPr lang="en-IN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IN" dirty="0" smtClean="0"/>
                        <a:t>Grade 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Electrical stimulation – Surged</a:t>
                      </a:r>
                      <a:r>
                        <a:rPr lang="en-IN" baseline="0" dirty="0" smtClean="0"/>
                        <a:t> Faradic</a:t>
                      </a:r>
                    </a:p>
                    <a:p>
                      <a:r>
                        <a:rPr lang="en-IN" baseline="0" dirty="0" smtClean="0"/>
                        <a:t>Active – assisted exercise,</a:t>
                      </a:r>
                    </a:p>
                    <a:p>
                      <a:r>
                        <a:rPr lang="en-IN" baseline="0" dirty="0" smtClean="0"/>
                        <a:t>Suspension therapy, </a:t>
                      </a:r>
                    </a:p>
                    <a:p>
                      <a:r>
                        <a:rPr lang="en-IN" baseline="0" dirty="0" smtClean="0"/>
                        <a:t>PNF</a:t>
                      </a:r>
                      <a:endParaRPr lang="en-IN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IN" dirty="0" smtClean="0"/>
                        <a:t>Grade 3 –</a:t>
                      </a:r>
                      <a:r>
                        <a:rPr lang="en-IN" baseline="0" dirty="0" smtClean="0"/>
                        <a:t> 5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Dynamic resistance exercises – PRE,</a:t>
                      </a:r>
                      <a:r>
                        <a:rPr lang="en-IN" baseline="0" dirty="0" smtClean="0"/>
                        <a:t> DAPRE</a:t>
                      </a:r>
                    </a:p>
                    <a:p>
                      <a:r>
                        <a:rPr lang="en-IN" baseline="0" dirty="0" smtClean="0"/>
                        <a:t>(Concentric, Eccentric and Isokinetic exercises)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710</Words>
  <Application>Microsoft Office PowerPoint</Application>
  <PresentationFormat>On-screen Show (4:3)</PresentationFormat>
  <Paragraphs>183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STRENGTHENING OF THE MUSCLE –  PROGRESSIVE RESISTED EXERCISE(PRE)</vt:lpstr>
      <vt:lpstr>Objectives</vt:lpstr>
      <vt:lpstr>PRINCIPLES FOR THE SELECTION AND USE OF THE EQUIPMENT</vt:lpstr>
      <vt:lpstr>Slide 4</vt:lpstr>
      <vt:lpstr>Use of equipments depends on </vt:lpstr>
      <vt:lpstr>DETERMINANTS OF STRENGTH TRAINING</vt:lpstr>
      <vt:lpstr>PHYSIOLOGICAL ADAPTATIONS TO STRENGTH TRAINING</vt:lpstr>
      <vt:lpstr>Slide 8</vt:lpstr>
      <vt:lpstr>RE-EDUCATION OF MUSCLE</vt:lpstr>
      <vt:lpstr>TYPES OF STRENGTH/RESISTANCE TRAINING</vt:lpstr>
      <vt:lpstr>Slide 11</vt:lpstr>
      <vt:lpstr>Slide 12</vt:lpstr>
      <vt:lpstr>Slide 13</vt:lpstr>
      <vt:lpstr>BENEFITS OF ISOMETERIC EXERCISE</vt:lpstr>
      <vt:lpstr>BENEFITS OF ISOTONIC/DYNAMIC EXERCISE</vt:lpstr>
      <vt:lpstr>BENEFITS OF ISOKINETIC EXERCISE</vt:lpstr>
      <vt:lpstr>Slide 17</vt:lpstr>
      <vt:lpstr>PRECAUTION DURING STRENGTH TRAINING</vt:lpstr>
      <vt:lpstr>DOMS</vt:lpstr>
      <vt:lpstr>CONTRAINDICATION OF STRENGTH TRAINING </vt:lpstr>
      <vt:lpstr>ADVANTAGES</vt:lpstr>
      <vt:lpstr>Evidences for new techniques of dynamic strength training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THE MUSCLE –  PROGRESSIVE RESISTED EXERCISE(PRE)</dc:title>
  <dc:creator>HP</dc:creator>
  <cp:lastModifiedBy>HP</cp:lastModifiedBy>
  <cp:revision>2</cp:revision>
  <dcterms:created xsi:type="dcterms:W3CDTF">2006-08-16T00:00:00Z</dcterms:created>
  <dcterms:modified xsi:type="dcterms:W3CDTF">2020-04-15T14:22:51Z</dcterms:modified>
</cp:coreProperties>
</file>