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57FB72-0940-4D3E-9544-97BDD2A66055}" type="doc">
      <dgm:prSet loTypeId="urn:microsoft.com/office/officeart/2005/8/layout/vList6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IN"/>
        </a:p>
      </dgm:t>
    </dgm:pt>
    <dgm:pt modelId="{BA771F3D-69AE-4516-A8E6-4266F910B497}">
      <dgm:prSet phldrT="[Text]"/>
      <dgm:spPr/>
      <dgm:t>
        <a:bodyPr/>
        <a:lstStyle/>
        <a:p>
          <a:r>
            <a:rPr lang="en-IN" b="1" u="sng" dirty="0" smtClean="0">
              <a:latin typeface="Times New Roman" pitchFamily="18" charset="0"/>
              <a:cs typeface="Times New Roman" pitchFamily="18" charset="0"/>
            </a:rPr>
            <a:t>load resisting exercises</a:t>
          </a:r>
          <a:r>
            <a:rPr lang="en-IN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IN" dirty="0"/>
        </a:p>
      </dgm:t>
    </dgm:pt>
    <dgm:pt modelId="{6A284984-6CFF-45C3-9DAC-FB920AB34487}" type="parTrans" cxnId="{39E82EB7-EEDD-4309-AAED-E2CF2E9A06CD}">
      <dgm:prSet/>
      <dgm:spPr/>
      <dgm:t>
        <a:bodyPr/>
        <a:lstStyle/>
        <a:p>
          <a:endParaRPr lang="en-IN"/>
        </a:p>
      </dgm:t>
    </dgm:pt>
    <dgm:pt modelId="{D029015F-8031-4582-AE68-03D134ED833C}" type="sibTrans" cxnId="{39E82EB7-EEDD-4309-AAED-E2CF2E9A06CD}">
      <dgm:prSet/>
      <dgm:spPr/>
      <dgm:t>
        <a:bodyPr/>
        <a:lstStyle/>
        <a:p>
          <a:endParaRPr lang="en-IN"/>
        </a:p>
      </dgm:t>
    </dgm:pt>
    <dgm:pt modelId="{CF9ABC42-D84A-4AF9-9D26-8DA888ADD485}">
      <dgm:prSet phldrT="[Text]"/>
      <dgm:spPr/>
      <dgm:t>
        <a:bodyPr/>
        <a:lstStyle/>
        <a:p>
          <a:r>
            <a:rPr lang="en-IN" dirty="0" smtClean="0">
              <a:latin typeface="Times New Roman" pitchFamily="18" charset="0"/>
              <a:cs typeface="Times New Roman" pitchFamily="18" charset="0"/>
            </a:rPr>
            <a:t>augments the resistance of gravity-CONCENTRIC</a:t>
          </a:r>
          <a:endParaRPr lang="en-IN" dirty="0"/>
        </a:p>
      </dgm:t>
    </dgm:pt>
    <dgm:pt modelId="{5997BD5A-E1E2-422D-B7A9-883D320AFD39}" type="parTrans" cxnId="{33C931F3-24AF-4AD4-9E94-692C4FA49AA6}">
      <dgm:prSet/>
      <dgm:spPr/>
      <dgm:t>
        <a:bodyPr/>
        <a:lstStyle/>
        <a:p>
          <a:endParaRPr lang="en-IN"/>
        </a:p>
      </dgm:t>
    </dgm:pt>
    <dgm:pt modelId="{7ED09583-E581-4792-9771-ECC9504F3797}" type="sibTrans" cxnId="{33C931F3-24AF-4AD4-9E94-692C4FA49AA6}">
      <dgm:prSet/>
      <dgm:spPr/>
      <dgm:t>
        <a:bodyPr/>
        <a:lstStyle/>
        <a:p>
          <a:endParaRPr lang="en-IN"/>
        </a:p>
      </dgm:t>
    </dgm:pt>
    <dgm:pt modelId="{922E9421-E403-452A-A207-8A6E93DF7B5E}">
      <dgm:prSet phldrT="[Text]"/>
      <dgm:spPr/>
      <dgm:t>
        <a:bodyPr/>
        <a:lstStyle/>
        <a:p>
          <a:r>
            <a:rPr lang="en-IN" b="1" u="sng" dirty="0" smtClean="0">
              <a:latin typeface="Times New Roman" pitchFamily="18" charset="0"/>
              <a:cs typeface="Times New Roman" pitchFamily="18" charset="0"/>
            </a:rPr>
            <a:t>load assisting exercises</a:t>
          </a:r>
          <a:endParaRPr lang="en-IN" dirty="0"/>
        </a:p>
      </dgm:t>
    </dgm:pt>
    <dgm:pt modelId="{06A9B073-A52D-44B4-8047-95EF26DC51D7}" type="parTrans" cxnId="{0FEA303A-57F9-402B-AC62-1D0A2FE4E726}">
      <dgm:prSet/>
      <dgm:spPr/>
      <dgm:t>
        <a:bodyPr/>
        <a:lstStyle/>
        <a:p>
          <a:endParaRPr lang="en-IN"/>
        </a:p>
      </dgm:t>
    </dgm:pt>
    <dgm:pt modelId="{639215C2-394D-4DDA-B43E-DAE6F71C2FF8}" type="sibTrans" cxnId="{0FEA303A-57F9-402B-AC62-1D0A2FE4E726}">
      <dgm:prSet/>
      <dgm:spPr/>
      <dgm:t>
        <a:bodyPr/>
        <a:lstStyle/>
        <a:p>
          <a:endParaRPr lang="en-IN"/>
        </a:p>
      </dgm:t>
    </dgm:pt>
    <dgm:pt modelId="{2AFD43CF-6879-487C-90AC-5D64F996B6E8}">
      <dgm:prSet phldrT="[Text]"/>
      <dgm:spPr/>
      <dgm:t>
        <a:bodyPr/>
        <a:lstStyle/>
        <a:p>
          <a:r>
            <a:rPr lang="en-IN" dirty="0" smtClean="0">
              <a:latin typeface="Times New Roman" pitchFamily="18" charset="0"/>
              <a:cs typeface="Times New Roman" pitchFamily="18" charset="0"/>
            </a:rPr>
            <a:t>eliminates or diminishes the resistance of gravity-ECCENTRIC</a:t>
          </a:r>
          <a:endParaRPr lang="en-IN" dirty="0"/>
        </a:p>
      </dgm:t>
    </dgm:pt>
    <dgm:pt modelId="{73A5D98E-4ED9-45C7-97A4-BB792CE5C9E4}" type="parTrans" cxnId="{B41CB7A6-33D4-454F-B15F-EB29D731D72C}">
      <dgm:prSet/>
      <dgm:spPr/>
      <dgm:t>
        <a:bodyPr/>
        <a:lstStyle/>
        <a:p>
          <a:endParaRPr lang="en-IN"/>
        </a:p>
      </dgm:t>
    </dgm:pt>
    <dgm:pt modelId="{DD4C82CF-6556-43CB-A4FF-F6DFAE4ED9C6}" type="sibTrans" cxnId="{B41CB7A6-33D4-454F-B15F-EB29D731D72C}">
      <dgm:prSet/>
      <dgm:spPr/>
      <dgm:t>
        <a:bodyPr/>
        <a:lstStyle/>
        <a:p>
          <a:endParaRPr lang="en-IN"/>
        </a:p>
      </dgm:t>
    </dgm:pt>
    <dgm:pt modelId="{4E3D36D0-CAD3-4774-A4E0-3C0A90C64888}" type="pres">
      <dgm:prSet presAssocID="{F857FB72-0940-4D3E-9544-97BDD2A6605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E325815-8F58-4511-8B12-96D18CED7122}" type="pres">
      <dgm:prSet presAssocID="{BA771F3D-69AE-4516-A8E6-4266F910B497}" presName="linNode" presStyleCnt="0"/>
      <dgm:spPr/>
    </dgm:pt>
    <dgm:pt modelId="{51D57399-0C99-41D4-A910-3867B19D9A77}" type="pres">
      <dgm:prSet presAssocID="{BA771F3D-69AE-4516-A8E6-4266F910B497}" presName="parentShp" presStyleLbl="node1" presStyleIdx="0" presStyleCnt="2" custLinFactNeighborY="-2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8B5461A-06DE-41B3-8734-0087A5CB04AF}" type="pres">
      <dgm:prSet presAssocID="{BA771F3D-69AE-4516-A8E6-4266F910B49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D71EA47-8D8A-4E13-A6CB-4E6586C7386D}" type="pres">
      <dgm:prSet presAssocID="{D029015F-8031-4582-AE68-03D134ED833C}" presName="spacing" presStyleCnt="0"/>
      <dgm:spPr/>
    </dgm:pt>
    <dgm:pt modelId="{3012AC90-87B9-442B-8FE9-8222C94391DA}" type="pres">
      <dgm:prSet presAssocID="{922E9421-E403-452A-A207-8A6E93DF7B5E}" presName="linNode" presStyleCnt="0"/>
      <dgm:spPr/>
    </dgm:pt>
    <dgm:pt modelId="{6E8D19D5-D345-490B-BDD7-BC7673480BC2}" type="pres">
      <dgm:prSet presAssocID="{922E9421-E403-452A-A207-8A6E93DF7B5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E2AEE42-3B1D-4BC9-B149-0771B6F31143}" type="pres">
      <dgm:prSet presAssocID="{922E9421-E403-452A-A207-8A6E93DF7B5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4AEED72-32CE-41CE-8D29-1AF10B6D5829}" type="presOf" srcId="{922E9421-E403-452A-A207-8A6E93DF7B5E}" destId="{6E8D19D5-D345-490B-BDD7-BC7673480BC2}" srcOrd="0" destOrd="0" presId="urn:microsoft.com/office/officeart/2005/8/layout/vList6"/>
    <dgm:cxn modelId="{B41CB7A6-33D4-454F-B15F-EB29D731D72C}" srcId="{922E9421-E403-452A-A207-8A6E93DF7B5E}" destId="{2AFD43CF-6879-487C-90AC-5D64F996B6E8}" srcOrd="0" destOrd="0" parTransId="{73A5D98E-4ED9-45C7-97A4-BB792CE5C9E4}" sibTransId="{DD4C82CF-6556-43CB-A4FF-F6DFAE4ED9C6}"/>
    <dgm:cxn modelId="{0D550676-835E-4EE5-BDE1-064A2B9EFCB3}" type="presOf" srcId="{CF9ABC42-D84A-4AF9-9D26-8DA888ADD485}" destId="{48B5461A-06DE-41B3-8734-0087A5CB04AF}" srcOrd="0" destOrd="0" presId="urn:microsoft.com/office/officeart/2005/8/layout/vList6"/>
    <dgm:cxn modelId="{33C931F3-24AF-4AD4-9E94-692C4FA49AA6}" srcId="{BA771F3D-69AE-4516-A8E6-4266F910B497}" destId="{CF9ABC42-D84A-4AF9-9D26-8DA888ADD485}" srcOrd="0" destOrd="0" parTransId="{5997BD5A-E1E2-422D-B7A9-883D320AFD39}" sibTransId="{7ED09583-E581-4792-9771-ECC9504F3797}"/>
    <dgm:cxn modelId="{582051BE-B597-427F-97FB-0EAB90A3677C}" type="presOf" srcId="{2AFD43CF-6879-487C-90AC-5D64F996B6E8}" destId="{EE2AEE42-3B1D-4BC9-B149-0771B6F31143}" srcOrd="0" destOrd="0" presId="urn:microsoft.com/office/officeart/2005/8/layout/vList6"/>
    <dgm:cxn modelId="{39E82EB7-EEDD-4309-AAED-E2CF2E9A06CD}" srcId="{F857FB72-0940-4D3E-9544-97BDD2A66055}" destId="{BA771F3D-69AE-4516-A8E6-4266F910B497}" srcOrd="0" destOrd="0" parTransId="{6A284984-6CFF-45C3-9DAC-FB920AB34487}" sibTransId="{D029015F-8031-4582-AE68-03D134ED833C}"/>
    <dgm:cxn modelId="{1FF3679C-6E50-4332-B539-EC954CD453A8}" type="presOf" srcId="{F857FB72-0940-4D3E-9544-97BDD2A66055}" destId="{4E3D36D0-CAD3-4774-A4E0-3C0A90C64888}" srcOrd="0" destOrd="0" presId="urn:microsoft.com/office/officeart/2005/8/layout/vList6"/>
    <dgm:cxn modelId="{85A8D09C-BAFC-481F-8CBA-CE35D252AB0D}" type="presOf" srcId="{BA771F3D-69AE-4516-A8E6-4266F910B497}" destId="{51D57399-0C99-41D4-A910-3867B19D9A77}" srcOrd="0" destOrd="0" presId="urn:microsoft.com/office/officeart/2005/8/layout/vList6"/>
    <dgm:cxn modelId="{0FEA303A-57F9-402B-AC62-1D0A2FE4E726}" srcId="{F857FB72-0940-4D3E-9544-97BDD2A66055}" destId="{922E9421-E403-452A-A207-8A6E93DF7B5E}" srcOrd="1" destOrd="0" parTransId="{06A9B073-A52D-44B4-8047-95EF26DC51D7}" sibTransId="{639215C2-394D-4DDA-B43E-DAE6F71C2FF8}"/>
    <dgm:cxn modelId="{58AE7FCA-13CB-4467-897E-B8CCA7008C53}" type="presParOf" srcId="{4E3D36D0-CAD3-4774-A4E0-3C0A90C64888}" destId="{5E325815-8F58-4511-8B12-96D18CED7122}" srcOrd="0" destOrd="0" presId="urn:microsoft.com/office/officeart/2005/8/layout/vList6"/>
    <dgm:cxn modelId="{E2F852A9-42BE-4718-A04F-DF0305B38BFD}" type="presParOf" srcId="{5E325815-8F58-4511-8B12-96D18CED7122}" destId="{51D57399-0C99-41D4-A910-3867B19D9A77}" srcOrd="0" destOrd="0" presId="urn:microsoft.com/office/officeart/2005/8/layout/vList6"/>
    <dgm:cxn modelId="{A0BBCF6F-738A-4A80-8409-D5C4D595FB00}" type="presParOf" srcId="{5E325815-8F58-4511-8B12-96D18CED7122}" destId="{48B5461A-06DE-41B3-8734-0087A5CB04AF}" srcOrd="1" destOrd="0" presId="urn:microsoft.com/office/officeart/2005/8/layout/vList6"/>
    <dgm:cxn modelId="{2A055B14-C245-4D3C-A6B7-8720A919AB77}" type="presParOf" srcId="{4E3D36D0-CAD3-4774-A4E0-3C0A90C64888}" destId="{DD71EA47-8D8A-4E13-A6CB-4E6586C7386D}" srcOrd="1" destOrd="0" presId="urn:microsoft.com/office/officeart/2005/8/layout/vList6"/>
    <dgm:cxn modelId="{F0484F6F-6D59-4457-A476-4213A53CD6B8}" type="presParOf" srcId="{4E3D36D0-CAD3-4774-A4E0-3C0A90C64888}" destId="{3012AC90-87B9-442B-8FE9-8222C94391DA}" srcOrd="2" destOrd="0" presId="urn:microsoft.com/office/officeart/2005/8/layout/vList6"/>
    <dgm:cxn modelId="{0C5DB702-6F6E-4B95-9036-177DC613AB61}" type="presParOf" srcId="{3012AC90-87B9-442B-8FE9-8222C94391DA}" destId="{6E8D19D5-D345-490B-BDD7-BC7673480BC2}" srcOrd="0" destOrd="0" presId="urn:microsoft.com/office/officeart/2005/8/layout/vList6"/>
    <dgm:cxn modelId="{FE31C136-1AAD-42DB-ABB5-55277B1F32FD}" type="presParOf" srcId="{3012AC90-87B9-442B-8FE9-8222C94391DA}" destId="{EE2AEE42-3B1D-4BC9-B149-0771B6F31143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9E34A-7317-4E12-ABA8-571DC7A0D272}" type="datetimeFigureOut">
              <a:rPr lang="en-US" smtClean="0"/>
              <a:pPr/>
              <a:t>4/14/2020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995E-EC2F-43F5-A594-E1BB8A653A6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7C6DC-D3C2-4671-97A7-1561E0991AF1}" type="slidenum">
              <a:rPr lang="en-IN" smtClean="0"/>
              <a:pPr/>
              <a:t>1</a:t>
            </a:fld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B995E-EC2F-43F5-A594-E1BB8A653A68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8001000" cy="205740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STRENGTHENING OF THE MUSCLE – </a:t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PROGRESSIVE RESISTED EXERCISE(PRE)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9436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Krina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(PT)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lak.bpt\Desktop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365351"/>
            <a:ext cx="5397843" cy="2349649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A96B-2DAF-40DC-BA96-411BDEE504C7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382000" cy="2438400"/>
          </a:xfrm>
        </p:spPr>
        <p:txBody>
          <a:bodyPr>
            <a:normAutofit/>
          </a:bodyPr>
          <a:lstStyle/>
          <a:p>
            <a:pPr algn="ctr"/>
            <a:r>
              <a:rPr lang="en-IN" sz="4800" dirty="0" smtClean="0">
                <a:latin typeface="Times New Roman" pitchFamily="18" charset="0"/>
                <a:cs typeface="Times New Roman" pitchFamily="18" charset="0"/>
              </a:rPr>
              <a:t>FACTORS THAT INFLUENCE THE STRENGTH OF THE MUSCLE</a:t>
            </a:r>
            <a:endParaRPr lang="en-IN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8EF6-345D-4F74-BFE7-A4F28880FF28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71BA-0A56-45F5-9C0F-02F1A8DE2308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71600" y="4267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Habitual postural position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1219200" y="4267200"/>
            <a:ext cx="3200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Habitual postural position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267200" y="4419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6421-556C-414A-B7E2-E55BB23DAB34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effectLst/>
                <a:latin typeface="Times New Roman" pitchFamily="18" charset="0"/>
                <a:cs typeface="Times New Roman" pitchFamily="18" charset="0"/>
              </a:rPr>
              <a:t>PRINCIPLES OF STRENGTH TRAINING</a:t>
            </a:r>
            <a:endParaRPr lang="en-IN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states that in order to improve in strength of muscle from exercise program, a load that exceeds the metabolic capacity of muscle must be applied.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6421-556C-414A-B7E2-E55BB23DAB34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1. Overload Principle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66800" y="3962400"/>
            <a:ext cx="1905000" cy="15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1219200" y="4057471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As the demand of work increases 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3200400" y="4419600"/>
            <a:ext cx="1905000" cy="1905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3352800" y="4514671"/>
            <a:ext cx="167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Level of muscle performance (supply)</a:t>
            </a:r>
          </a:p>
          <a:p>
            <a:r>
              <a:rPr lang="en-IN" dirty="0" smtClean="0"/>
              <a:t>has to increase.</a:t>
            </a:r>
            <a:endParaRPr lang="en-IN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154038" y="4031345"/>
            <a:ext cx="908603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 rot="16200000">
            <a:off x="5122272" y="4859928"/>
            <a:ext cx="956856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Specific Adaptation to Imposed Demands (SAID) states that body will adapt to the specific demands placed upon it. </a:t>
            </a:r>
          </a:p>
          <a:p>
            <a:pPr algn="just"/>
            <a:r>
              <a:rPr lang="en-IN" sz="2800" b="1" u="sng" dirty="0" smtClean="0">
                <a:latin typeface="Times New Roman" pitchFamily="18" charset="0"/>
                <a:cs typeface="Times New Roman" pitchFamily="18" charset="0"/>
              </a:rPr>
              <a:t>Specificity of training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is the adaptive effects of training, such as improvement of strength, power, and endurance, are highly specific to the training method.</a:t>
            </a:r>
          </a:p>
          <a:p>
            <a:pPr algn="just"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b="1" u="sng" dirty="0" smtClean="0">
                <a:latin typeface="Times New Roman" pitchFamily="18" charset="0"/>
                <a:cs typeface="Times New Roman" pitchFamily="18" charset="0"/>
              </a:rPr>
              <a:t>Transfer of training/overflow/cross-training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is training of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nonexercised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contralateral limb in a resistance training program.</a:t>
            </a:r>
            <a:endParaRPr lang="en-IN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6421-556C-414A-B7E2-E55BB23DAB34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 SAID Principle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Detraining is reflected by a reduction in muscle performance, begins within a week or two after the cessation of resistance exercises and continues until training effects are lost.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6421-556C-414A-B7E2-E55BB23DAB34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effectLst/>
                <a:latin typeface="Times New Roman" pitchFamily="18" charset="0"/>
                <a:cs typeface="Times New Roman" pitchFamily="18" charset="0"/>
              </a:rPr>
              <a:t>3. Detraining </a:t>
            </a:r>
            <a:endParaRPr lang="en-IN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DELORME REGIMEN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3E18-6E9C-4C46-903D-0879DF03F10D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concept of PRE was introduced almost 60 years ago by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DeLorme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who originally used the term </a:t>
            </a:r>
            <a:r>
              <a:rPr lang="en-IN" b="1" i="1" u="sng" dirty="0" smtClean="0">
                <a:latin typeface="Times New Roman" pitchFamily="18" charset="0"/>
                <a:cs typeface="Times New Roman" pitchFamily="18" charset="0"/>
              </a:rPr>
              <a:t>heavy resistance training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later </a:t>
            </a:r>
            <a:r>
              <a:rPr lang="en-IN" b="1" i="1" u="sng" dirty="0" smtClean="0">
                <a:latin typeface="Times New Roman" pitchFamily="18" charset="0"/>
                <a:cs typeface="Times New Roman" pitchFamily="18" charset="0"/>
              </a:rPr>
              <a:t>load-resisting exercise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describe a new system of strength training. </a:t>
            </a:r>
          </a:p>
          <a:p>
            <a:pPr algn="just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DeLorme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proposed and studied the use of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three sets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a 10 RM with </a:t>
            </a:r>
            <a:r>
              <a:rPr lang="en-IN" b="1" i="1" u="sng" dirty="0" smtClean="0">
                <a:latin typeface="Times New Roman" pitchFamily="18" charset="0"/>
                <a:cs typeface="Times New Roman" pitchFamily="18" charset="0"/>
              </a:rPr>
              <a:t>progressive loading during each set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IN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Other investigators developed a regimen, the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Oxford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technique, with </a:t>
            </a:r>
            <a:r>
              <a:rPr lang="en-IN" b="1" i="1" u="sng" dirty="0" smtClean="0">
                <a:latin typeface="Times New Roman" pitchFamily="18" charset="0"/>
                <a:cs typeface="Times New Roman" pitchFamily="18" charset="0"/>
              </a:rPr>
              <a:t>regressive loading in each set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IN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Delorme and Oxford regimen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A031-DEDB-4DD7-AA87-494D78BFEE96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DeLorme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technique builds a warm-up period into the protocol, whereas the Oxford technique diminishes the resistance as the muscle fatigues.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Both regimens incorporate a rest interval between sets; both incrementally increase the resistance over time; and both have been shown to result in training-induced strength gains over time.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9664-9C03-43CC-BC4E-F3A9C395A46D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lak.bpt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550404" cy="5296552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F409-7865-4338-8182-DFB7E4E5FC1F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By the end of the lecture the students will be able to: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What is progressive resisted exercise ?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Which are the factors that influence the strength of the muscle ?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What is load assisted and load resisted exercise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alak.bpt\Desktop\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993" y="4933950"/>
            <a:ext cx="2161782" cy="161925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3EEF-11BC-4730-B88A-6B6C0B6FACDA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Determination of 10 RM</a:t>
            </a:r>
          </a:p>
          <a:p>
            <a:pPr algn="just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50% of 10 RM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75% of 10 RM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100% of 10 RM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Delorme Regimen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D24F-2E5F-42B7-A126-1F4ED5F159BD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Determination of 10 RM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100% of 10 RM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75% of 10 RM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50% of 10 RM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Oxford Regimen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D65D-B42E-464B-BB79-E6258A89F592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reality, an ideal combination of these variables does not exist.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Extensive research has shown that many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combinations of exercise load, repetitions and sets, frequency, and rest intervals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significantly improve strength.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In general, training-induced strength gains occur with two to three sets of 6 to 12 repetitions of a 6 to 12 RM.</a:t>
            </a:r>
          </a:p>
          <a:p>
            <a:pPr algn="just">
              <a:buNone/>
            </a:pPr>
            <a:endParaRPr lang="en-IN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gives a therapist wide latitude when designing an effective weight-training program.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2445-16E3-4672-8D3C-D376F5DDD954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E81C-37DF-4D1A-8516-FDBB885271B1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382000" cy="2438400"/>
          </a:xfrm>
        </p:spPr>
        <p:txBody>
          <a:bodyPr>
            <a:normAutofit/>
          </a:bodyPr>
          <a:lstStyle/>
          <a:p>
            <a:pPr algn="ctr"/>
            <a:r>
              <a:rPr lang="en-IN" sz="4800" dirty="0" smtClean="0">
                <a:latin typeface="Times New Roman" pitchFamily="18" charset="0"/>
                <a:cs typeface="Times New Roman" pitchFamily="18" charset="0"/>
              </a:rPr>
              <a:t>LOAD ASSISTED EXERCISE &amp; LOAD RESISTED EXERCISE</a:t>
            </a:r>
            <a:endParaRPr lang="en-IN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pic>
        <p:nvPicPr>
          <p:cNvPr id="2050" name="Picture 2" descr="C:\Users\HP\Pictures\Screenshots\Screenshot (97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"/>
            <a:ext cx="3429000" cy="2699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20D1-1810-4A75-BC16-CDDE384A16AF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676400" y="685800"/>
          <a:ext cx="5943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352800"/>
            <a:ext cx="7772400" cy="1829761"/>
          </a:xfrm>
        </p:spPr>
        <p:txBody>
          <a:bodyPr/>
          <a:lstStyle/>
          <a:p>
            <a:pPr algn="ctr"/>
            <a:r>
              <a:rPr lang="en-IN" dirty="0" smtClean="0">
                <a:effectLst/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14400"/>
            <a:ext cx="7772400" cy="210339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 – </a:t>
            </a:r>
          </a:p>
          <a:p>
            <a:pPr marL="514350" indent="-514350" algn="l">
              <a:buAutoNum type="arabicPeriod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principle of exercise therapy – </a:t>
            </a:r>
            <a:r>
              <a:rPr lang="en-IN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5th edition, Dena </a:t>
            </a:r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gardiner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Therapeutic exercise – 5th edition, Colby &amp; </a:t>
            </a:r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Kisner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544A-8B60-4BD0-952B-0CA58C1FE461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6421-556C-414A-B7E2-E55BB23DAB34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What is need </a:t>
            </a:r>
            <a:r>
              <a:rPr lang="en-IN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for</a:t>
            </a:r>
            <a:r>
              <a:rPr lang="en-IN" dirty="0" smtClean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strengthening of muscles ?</a:t>
            </a:r>
            <a:endParaRPr lang="en-IN" dirty="0">
              <a:effectLst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HP\Pictures\Screenshots\Screenshot (67)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19200"/>
            <a:ext cx="80010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Muscle strength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a term that refers to the ability of contractile tissue to produce tension and a resultant force based on the demands placed on the muscle.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Muscle power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rate of performance of muscle work power unit time.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Muscle endurance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the ability of a muscle to contract repeatedly against a load (resistance), generate and sustain tension, and resist fatigue over an extended period of time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8BF7-A0DA-441A-8BE2-CF58CCACBC9F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Progressive resisted exercise (PRE) is a system of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dynamic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resistance/strength training in which a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constant external load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applied to the contacting muscle by some mechanical means (usually a free weight) and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incrementally increased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PRE is also known as Dynamic constant external resistance (DCER)</a:t>
            </a:r>
          </a:p>
          <a:p>
            <a:pPr algn="just">
              <a:buNone/>
            </a:pP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6421-556C-414A-B7E2-E55BB23DAB34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repetition maximum (RM)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used as the basis for determining and progressing the resistance.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1 RM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the greatest measurable force that can be exerted by a muscle or muscle group to overcome resistance during a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single maximum effort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5C90-AF1C-41BF-86D2-D91DDD47DA8B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 RM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6RM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the greatest measurable force that can be exerted by a muscle or muscle group to overcome resistance during a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SIX maximum effort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the greatest measurable force that can be exerted by a muscle or muscle group to overcome resistance during a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TEN maximum effort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5C90-AF1C-41BF-86D2-D91DDD47DA8B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6RM &amp;10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RM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PRE is beneficial for patients with a variety of pathological conditions including musculoskeletal injuries, osteoarthritis, rheumatoid arthritis, osteoporosis, hypertension, adult-onset (type II) diabetes, and chronic obstructive pulmonary disease.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6421-556C-414A-B7E2-E55BB23DAB34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Indications of PRE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Daily Adjustable Progressive Resistive Exercise (DAPRE) technique is system based on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6 RM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adjustable working weight.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DAPRE regime: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 Set of 10 repetitions with 50% of 6 RM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 Set of 6 repetitions with 75% of 6 RM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3 Set of max. possible repetition with 100% of 6 RM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 Set of max. possible repetition with 100% of adjustable working weight.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6421-556C-414A-B7E2-E55BB23DAB34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effectLst/>
                <a:latin typeface="Times New Roman" pitchFamily="18" charset="0"/>
                <a:cs typeface="Times New Roman" pitchFamily="18" charset="0"/>
              </a:rPr>
              <a:t>DAPRE</a:t>
            </a:r>
            <a:endParaRPr lang="en-IN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961</Words>
  <Application>Microsoft Office PowerPoint</Application>
  <PresentationFormat>On-screen Show (4:3)</PresentationFormat>
  <Paragraphs>170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STRENGTHENING OF THE MUSCLE –  PROGRESSIVE RESISTED EXERCISE(PRE)</vt:lpstr>
      <vt:lpstr>Objectives</vt:lpstr>
      <vt:lpstr>What is need for strengthening of muscles ?</vt:lpstr>
      <vt:lpstr>DEFINITION</vt:lpstr>
      <vt:lpstr>PRE</vt:lpstr>
      <vt:lpstr>1 RM</vt:lpstr>
      <vt:lpstr>6RM &amp;10 RM</vt:lpstr>
      <vt:lpstr>Indications of PRE</vt:lpstr>
      <vt:lpstr>DAPRE</vt:lpstr>
      <vt:lpstr>FACTORS THAT INFLUENCE THE STRENGTH OF THE MUSCLE</vt:lpstr>
      <vt:lpstr>Slide 11</vt:lpstr>
      <vt:lpstr>PRINCIPLES OF STRENGTH TRAINING</vt:lpstr>
      <vt:lpstr>1. Overload Principle</vt:lpstr>
      <vt:lpstr>2. SAID Principle</vt:lpstr>
      <vt:lpstr>3. Detraining </vt:lpstr>
      <vt:lpstr>DELORME REGIMEN</vt:lpstr>
      <vt:lpstr>Delorme and Oxford regimen </vt:lpstr>
      <vt:lpstr>Slide 18</vt:lpstr>
      <vt:lpstr>Slide 19</vt:lpstr>
      <vt:lpstr>Delorme Regimen</vt:lpstr>
      <vt:lpstr>Oxford Regimen</vt:lpstr>
      <vt:lpstr>Slide 22</vt:lpstr>
      <vt:lpstr>LOAD ASSISTED EXERCISE &amp; LOAD RESISTED EXERCISE</vt:lpstr>
      <vt:lpstr>Slide 24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THE MUSCLE –  PROGRESSIVE RESISTED EXERCISE(PRE)</dc:title>
  <dc:creator>HP</dc:creator>
  <cp:lastModifiedBy>HP</cp:lastModifiedBy>
  <cp:revision>9</cp:revision>
  <dcterms:created xsi:type="dcterms:W3CDTF">2006-08-16T00:00:00Z</dcterms:created>
  <dcterms:modified xsi:type="dcterms:W3CDTF">2020-04-14T17:05:50Z</dcterms:modified>
</cp:coreProperties>
</file>