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95" r:id="rId2"/>
    <p:sldId id="258" r:id="rId3"/>
    <p:sldId id="257" r:id="rId4"/>
    <p:sldId id="260" r:id="rId5"/>
    <p:sldId id="294" r:id="rId6"/>
    <p:sldId id="261" r:id="rId7"/>
    <p:sldId id="262" r:id="rId8"/>
    <p:sldId id="296" r:id="rId9"/>
    <p:sldId id="297" r:id="rId10"/>
    <p:sldId id="298" r:id="rId11"/>
    <p:sldId id="299" r:id="rId12"/>
    <p:sldId id="302" r:id="rId13"/>
    <p:sldId id="300" r:id="rId14"/>
    <p:sldId id="301" r:id="rId15"/>
    <p:sldId id="259" r:id="rId16"/>
    <p:sldId id="263" r:id="rId17"/>
    <p:sldId id="293" r:id="rId18"/>
    <p:sldId id="303" r:id="rId19"/>
    <p:sldId id="304" r:id="rId20"/>
    <p:sldId id="305" r:id="rId21"/>
    <p:sldId id="306" r:id="rId22"/>
    <p:sldId id="264" r:id="rId23"/>
    <p:sldId id="265" r:id="rId24"/>
    <p:sldId id="285" r:id="rId25"/>
    <p:sldId id="286" r:id="rId26"/>
    <p:sldId id="275" r:id="rId27"/>
    <p:sldId id="278" r:id="rId28"/>
    <p:sldId id="279" r:id="rId29"/>
    <p:sldId id="308" r:id="rId30"/>
    <p:sldId id="309" r:id="rId31"/>
    <p:sldId id="310" r:id="rId32"/>
    <p:sldId id="311" r:id="rId33"/>
    <p:sldId id="312" r:id="rId34"/>
    <p:sldId id="313" r:id="rId35"/>
    <p:sldId id="30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318" autoAdjust="0"/>
  </p:normalViewPr>
  <p:slideViewPr>
    <p:cSldViewPr>
      <p:cViewPr>
        <p:scale>
          <a:sx n="79" d="100"/>
          <a:sy n="79" d="100"/>
        </p:scale>
        <p:origin x="-11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CDBF09-013B-4663-9F3A-8CD0DD863A19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File:World_population.PN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22860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400" dirty="0" smtClean="0"/>
              <a:t>By- 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400" b="1" dirty="0" smtClean="0"/>
              <a:t>Dr. </a:t>
            </a:r>
            <a:r>
              <a:rPr lang="en-US" sz="4400" b="1" dirty="0" err="1" smtClean="0"/>
              <a:t>Bhavesh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Bariya</a:t>
            </a:r>
            <a:endParaRPr lang="en-US" sz="4400" b="1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400" b="1" dirty="0" smtClean="0"/>
              <a:t>Assistant Professor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400" b="1" dirty="0" smtClean="0"/>
              <a:t> Dept. of PSM</a:t>
            </a:r>
            <a:endParaRPr lang="en-US" sz="4400" b="1" dirty="0"/>
          </a:p>
        </p:txBody>
      </p:sp>
      <p:sp>
        <p:nvSpPr>
          <p:cNvPr id="7171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>
            <a:normAutofit/>
          </a:bodyPr>
          <a:lstStyle/>
          <a:p>
            <a:pPr eaLnBrk="1" hangingPunct="1"/>
            <a:r>
              <a:rPr smtClean="0"/>
              <a:t>DEMOGRAPHY</a:t>
            </a:r>
            <a:br>
              <a:rPr smtClean="0"/>
            </a:br>
            <a:r>
              <a:rPr smtClean="0"/>
              <a:t>Introduction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533400"/>
          <a:ext cx="7772400" cy="6112486"/>
        </p:xfrm>
        <a:graphic>
          <a:graphicData uri="http://schemas.openxmlformats.org/drawingml/2006/table">
            <a:tbl>
              <a:tblPr/>
              <a:tblGrid>
                <a:gridCol w="2641600"/>
                <a:gridCol w="2565400"/>
                <a:gridCol w="2565400"/>
              </a:tblGrid>
              <a:tr h="54244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Religious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Data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Composotion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Religious Composition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Population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3D3"/>
                    </a:solidFill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Hindus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827,578,868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80.5%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Muslims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138,188,240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13.4%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Christians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24,080,016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2.3%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Sikhs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19,215,730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1.9%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Buddhists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7,955,207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0.8%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/>
                          <a:ea typeface="Times New Roman"/>
                          <a:cs typeface="Times New Roman"/>
                        </a:rPr>
                        <a:t>Jains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4,225,053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0.4%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Other Religions &amp; Persuasions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6,639,626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0.6%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Religion not stated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727,588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0.1%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1,028,610,328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 growth of India per decade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400" b="1" dirty="0" smtClean="0"/>
              <a:t>Census Year 		Population 		Change (%)</a:t>
            </a:r>
            <a:r>
              <a:rPr lang="en-US" dirty="0" smtClean="0"/>
              <a:t> </a:t>
            </a:r>
          </a:p>
          <a:p>
            <a:r>
              <a:rPr lang="en-US" dirty="0" smtClean="0"/>
              <a:t>1951 		361,088,000 </a:t>
            </a:r>
          </a:p>
          <a:p>
            <a:r>
              <a:rPr lang="en-US" dirty="0" smtClean="0"/>
              <a:t>1961 		439,235,000 		21.6 </a:t>
            </a:r>
          </a:p>
          <a:p>
            <a:r>
              <a:rPr lang="en-US" dirty="0" smtClean="0"/>
              <a:t>1971 		548,160,000 		24.8 </a:t>
            </a:r>
          </a:p>
          <a:p>
            <a:r>
              <a:rPr lang="en-US" dirty="0" smtClean="0"/>
              <a:t>1981 		683,329,000 		24.7 </a:t>
            </a:r>
          </a:p>
          <a:p>
            <a:r>
              <a:rPr lang="en-US" dirty="0" smtClean="0"/>
              <a:t>1991 		846,387,888 		23.9 </a:t>
            </a:r>
          </a:p>
          <a:p>
            <a:r>
              <a:rPr lang="en-US" dirty="0" smtClean="0"/>
              <a:t>2001 		1,028,737,436 	21.5 </a:t>
            </a:r>
          </a:p>
          <a:p>
            <a:r>
              <a:rPr lang="en-US" dirty="0" smtClean="0"/>
              <a:t>2011 		1,210,726,932 	17.7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TERACY &amp; EDUCATION&#10; A person (7 yrs. or more) is considered as literate if he or she can read &amp; write with understandi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Religions of India (Census 2011)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Religion 		Population		 Percent (%) </a:t>
            </a:r>
          </a:p>
          <a:p>
            <a:r>
              <a:rPr lang="en-US" dirty="0" smtClean="0"/>
              <a:t>All 			1,210,854,977 	100.00 </a:t>
            </a:r>
          </a:p>
          <a:p>
            <a:r>
              <a:rPr lang="en-US" dirty="0" smtClean="0"/>
              <a:t>Hindus 		966,378,868 		79.80 </a:t>
            </a:r>
          </a:p>
          <a:p>
            <a:r>
              <a:rPr lang="en-US" dirty="0" smtClean="0"/>
              <a:t>Muslims 		172,245,158 		14.23 </a:t>
            </a:r>
          </a:p>
          <a:p>
            <a:r>
              <a:rPr lang="en-US" dirty="0" smtClean="0"/>
              <a:t>Christians 		27,819,588 		2.30 </a:t>
            </a:r>
          </a:p>
          <a:p>
            <a:r>
              <a:rPr lang="en-US" dirty="0" smtClean="0"/>
              <a:t>Sikhs 		20,833,116 		1.72 </a:t>
            </a:r>
          </a:p>
          <a:p>
            <a:r>
              <a:rPr lang="en-US" dirty="0" smtClean="0"/>
              <a:t>Buddhists 		8,442,972 		0.70 </a:t>
            </a:r>
          </a:p>
          <a:p>
            <a:r>
              <a:rPr lang="en-US" dirty="0" err="1" smtClean="0"/>
              <a:t>Jains</a:t>
            </a:r>
            <a:r>
              <a:rPr lang="en-US" dirty="0" smtClean="0"/>
              <a:t> 			4,451,753 		0.37 </a:t>
            </a:r>
          </a:p>
          <a:p>
            <a:r>
              <a:rPr lang="en-US" dirty="0" smtClean="0"/>
              <a:t>Others 		7,937,734 		0.66 </a:t>
            </a:r>
          </a:p>
          <a:p>
            <a:r>
              <a:rPr lang="en-US" dirty="0" smtClean="0"/>
              <a:t>Not stated 		2,867,303 		0.24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763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Importance of Demographic data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US" sz="3200" b="1" dirty="0" smtClean="0"/>
              <a:t>Health status of a community depends upon the </a:t>
            </a:r>
            <a:r>
              <a:rPr lang="en-US" sz="3200" b="1" dirty="0" smtClean="0">
                <a:solidFill>
                  <a:srgbClr val="FF0000"/>
                </a:solidFill>
              </a:rPr>
              <a:t>dynamic relationship </a:t>
            </a:r>
            <a:r>
              <a:rPr lang="en-US" sz="3200" b="1" dirty="0" smtClean="0"/>
              <a:t>between number of people, their composition&amp; distribution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FF0000"/>
                </a:solidFill>
              </a:rPr>
              <a:t>Planning of health services </a:t>
            </a:r>
            <a:r>
              <a:rPr lang="en-US" sz="3200" b="1" dirty="0" smtClean="0"/>
              <a:t>can be guided by demographic variables, for example: How many health units do we need? How to distribute them in the community in order to be accessible to the target population? What type of manpower is needed?</a:t>
            </a:r>
            <a:endParaRPr lang="ar-SA" sz="32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DEMOGRAPHIC PROCESSE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900" dirty="0" smtClean="0">
                <a:solidFill>
                  <a:srgbClr val="00B050"/>
                </a:solidFill>
              </a:rPr>
              <a:t>It deals with the five demographic processes </a:t>
            </a:r>
            <a:endParaRPr lang="en-US" sz="3600" dirty="0" smtClean="0"/>
          </a:p>
          <a:p>
            <a:r>
              <a:rPr lang="en-US" sz="3600" dirty="0" smtClean="0"/>
              <a:t>FERTILITY </a:t>
            </a:r>
          </a:p>
          <a:p>
            <a:r>
              <a:rPr lang="en-US" sz="3600" dirty="0" smtClean="0"/>
              <a:t>MORTALITY </a:t>
            </a:r>
          </a:p>
          <a:p>
            <a:r>
              <a:rPr lang="en-US" sz="3600" dirty="0" smtClean="0"/>
              <a:t>MARRIAGE </a:t>
            </a:r>
          </a:p>
          <a:p>
            <a:r>
              <a:rPr lang="en-US" sz="3600" dirty="0" smtClean="0"/>
              <a:t>MIGRATION </a:t>
            </a:r>
          </a:p>
          <a:p>
            <a:r>
              <a:rPr lang="en-US" sz="3600" dirty="0" smtClean="0"/>
              <a:t>SOCIAL MORBILITY </a:t>
            </a:r>
            <a:endParaRPr 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common method to show the structure is by a </a:t>
            </a:r>
            <a:r>
              <a:rPr lang="en-US" b="1" dirty="0" smtClean="0"/>
              <a:t>population pyramid</a:t>
            </a:r>
            <a:r>
              <a:rPr lang="en-US" dirty="0" smtClean="0"/>
              <a:t>. This diagram is made up by putting two bar graphs (one for male, one for female) side by side. From this you can read off what percentage of a population is of a certain gender and age range.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PSM\Desktop\Demography TTMD\Countries with Rapid Population Growth_files\poppy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533400"/>
            <a:ext cx="8305800" cy="60960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Population Structure - </a:t>
            </a:r>
            <a:r>
              <a:rPr lang="en-US" b="1" smtClean="0"/>
              <a:t>Developing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This population pyramid is wide at the base, which means there are a large proportion of young people in the country. It tapers very quickly as you go up into the older age groups, and is narrow at the top. This shows that a very small proportion of people are elderly.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This shape of pyramid is typical of a </a:t>
            </a:r>
            <a:r>
              <a:rPr lang="en-US" b="1" dirty="0" smtClean="0"/>
              <a:t>developing</a:t>
            </a:r>
            <a:r>
              <a:rPr lang="en-US" dirty="0" smtClean="0"/>
              <a:t> country, such as Kenya or Vietnam.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14400"/>
            <a:ext cx="8229600" cy="5562600"/>
          </a:xfrm>
        </p:spPr>
        <p:txBody>
          <a:bodyPr/>
          <a:lstStyle/>
          <a:p>
            <a:r>
              <a:rPr lang="en-US" sz="4000" dirty="0" smtClean="0"/>
              <a:t>“</a:t>
            </a:r>
            <a:r>
              <a:rPr lang="en-US" sz="4400" b="1" dirty="0" smtClean="0"/>
              <a:t>Demo” means “the people” and “graphy” means “measurement</a:t>
            </a:r>
            <a:r>
              <a:rPr lang="en-US" sz="3600" b="1" dirty="0" smtClean="0"/>
              <a:t>”.</a:t>
            </a:r>
          </a:p>
          <a:p>
            <a:endParaRPr lang="en-US" sz="3600" b="1" dirty="0" smtClean="0"/>
          </a:p>
          <a:p>
            <a:endParaRPr lang="en-US" sz="3600" b="1" dirty="0" smtClean="0"/>
          </a:p>
          <a:p>
            <a:endParaRPr lang="en-US" sz="3600" b="1" dirty="0" smtClean="0"/>
          </a:p>
          <a:p>
            <a:pPr>
              <a:buNone/>
            </a:pPr>
            <a:r>
              <a:rPr lang="en-US" sz="3600" b="1" dirty="0" smtClean="0"/>
              <a:t> </a:t>
            </a:r>
          </a:p>
          <a:p>
            <a:r>
              <a:rPr lang="en-US" sz="4400" b="1" dirty="0" smtClean="0"/>
              <a:t>(</a:t>
            </a:r>
            <a:r>
              <a:rPr lang="en-US" sz="4400" b="1" i="1" dirty="0" smtClean="0"/>
              <a:t>Demos</a:t>
            </a:r>
            <a:r>
              <a:rPr lang="en-US" sz="4400" b="1" dirty="0" smtClean="0"/>
              <a:t> = population, </a:t>
            </a:r>
            <a:r>
              <a:rPr lang="en-US" sz="4400" b="1" i="1" dirty="0" smtClean="0"/>
              <a:t>Graphy</a:t>
            </a:r>
            <a:r>
              <a:rPr lang="en-US" sz="4400" b="1" dirty="0" smtClean="0"/>
              <a:t> = picture </a:t>
            </a:r>
            <a:endParaRPr lang="en-US" sz="4400" dirty="0"/>
          </a:p>
        </p:txBody>
      </p:sp>
      <p:pic>
        <p:nvPicPr>
          <p:cNvPr id="4" name="Picture 3" descr="bd0666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590800"/>
            <a:ext cx="5181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PSM\Desktop\Demography TTMD\Countries with Slow Population Growth_files\poppy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762000"/>
            <a:ext cx="8305800" cy="57150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Population Structure - Developed Countries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953000"/>
          </a:xfrm>
        </p:spPr>
        <p:txBody>
          <a:bodyPr/>
          <a:lstStyle/>
          <a:p>
            <a:pPr eaLnBrk="1" hangingPunct="1"/>
            <a:r>
              <a:rPr lang="en-US" smtClean="0"/>
              <a:t>This shape is typical of a </a:t>
            </a:r>
            <a:r>
              <a:rPr lang="en-US" b="1" smtClean="0"/>
              <a:t>developed</a:t>
            </a:r>
            <a:r>
              <a:rPr lang="en-US" smtClean="0"/>
              <a:t> country. It is narrow at the base, wider in the middle, and stays quite wide until the very top, as there is a sizable percentage of older people. Note that there are more old women than men. Italy and Japan have population structures that are of this shape.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DEMOGRAPHIC  CYCLE(STAGE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 High stationary (first stage ): </a:t>
            </a:r>
            <a:r>
              <a:rPr lang="en-US" dirty="0" smtClean="0"/>
              <a:t>this stage is characterized by a </a:t>
            </a:r>
            <a:r>
              <a:rPr lang="en-US" b="1" dirty="0" smtClean="0">
                <a:solidFill>
                  <a:srgbClr val="FF0000"/>
                </a:solidFill>
              </a:rPr>
              <a:t>high birth rate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high death rate</a:t>
            </a:r>
            <a:r>
              <a:rPr lang="en-US" dirty="0" smtClean="0"/>
              <a:t> ,no any change in size and population .Indian  was in this stage till 1920.</a:t>
            </a:r>
          </a:p>
          <a:p>
            <a:r>
              <a:rPr lang="en-US" b="1" dirty="0" smtClean="0"/>
              <a:t>Early expending (second stage ):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death rate begins to decline</a:t>
            </a:r>
            <a:r>
              <a:rPr lang="en-US" dirty="0" smtClean="0"/>
              <a:t> (starts decreasing  )and </a:t>
            </a:r>
            <a:r>
              <a:rPr lang="en-US" dirty="0" smtClean="0">
                <a:solidFill>
                  <a:srgbClr val="FF0000"/>
                </a:solidFill>
              </a:rPr>
              <a:t>birth rate  no change </a:t>
            </a:r>
            <a:r>
              <a:rPr lang="en-US" dirty="0" smtClean="0"/>
              <a:t>. initial increase in population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r>
              <a:rPr lang="en-US" b="1" dirty="0" smtClean="0"/>
              <a:t>Late expanding (third stage</a:t>
            </a:r>
            <a:r>
              <a:rPr lang="en-US" dirty="0" smtClean="0"/>
              <a:t>): the </a:t>
            </a:r>
            <a:r>
              <a:rPr lang="en-US" dirty="0" smtClean="0">
                <a:solidFill>
                  <a:srgbClr val="FF0000"/>
                </a:solidFill>
              </a:rPr>
              <a:t>birth rate  begins to decline</a:t>
            </a:r>
            <a:r>
              <a:rPr lang="en-US" dirty="0" smtClean="0"/>
              <a:t> while </a:t>
            </a:r>
            <a:r>
              <a:rPr lang="en-US" dirty="0" smtClean="0">
                <a:solidFill>
                  <a:srgbClr val="FF0000"/>
                </a:solidFill>
              </a:rPr>
              <a:t>the death rate  still decreases  . </a:t>
            </a:r>
          </a:p>
          <a:p>
            <a:pPr lvl="1">
              <a:buNone/>
            </a:pPr>
            <a:r>
              <a:rPr lang="en-US" dirty="0" smtClean="0"/>
              <a:t>continue increase in population </a:t>
            </a:r>
          </a:p>
          <a:p>
            <a:endParaRPr lang="en-US" b="1" dirty="0" smtClean="0"/>
          </a:p>
          <a:p>
            <a:r>
              <a:rPr lang="en-US" b="1" dirty="0" smtClean="0"/>
              <a:t>Low stationary (fourth stage ) :</a:t>
            </a:r>
          </a:p>
          <a:p>
            <a:pPr>
              <a:buNone/>
            </a:pPr>
            <a:r>
              <a:rPr lang="en-US" dirty="0" smtClean="0"/>
              <a:t>	This stage is characterized by a </a:t>
            </a:r>
            <a:r>
              <a:rPr lang="en-US" dirty="0" smtClean="0">
                <a:solidFill>
                  <a:srgbClr val="FF0000"/>
                </a:solidFill>
              </a:rPr>
              <a:t>low birth rate &amp; low death rate </a:t>
            </a:r>
            <a:r>
              <a:rPr lang="en-US" dirty="0" smtClean="0"/>
              <a:t>stability in population .</a:t>
            </a:r>
          </a:p>
          <a:p>
            <a:pPr>
              <a:buNone/>
            </a:pPr>
            <a:r>
              <a:rPr lang="en-US" b="1" dirty="0" smtClean="0"/>
              <a:t>    </a:t>
            </a:r>
          </a:p>
          <a:p>
            <a:pPr>
              <a:buNone/>
            </a:pPr>
            <a:r>
              <a:rPr lang="en-US" b="1" dirty="0" smtClean="0"/>
              <a:t> Declining (fifth stage ):</a:t>
            </a:r>
            <a:r>
              <a:rPr lang="en-US" dirty="0" smtClean="0"/>
              <a:t>in the declining stage </a:t>
            </a:r>
            <a:r>
              <a:rPr lang="en-US" dirty="0" smtClean="0">
                <a:solidFill>
                  <a:srgbClr val="FF0000"/>
                </a:solidFill>
              </a:rPr>
              <a:t>birth rate is lower then the death rate </a:t>
            </a:r>
            <a:r>
              <a:rPr lang="en-US" dirty="0" smtClean="0"/>
              <a:t>.fall in population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u="sng"/>
              <a:t>DEMOGRAPHY CYCLE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341313" y="1314450"/>
            <a:ext cx="3402012" cy="865188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341313" y="2303463"/>
            <a:ext cx="3386137" cy="863600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41313" y="3290888"/>
            <a:ext cx="3368675" cy="865187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341313" y="4279900"/>
            <a:ext cx="3386137" cy="863600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341313" y="5267325"/>
            <a:ext cx="3408362" cy="865188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85720" y="3143248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   	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84213" y="1628775"/>
            <a:ext cx="3024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HIGH STATIONARY.</a:t>
            </a:r>
          </a:p>
          <a:p>
            <a:endParaRPr lang="en-US" sz="2000" b="1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30250" y="2519363"/>
            <a:ext cx="26352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FF00"/>
                </a:solidFill>
              </a:rPr>
              <a:t>EARLY EXPANDING.</a:t>
            </a:r>
          </a:p>
          <a:p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87388" y="3429000"/>
            <a:ext cx="26781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FF00"/>
                </a:solidFill>
              </a:rPr>
              <a:t>LATE EXPANDING.</a:t>
            </a:r>
          </a:p>
          <a:p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31825" y="4478338"/>
            <a:ext cx="302101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FF00"/>
                </a:solidFill>
              </a:rPr>
              <a:t>LOW STATIONARY.</a:t>
            </a:r>
          </a:p>
          <a:p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104900" y="5472113"/>
            <a:ext cx="28352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FF00"/>
                </a:solidFill>
              </a:rPr>
              <a:t>DECLINING.</a:t>
            </a:r>
          </a:p>
          <a:p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5762625" y="1343025"/>
            <a:ext cx="2952750" cy="935038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5745163" y="2422525"/>
            <a:ext cx="2952750" cy="790575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65" name="AutoShape 17"/>
          <p:cNvSpPr>
            <a:spLocks noChangeArrowheads="1"/>
          </p:cNvSpPr>
          <p:nvPr/>
        </p:nvSpPr>
        <p:spPr bwMode="auto">
          <a:xfrm>
            <a:off x="5724525" y="3357563"/>
            <a:ext cx="2952750" cy="865187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66" name="AutoShape 18"/>
          <p:cNvSpPr>
            <a:spLocks noChangeArrowheads="1"/>
          </p:cNvSpPr>
          <p:nvPr/>
        </p:nvSpPr>
        <p:spPr bwMode="auto">
          <a:xfrm>
            <a:off x="5711825" y="4367213"/>
            <a:ext cx="2965450" cy="912812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67" name="AutoShape 19"/>
          <p:cNvSpPr>
            <a:spLocks noChangeArrowheads="1"/>
          </p:cNvSpPr>
          <p:nvPr/>
        </p:nvSpPr>
        <p:spPr bwMode="auto">
          <a:xfrm>
            <a:off x="5724525" y="5375275"/>
            <a:ext cx="2995613" cy="822325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902325" y="1341438"/>
            <a:ext cx="2919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High Birth Rate</a:t>
            </a:r>
          </a:p>
          <a:p>
            <a:r>
              <a:rPr lang="en-US" sz="2000" b="1"/>
              <a:t>High Death Rate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5724525" y="2420938"/>
            <a:ext cx="3241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Unchanged Birth Rate</a:t>
            </a:r>
          </a:p>
          <a:p>
            <a:r>
              <a:rPr lang="en-US" sz="2000" b="1" dirty="0"/>
              <a:t>Decline Death Rate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5868988" y="3357563"/>
            <a:ext cx="3600450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Fall in Birth Rate</a:t>
            </a:r>
          </a:p>
          <a:p>
            <a:r>
              <a:rPr lang="en-US" sz="2000" b="1"/>
              <a:t>Death Rate further 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5888038" y="4438650"/>
            <a:ext cx="2644775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Low Birth Rate</a:t>
            </a:r>
          </a:p>
          <a:p>
            <a:r>
              <a:rPr lang="en-US" sz="2000" b="1"/>
              <a:t>Low Death Rate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5902325" y="5445125"/>
            <a:ext cx="2919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Birth rate lower than </a:t>
            </a:r>
          </a:p>
          <a:p>
            <a:r>
              <a:rPr lang="en-US" sz="2000" b="1"/>
              <a:t>Death Rate</a:t>
            </a:r>
          </a:p>
        </p:txBody>
      </p:sp>
      <p:sp>
        <p:nvSpPr>
          <p:cNvPr id="27673" name="Arrow 208"/>
          <p:cNvSpPr>
            <a:spLocks noChangeShapeType="1"/>
          </p:cNvSpPr>
          <p:nvPr/>
        </p:nvSpPr>
        <p:spPr bwMode="auto">
          <a:xfrm>
            <a:off x="8245475" y="3860800"/>
            <a:ext cx="0" cy="144463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3781425" y="1628775"/>
            <a:ext cx="1800225" cy="431800"/>
          </a:xfrm>
          <a:prstGeom prst="rightArrow">
            <a:avLst>
              <a:gd name="adj1" fmla="val 50000"/>
              <a:gd name="adj2" fmla="val 104228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75" name="AutoShape 27"/>
          <p:cNvSpPr>
            <a:spLocks noChangeArrowheads="1"/>
          </p:cNvSpPr>
          <p:nvPr/>
        </p:nvSpPr>
        <p:spPr bwMode="auto">
          <a:xfrm>
            <a:off x="3748088" y="2600325"/>
            <a:ext cx="1871662" cy="431800"/>
          </a:xfrm>
          <a:prstGeom prst="rightArrow">
            <a:avLst>
              <a:gd name="adj1" fmla="val 50000"/>
              <a:gd name="adj2" fmla="val 10836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76" name="AutoShape 28"/>
          <p:cNvSpPr>
            <a:spLocks noChangeArrowheads="1"/>
          </p:cNvSpPr>
          <p:nvPr/>
        </p:nvSpPr>
        <p:spPr bwMode="auto">
          <a:xfrm>
            <a:off x="3709988" y="3568700"/>
            <a:ext cx="1871662" cy="431800"/>
          </a:xfrm>
          <a:prstGeom prst="rightArrow">
            <a:avLst>
              <a:gd name="adj1" fmla="val 50000"/>
              <a:gd name="adj2" fmla="val 10836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77" name="AutoShape 29"/>
          <p:cNvSpPr>
            <a:spLocks noChangeArrowheads="1"/>
          </p:cNvSpPr>
          <p:nvPr/>
        </p:nvSpPr>
        <p:spPr bwMode="auto">
          <a:xfrm>
            <a:off x="3714750" y="4505325"/>
            <a:ext cx="1871663" cy="431800"/>
          </a:xfrm>
          <a:prstGeom prst="rightArrow">
            <a:avLst>
              <a:gd name="adj1" fmla="val 50000"/>
              <a:gd name="adj2" fmla="val 10836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7678" name="AutoShape 30"/>
          <p:cNvSpPr>
            <a:spLocks noChangeArrowheads="1"/>
          </p:cNvSpPr>
          <p:nvPr/>
        </p:nvSpPr>
        <p:spPr bwMode="auto">
          <a:xfrm>
            <a:off x="3779838" y="5589588"/>
            <a:ext cx="1792287" cy="431800"/>
          </a:xfrm>
          <a:prstGeom prst="rightArrow">
            <a:avLst>
              <a:gd name="adj1" fmla="val 50000"/>
              <a:gd name="adj2" fmla="val 10376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/>
              <a:t>STAGES OF DEMOGRAPHY CYCLE &amp; COUNTRIES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>
            <p:ph type="tbl" idx="1"/>
          </p:nvPr>
        </p:nvGraphicFramePr>
        <p:xfrm>
          <a:off x="177800" y="1600200"/>
          <a:ext cx="8732838" cy="4854577"/>
        </p:xfrm>
        <a:graphic>
          <a:graphicData uri="http://schemas.openxmlformats.org/drawingml/2006/table">
            <a:tbl>
              <a:tblPr/>
              <a:tblGrid>
                <a:gridCol w="2336800"/>
                <a:gridCol w="2057400"/>
                <a:gridCol w="2054225"/>
                <a:gridCol w="2284413"/>
              </a:tblGrid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High Stationary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India (1920)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Early Expanding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Unchanged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Decline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South Asia, Africa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Late Expanding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Fall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Further Decline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China, Singapore,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Low Stationary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Austria (1980-1985)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Declining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Further lowers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Unchanged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Germany, Hungary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8758" name="Text Box 86"/>
          <p:cNvSpPr txBox="1">
            <a:spLocks noChangeArrowheads="1"/>
          </p:cNvSpPr>
          <p:nvPr/>
        </p:nvSpPr>
        <p:spPr bwMode="auto">
          <a:xfrm>
            <a:off x="541338" y="1763713"/>
            <a:ext cx="90725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STAGE		   BIRTH RATE	       DEATH RATE	COUNTRIES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FFCC00"/>
                </a:solidFill>
              </a:rPr>
              <a:t>Census of India 2011 </a:t>
            </a:r>
            <a:endParaRPr lang="en-US" dirty="0"/>
          </a:p>
        </p:txBody>
      </p:sp>
      <p:pic>
        <p:nvPicPr>
          <p:cNvPr id="4" name="Picture 4" descr="N-RGI50_Colou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76400"/>
            <a:ext cx="1787236" cy="2144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276600" y="2286000"/>
            <a:ext cx="495300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715963" indent="-358775" algn="just">
              <a:spcBef>
                <a:spcPct val="35000"/>
              </a:spcBef>
              <a:buFontTx/>
              <a:buChar char="•"/>
            </a:pPr>
            <a:r>
              <a:rPr lang="en-US" sz="2800" b="1" dirty="0" smtClean="0">
                <a:latin typeface="Arial" charset="0"/>
              </a:rPr>
              <a:t>In 1872 the first Census was held in India. 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4114800"/>
            <a:ext cx="7391400" cy="138499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715963" indent="-358775" algn="just">
              <a:spcBef>
                <a:spcPct val="35000"/>
              </a:spcBef>
              <a:buFontTx/>
              <a:buChar char="•"/>
            </a:pPr>
            <a:r>
              <a:rPr lang="en-US" sz="2800" b="1" dirty="0" smtClean="0">
                <a:latin typeface="Arial" charset="0"/>
              </a:rPr>
              <a:t>The Census of India 2011 will be the 15th Census and the 7th after Independence</a:t>
            </a:r>
            <a:r>
              <a:rPr lang="en-US" sz="2400" b="1" dirty="0" smtClean="0">
                <a:latin typeface="Arial" charset="0"/>
              </a:rPr>
              <a:t>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06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152399"/>
          <a:ext cx="8610600" cy="6705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743200"/>
                <a:gridCol w="2743200"/>
              </a:tblGrid>
              <a:tr h="8851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C00000"/>
                          </a:solidFill>
                        </a:rPr>
                        <a:t>2001</a:t>
                      </a:r>
                      <a:endParaRPr lang="en-US" sz="32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2011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States/UTs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Districts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593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640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Tehsils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5463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5767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Towns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5161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7742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Villages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593732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608786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Households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194 Million 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240 Million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509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Population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1.03 Billion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1.20 Billion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5334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Census 2011 and Demographic Trends in Indian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609600"/>
          <a:ext cx="8686800" cy="6515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00330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Population </a:t>
                      </a:r>
                      <a:endParaRPr lang="en-US" sz="40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1,21,01,93,422</a:t>
                      </a:r>
                      <a:endParaRPr lang="en-US" sz="32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Male : 62,37,24,248</a:t>
                      </a:r>
                    </a:p>
                    <a:p>
                      <a:r>
                        <a:rPr lang="en-US" sz="2400" dirty="0" smtClean="0"/>
                        <a:t>Female</a:t>
                      </a:r>
                      <a:r>
                        <a:rPr lang="en-US" sz="2400" baseline="0" dirty="0" smtClean="0"/>
                        <a:t> :58,64,69,174</a:t>
                      </a:r>
                      <a:endParaRPr lang="en-US" sz="2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Decadal population growth </a:t>
                      </a:r>
                      <a:endParaRPr lang="en-US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18,14,55,986</a:t>
                      </a:r>
                      <a:endParaRPr lang="en-US" sz="4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17.64%</a:t>
                      </a:r>
                      <a:endParaRPr lang="en-US" sz="5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Density of population </a:t>
                      </a:r>
                      <a:endParaRPr lang="en-US" sz="3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382</a:t>
                      </a:r>
                      <a:endParaRPr lang="en-US" sz="4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Per sq .km</a:t>
                      </a:r>
                      <a:endParaRPr lang="en-US" sz="4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Sex ratio </a:t>
                      </a:r>
                      <a:endParaRPr lang="en-US" sz="5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940</a:t>
                      </a:r>
                      <a:endParaRPr lang="en-US" sz="6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Females per 1000 males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Population in the age group (0-6)</a:t>
                      </a:r>
                      <a:endParaRPr 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15,87,89,287</a:t>
                      </a:r>
                      <a:endParaRPr lang="en-US" sz="4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13.12%</a:t>
                      </a:r>
                      <a:r>
                        <a:rPr lang="en-US" sz="2800" baseline="0" dirty="0" smtClean="0"/>
                        <a:t> (of total population </a:t>
                      </a:r>
                      <a:endParaRPr 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5400" dirty="0" smtClean="0">
                          <a:solidFill>
                            <a:schemeClr val="bg1"/>
                          </a:solidFill>
                        </a:rPr>
                        <a:t>Literates </a:t>
                      </a:r>
                      <a:endParaRPr lang="en-US" sz="5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77,84,54,120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74.04%</a:t>
                      </a: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Male :82.14%</a:t>
                      </a: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Females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:65.46 %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relationship between the economically active population and the non-working population is known as the: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A 	employment ratio </a:t>
            </a:r>
          </a:p>
          <a:p>
            <a:pPr>
              <a:buNone/>
            </a:pPr>
            <a:r>
              <a:rPr lang="en-US" dirty="0" smtClean="0"/>
              <a:t>	B 	economic ratio </a:t>
            </a:r>
          </a:p>
          <a:p>
            <a:pPr>
              <a:buNone/>
            </a:pPr>
            <a:r>
              <a:rPr lang="en-US" dirty="0" smtClean="0"/>
              <a:t>	C 	dependency ratio </a:t>
            </a:r>
          </a:p>
          <a:p>
            <a:pPr>
              <a:buNone/>
            </a:pPr>
            <a:r>
              <a:rPr lang="en-US" dirty="0" smtClean="0"/>
              <a:t> 	D 	critical ratio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Demography</a:t>
            </a:r>
            <a:r>
              <a:rPr lang="en-US" dirty="0" smtClean="0">
                <a:solidFill>
                  <a:srgbClr val="FF0000"/>
                </a:solidFill>
              </a:rPr>
              <a:t> 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Demography </a:t>
            </a:r>
            <a:r>
              <a:rPr lang="en-US" sz="4000" dirty="0" smtClean="0"/>
              <a:t> is the ”scientific study  of human population in which includes study of changes in population size ,composition and its distribution</a:t>
            </a:r>
            <a:r>
              <a:rPr lang="en-US" sz="4800" dirty="0" smtClean="0"/>
              <a:t>”</a:t>
            </a:r>
            <a:endParaRPr lang="en-US" sz="4800" dirty="0"/>
          </a:p>
        </p:txBody>
      </p:sp>
      <p:pic>
        <p:nvPicPr>
          <p:cNvPr id="4" name="Picture 3" descr="https://upload.wikimedia.org/wikipedia/commons/thumb/b/b1/World_population.PNG/350px-World_population.PN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343400"/>
            <a:ext cx="7597775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India is in which stage of demographic transition?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 		stage 2 </a:t>
            </a:r>
          </a:p>
          <a:p>
            <a:pPr>
              <a:buNone/>
            </a:pPr>
            <a:r>
              <a:rPr lang="en-US" dirty="0" smtClean="0"/>
              <a:t>B 		stage 3 </a:t>
            </a:r>
          </a:p>
          <a:p>
            <a:pPr>
              <a:buNone/>
            </a:pPr>
            <a:r>
              <a:rPr lang="en-US" dirty="0" smtClean="0"/>
              <a:t>C 	stage 4 </a:t>
            </a:r>
          </a:p>
          <a:p>
            <a:pPr>
              <a:buNone/>
            </a:pPr>
            <a:r>
              <a:rPr lang="en-US" dirty="0" smtClean="0"/>
              <a:t>D 	stage 5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current Birth rate?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		19</a:t>
            </a:r>
          </a:p>
          <a:p>
            <a:pPr>
              <a:buNone/>
            </a:pPr>
            <a:r>
              <a:rPr lang="en-US" dirty="0" smtClean="0"/>
              <a:t>B		20	</a:t>
            </a:r>
          </a:p>
          <a:p>
            <a:pPr>
              <a:buNone/>
            </a:pPr>
            <a:r>
              <a:rPr lang="en-US" dirty="0" smtClean="0"/>
              <a:t>C		21</a:t>
            </a:r>
          </a:p>
          <a:p>
            <a:pPr>
              <a:buNone/>
            </a:pPr>
            <a:r>
              <a:rPr lang="en-US" dirty="0" smtClean="0"/>
              <a:t>D		22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The fourth stage of the demographic cycle is:</a:t>
            </a:r>
          </a:p>
          <a:p>
            <a:pPr>
              <a:buNone/>
            </a:pPr>
            <a:r>
              <a:rPr lang="en-US" dirty="0" smtClean="0"/>
              <a:t>(a) 	Declining</a:t>
            </a:r>
          </a:p>
          <a:p>
            <a:pPr>
              <a:buNone/>
            </a:pPr>
            <a:r>
              <a:rPr lang="en-US" dirty="0" smtClean="0"/>
              <a:t>(b) 	Early expanding</a:t>
            </a:r>
          </a:p>
          <a:p>
            <a:pPr>
              <a:buNone/>
            </a:pPr>
            <a:r>
              <a:rPr lang="en-US" dirty="0" smtClean="0"/>
              <a:t>(c)	High stationary</a:t>
            </a:r>
          </a:p>
          <a:p>
            <a:pPr>
              <a:buNone/>
            </a:pPr>
            <a:r>
              <a:rPr lang="en-US" dirty="0" smtClean="0"/>
              <a:t>(d) 	Low stationary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Literacy rate is maximum in</a:t>
            </a:r>
          </a:p>
          <a:p>
            <a:endParaRPr lang="en-US" dirty="0" smtClean="0"/>
          </a:p>
          <a:p>
            <a:r>
              <a:rPr lang="en-US" dirty="0" smtClean="0"/>
              <a:t>A	Gujarat</a:t>
            </a:r>
          </a:p>
          <a:p>
            <a:r>
              <a:rPr lang="en-US" dirty="0" smtClean="0"/>
              <a:t>B	Punjab</a:t>
            </a:r>
          </a:p>
          <a:p>
            <a:r>
              <a:rPr lang="en-US" dirty="0" smtClean="0"/>
              <a:t>C	Kerala</a:t>
            </a:r>
          </a:p>
          <a:p>
            <a:r>
              <a:rPr lang="en-US" smtClean="0"/>
              <a:t>D	Delhi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Suggestion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Row JR, Wilson PJ, Murray DL.</a:t>
                      </a:r>
                    </a:p>
                    <a:p>
                      <a:r>
                        <a:rPr lang="en-US" dirty="0" smtClean="0"/>
                        <a:t>J </a:t>
                      </a:r>
                      <a:r>
                        <a:rPr lang="en-US" dirty="0" err="1" smtClean="0"/>
                        <a:t>Anim</a:t>
                      </a:r>
                      <a:r>
                        <a:rPr lang="en-US" dirty="0" smtClean="0"/>
                        <a:t> Ecol. 2014 Jan 20.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results reveal that density dependence acting exclusively on survival as opposed to productivity is destabilizing, suggesting that a shift in the action of population regulation toward reproductive output may decrease cyclic propensity and cycle amplitude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important in all demographic process is survival</a:t>
                      </a:r>
                      <a:r>
                        <a:rPr lang="en-US" baseline="0" dirty="0" smtClean="0"/>
                        <a:t> by reproduction i.e. fertility.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7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sz="7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elements of demography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8229600" cy="5059363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r>
              <a:rPr lang="en-US" sz="3600" b="1" dirty="0" smtClean="0">
                <a:solidFill>
                  <a:srgbClr val="CC3300"/>
                </a:solidFill>
              </a:rPr>
              <a:t>Size: increase or decrease 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 smtClean="0">
                <a:solidFill>
                  <a:srgbClr val="CC3300"/>
                </a:solidFill>
              </a:rPr>
              <a:t>Composition: </a:t>
            </a:r>
            <a:r>
              <a:rPr lang="en-US" b="1" dirty="0" smtClean="0">
                <a:solidFill>
                  <a:srgbClr val="CC3300"/>
                </a:solidFill>
              </a:rPr>
              <a:t>sex and age group</a:t>
            </a:r>
            <a:endParaRPr lang="en-US" sz="4400" b="1" dirty="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4400" b="1" dirty="0" smtClean="0">
                <a:solidFill>
                  <a:srgbClr val="CC3300"/>
                </a:solidFill>
              </a:rPr>
              <a:t>Distribution: </a:t>
            </a:r>
            <a:r>
              <a:rPr lang="en-US" b="1" dirty="0" smtClean="0">
                <a:solidFill>
                  <a:srgbClr val="CC3300"/>
                </a:solidFill>
              </a:rPr>
              <a:t>territory</a:t>
            </a:r>
            <a:endParaRPr lang="en-US" sz="6600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10" descr="co4_more_than_a_bill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352800"/>
            <a:ext cx="76200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8153400" cy="6172200"/>
          </a:xfrm>
        </p:spPr>
        <p:txBody>
          <a:bodyPr>
            <a:normAutofit fontScale="85000" lnSpcReduction="20000"/>
          </a:bodyPr>
          <a:lstStyle/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Verdana" pitchFamily="34" charset="0"/>
              </a:rPr>
              <a:t>It focuses its attention on three readily observable human phenomena: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en-US" sz="2800" dirty="0" smtClean="0">
                <a:latin typeface="Verdana" pitchFamily="34" charset="0"/>
              </a:rPr>
              <a:t>Changes in population size (growth or decline)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en-US" sz="2800" dirty="0" smtClean="0">
                <a:latin typeface="Verdana" pitchFamily="34" charset="0"/>
              </a:rPr>
              <a:t>The composition of the population size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en-US" sz="2800" dirty="0" smtClean="0">
                <a:latin typeface="Verdana" pitchFamily="34" charset="0"/>
              </a:rPr>
              <a:t>The distribution of population in space.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It deals with five demographic processes’, namely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fertility,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mortality,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marriage,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migration and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social mobility.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Verdana" pitchFamily="34" charset="0"/>
              </a:rPr>
              <a:t>These five processes are continuously at work within a population determining size, composition and distribution.</a:t>
            </a: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Source of demography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6000" dirty="0" smtClean="0"/>
              <a:t>POPULATION CENSUSES </a:t>
            </a:r>
          </a:p>
          <a:p>
            <a:r>
              <a:rPr lang="en-US" sz="6000" dirty="0" smtClean="0"/>
              <a:t>NATIONAL SAMPLE </a:t>
            </a:r>
          </a:p>
          <a:p>
            <a:r>
              <a:rPr lang="en-US" sz="6000" dirty="0" smtClean="0"/>
              <a:t>SURVEYS REGISTRATION </a:t>
            </a:r>
          </a:p>
          <a:p>
            <a:r>
              <a:rPr lang="en-US" sz="6000" dirty="0" smtClean="0"/>
              <a:t>VITAL EVENTS </a:t>
            </a:r>
            <a:endParaRPr lang="en-US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Census -Biggest  source of data on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pPr marL="1181100" lvl="1">
              <a:spcBef>
                <a:spcPct val="10000"/>
              </a:spcBef>
              <a:buSzPct val="70000"/>
              <a:buFont typeface="Wingdings" pitchFamily="2" charset="2"/>
              <a:buChar char="§"/>
              <a:defRPr/>
            </a:pPr>
            <a:r>
              <a:rPr lang="en-US" sz="3200" dirty="0" smtClean="0">
                <a:latin typeface="Arial" charset="0"/>
              </a:rPr>
              <a:t>Demography</a:t>
            </a:r>
          </a:p>
          <a:p>
            <a:pPr marL="1181100" lvl="1">
              <a:spcBef>
                <a:spcPct val="10000"/>
              </a:spcBef>
              <a:buSzPct val="70000"/>
              <a:buFont typeface="Wingdings" pitchFamily="2" charset="2"/>
              <a:buChar char="§"/>
              <a:defRPr/>
            </a:pPr>
            <a:r>
              <a:rPr lang="en-US" sz="3200" dirty="0" smtClean="0">
                <a:latin typeface="Arial" charset="0"/>
              </a:rPr>
              <a:t>Economic Activity</a:t>
            </a:r>
          </a:p>
          <a:p>
            <a:pPr marL="1181100" lvl="1">
              <a:spcBef>
                <a:spcPct val="10000"/>
              </a:spcBef>
              <a:buSzPct val="70000"/>
              <a:buFont typeface="Wingdings" pitchFamily="2" charset="2"/>
              <a:buChar char="§"/>
              <a:defRPr/>
            </a:pPr>
            <a:r>
              <a:rPr lang="en-US" sz="3200" dirty="0" smtClean="0">
                <a:latin typeface="Arial" charset="0"/>
              </a:rPr>
              <a:t>Literacy &amp; Education</a:t>
            </a:r>
          </a:p>
          <a:p>
            <a:pPr marL="1181100" lvl="1">
              <a:spcBef>
                <a:spcPct val="10000"/>
              </a:spcBef>
              <a:buSzPct val="70000"/>
              <a:buFont typeface="Wingdings" pitchFamily="2" charset="2"/>
              <a:buChar char="§"/>
              <a:defRPr/>
            </a:pPr>
            <a:r>
              <a:rPr lang="en-US" sz="3200" dirty="0" smtClean="0">
                <a:latin typeface="Arial" charset="0"/>
              </a:rPr>
              <a:t>Housing &amp; Household </a:t>
            </a:r>
          </a:p>
          <a:p>
            <a:pPr marL="1181100" lvl="1">
              <a:spcBef>
                <a:spcPct val="10000"/>
              </a:spcBef>
              <a:buSzPct val="70000"/>
              <a:buFont typeface="Wingdings" pitchFamily="2" charset="2"/>
              <a:buChar char="§"/>
              <a:defRPr/>
            </a:pPr>
            <a:r>
              <a:rPr lang="en-US" sz="3200" dirty="0" smtClean="0">
                <a:latin typeface="Arial" charset="0"/>
              </a:rPr>
              <a:t>Urbanization</a:t>
            </a:r>
          </a:p>
          <a:p>
            <a:pPr marL="1181100" lvl="1">
              <a:spcBef>
                <a:spcPct val="10000"/>
              </a:spcBef>
              <a:buSzPct val="70000"/>
              <a:buFont typeface="Wingdings" pitchFamily="2" charset="2"/>
              <a:buChar char="§"/>
              <a:defRPr/>
            </a:pPr>
            <a:r>
              <a:rPr lang="en-US" sz="3200" dirty="0" smtClean="0">
                <a:latin typeface="Arial" charset="0"/>
              </a:rPr>
              <a:t>Fertility and Mortality</a:t>
            </a:r>
          </a:p>
          <a:p>
            <a:pPr marL="1181100" lvl="1">
              <a:spcBef>
                <a:spcPct val="10000"/>
              </a:spcBef>
              <a:buSzPct val="70000"/>
              <a:buFont typeface="Wingdings" pitchFamily="2" charset="2"/>
              <a:buChar char="§"/>
              <a:defRPr/>
            </a:pPr>
            <a:r>
              <a:rPr lang="en-US" sz="3200" dirty="0" smtClean="0">
                <a:latin typeface="Arial" charset="0"/>
              </a:rPr>
              <a:t>Scheduled Castes and Scheduled Tribes</a:t>
            </a:r>
          </a:p>
          <a:p>
            <a:pPr marL="1181100" lvl="1">
              <a:spcBef>
                <a:spcPct val="10000"/>
              </a:spcBef>
              <a:buSzPct val="70000"/>
              <a:buFont typeface="Wingdings" pitchFamily="2" charset="2"/>
              <a:buChar char="§"/>
              <a:defRPr/>
            </a:pPr>
            <a:r>
              <a:rPr lang="en-US" sz="3200" dirty="0" smtClean="0">
                <a:latin typeface="Arial" charset="0"/>
              </a:rPr>
              <a:t>Language, Religion &amp; Migration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WORLD POPULATION TRENDS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POPULATION( millions)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ANNUAL GROWTH RATE(%)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1800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1900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1960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3037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1.79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1975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4066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1.89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1987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1.63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1998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5884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6054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6313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5562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In 1800  1 billion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In1930   2 billion(took 130 yrs for 1 million rise)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In 1960   3 billion (took 30 yrs)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In 1974    4 billion (took 14 yrs)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In 1987    5 billion(took 13 yrs)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In 1999    6 billion(took 12 yrs)</a:t>
            </a:r>
          </a:p>
          <a:p>
            <a:pPr eaLnBrk="1" hangingPunct="1">
              <a:buFont typeface="Wingdings 2" pitchFamily="18" charset="2"/>
              <a:buNone/>
            </a:pPr>
            <a:endParaRPr lang="en-US" sz="32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Expected to reach 8 billion by 2050.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501</TotalTime>
  <Words>1020</Words>
  <Application>Microsoft Office PowerPoint</Application>
  <PresentationFormat>On-screen Show (4:3)</PresentationFormat>
  <Paragraphs>294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Equity</vt:lpstr>
      <vt:lpstr>DEMOGRAPHY Introduction</vt:lpstr>
      <vt:lpstr>..</vt:lpstr>
      <vt:lpstr>Demography </vt:lpstr>
      <vt:lpstr>The elements of demography </vt:lpstr>
      <vt:lpstr>Slide 5</vt:lpstr>
      <vt:lpstr>Source of demography </vt:lpstr>
      <vt:lpstr>Census -Biggest  source of data on </vt:lpstr>
      <vt:lpstr>WORLD POPULATION TRENDS</vt:lpstr>
      <vt:lpstr>Slide 9</vt:lpstr>
      <vt:lpstr>Slide 10</vt:lpstr>
      <vt:lpstr>Population growth of India per decade</vt:lpstr>
      <vt:lpstr>Slide 12</vt:lpstr>
      <vt:lpstr>Religions of India (Census 2011)</vt:lpstr>
      <vt:lpstr>Slide 14</vt:lpstr>
      <vt:lpstr>Importance of Demographic data </vt:lpstr>
      <vt:lpstr>DEMOGRAPHIC PROCESSE</vt:lpstr>
      <vt:lpstr>Slide 17</vt:lpstr>
      <vt:lpstr>Slide 18</vt:lpstr>
      <vt:lpstr>Population Structure - Developing Countries</vt:lpstr>
      <vt:lpstr>Slide 20</vt:lpstr>
      <vt:lpstr>Population Structure - Developed Countries </vt:lpstr>
      <vt:lpstr>DEMOGRAPHIC  CYCLE(STAGE) </vt:lpstr>
      <vt:lpstr>.</vt:lpstr>
      <vt:lpstr>DEMOGRAPHY CYCLE</vt:lpstr>
      <vt:lpstr>STAGES OF DEMOGRAPHY CYCLE &amp; COUNTRIES</vt:lpstr>
      <vt:lpstr>Census of India 2011 </vt:lpstr>
      <vt:lpstr>.</vt:lpstr>
      <vt:lpstr>Census 2011 and Demographic Trends in Indian</vt:lpstr>
      <vt:lpstr>1</vt:lpstr>
      <vt:lpstr>2</vt:lpstr>
      <vt:lpstr>3</vt:lpstr>
      <vt:lpstr>4</vt:lpstr>
      <vt:lpstr>5</vt:lpstr>
      <vt:lpstr>References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wts</dc:creator>
  <cp:lastModifiedBy>User</cp:lastModifiedBy>
  <cp:revision>86</cp:revision>
  <dcterms:created xsi:type="dcterms:W3CDTF">2006-08-16T00:00:00Z</dcterms:created>
  <dcterms:modified xsi:type="dcterms:W3CDTF">2017-01-11T05:41:20Z</dcterms:modified>
</cp:coreProperties>
</file>