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9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649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5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8983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93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74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04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22EA4-7590-4176-A813-11D45C5BEF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15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4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9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4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6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1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16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4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5565B-5255-4504-BEFA-AC7B6BF83865}" type="datetimeFigureOut">
              <a:rPr lang="en-US" smtClean="0"/>
              <a:t>13-May-20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2D6B63A-D5FD-4C11-9DD4-34D82A7E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2955" y="1473958"/>
            <a:ext cx="11450471" cy="296310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8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Class </a:t>
            </a:r>
            <a:r>
              <a:rPr lang="en-US" altLang="en-US" sz="8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altLang="en-US" sz="8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Malocclusion</a:t>
            </a:r>
            <a:endParaRPr lang="en-US" altLang="en-US" sz="80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429000" y="5334000"/>
            <a:ext cx="7239000" cy="1752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  <a:defRPr/>
            </a:pP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Dr.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Narayan </a:t>
            </a:r>
            <a:r>
              <a:rPr lang="en-GB" sz="2800" b="1" dirty="0" err="1" smtClean="0">
                <a:latin typeface="Times New Roman" pitchFamily="18" charset="0"/>
                <a:cs typeface="Times New Roman" pitchFamily="18" charset="0"/>
              </a:rPr>
              <a:t>kulkarni</a:t>
            </a:r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GB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30320"/>
      </p:ext>
    </p:extLst>
  </p:cSld>
  <p:clrMapOvr>
    <a:masterClrMapping/>
  </p:clrMapOvr>
  <p:transition spd="slow" advTm="8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133600"/>
            <a:ext cx="4175960" cy="259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8134" y="2133600"/>
            <a:ext cx="3951266" cy="2590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55218"/>
      </p:ext>
    </p:extLst>
  </p:cSld>
  <p:clrMapOvr>
    <a:masterClrMapping/>
  </p:clrMapOvr>
  <p:transition spd="slow" advTm="7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81200" y="-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ETIOLOGICAL FACTORS</a:t>
            </a:r>
            <a:endParaRPr lang="en-IN" altLang="en-US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676401" y="1752600"/>
            <a:ext cx="8715375" cy="41910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Heredity</a:t>
            </a:r>
          </a:p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Unilateral/bilateral hyperplasia of mandibular condyle</a:t>
            </a:r>
          </a:p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Occlusal prematurities</a:t>
            </a:r>
          </a:p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Enlarged adenoids</a:t>
            </a:r>
          </a:p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Habitual forward positioning of mandible predispose to pseudo Class III malocclusion</a:t>
            </a:r>
          </a:p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Premature loss of decidious molars</a:t>
            </a:r>
            <a:endParaRPr lang="en-I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1715"/>
      </p:ext>
    </p:extLst>
  </p:cSld>
  <p:clrMapOvr>
    <a:masterClrMapping/>
  </p:clrMapOvr>
  <p:transition spd="slow" advTm="43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42875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FEATURES OF CLASS III MALOCCLUSION</a:t>
            </a:r>
            <a:endParaRPr lang="en-IN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738314" y="928689"/>
            <a:ext cx="8715375" cy="55721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Extraoral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:-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Concave profile with prominent chin.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lower facial height.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Prominent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gonial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angle.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Retrognathic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maxilla and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prognathic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mandible or combination of both.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Intraoral:-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III molar relationship.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cross bite.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Narrow upper arch and broad lower arch.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23552"/>
      </p:ext>
    </p:extLst>
  </p:cSld>
  <p:clrMapOvr>
    <a:masterClrMapping/>
  </p:clrMapOvr>
  <p:transition spd="slow" advTm="204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738314" y="285751"/>
            <a:ext cx="8715375" cy="62150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Open bite or reverse open bite with deep bite may be present with type of growth pattern.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Crowding in upper arch and spacing in lower arch.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85538"/>
      </p:ext>
    </p:extLst>
  </p:cSld>
  <p:clrMapOvr>
    <a:masterClrMapping/>
  </p:clrMapOvr>
  <p:transition spd="slow" advTm="10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488" y="285728"/>
            <a:ext cx="2857520" cy="714372"/>
          </a:xfrm>
          <a:solidFill>
            <a:srgbClr val="FF0000"/>
          </a:solidFill>
          <a:ln>
            <a:miter lim="800000"/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Treatment</a:t>
            </a:r>
            <a:endParaRPr lang="en-IN" sz="28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5631657" y="1250157"/>
            <a:ext cx="50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09750" y="1500189"/>
            <a:ext cx="86439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1558926" y="1749426"/>
            <a:ext cx="5000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5632451" y="1749426"/>
            <a:ext cx="5000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10204451" y="1749426"/>
            <a:ext cx="5000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1738282" y="2000240"/>
            <a:ext cx="2428892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Growth modification</a:t>
            </a:r>
            <a:endParaRPr lang="en-I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38678" y="2000240"/>
            <a:ext cx="2428892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Camouflage </a:t>
            </a:r>
            <a:endParaRPr lang="en-I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096264" y="2000240"/>
            <a:ext cx="2428892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Surgical correction</a:t>
            </a:r>
            <a:endParaRPr lang="en-I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631951" y="3106739"/>
            <a:ext cx="50006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2096294" y="3856831"/>
            <a:ext cx="20002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3846513" y="3106738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1595406" y="3357562"/>
            <a:ext cx="1643074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Facemask therapy</a:t>
            </a:r>
            <a:endParaRPr lang="en-I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309786" y="4857760"/>
            <a:ext cx="1643074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plants</a:t>
            </a:r>
            <a:endParaRPr lang="en-I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309918" y="3357562"/>
            <a:ext cx="1785950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Functional appliance</a:t>
            </a:r>
            <a:endParaRPr lang="en-I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5418138" y="3106738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6132513" y="3749676"/>
            <a:ext cx="1785938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5310182" y="3357562"/>
            <a:ext cx="1500198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Class III elastics</a:t>
            </a:r>
            <a:endParaRPr lang="en-I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810248" y="4643446"/>
            <a:ext cx="1785950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Extraction of teeth</a:t>
            </a:r>
            <a:endParaRPr lang="en-I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7989888" y="3106738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 txBox="1">
            <a:spLocks/>
          </p:cNvSpPr>
          <p:nvPr/>
        </p:nvSpPr>
        <p:spPr>
          <a:xfrm>
            <a:off x="7167570" y="3357562"/>
            <a:ext cx="1785950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LeFort I osteotomy </a:t>
            </a:r>
            <a:endParaRPr lang="en-I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10204451" y="3106739"/>
            <a:ext cx="50006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9239272" y="3357562"/>
            <a:ext cx="1357322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BSSO</a:t>
            </a:r>
            <a:endParaRPr lang="en-I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7704138" y="4249738"/>
            <a:ext cx="2786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/>
          <p:cNvSpPr txBox="1">
            <a:spLocks/>
          </p:cNvSpPr>
          <p:nvPr/>
        </p:nvSpPr>
        <p:spPr>
          <a:xfrm>
            <a:off x="8167702" y="5643578"/>
            <a:ext cx="2071702" cy="857256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Distraction osteogenesis</a:t>
            </a:r>
            <a:endParaRPr lang="en-I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51062"/>
      </p:ext>
    </p:extLst>
  </p:cSld>
  <p:clrMapOvr>
    <a:masterClrMapping/>
  </p:clrMapOvr>
  <p:transition spd="slow" advTm="141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133600" y="762001"/>
            <a:ext cx="80772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ETIOLOGY OF CLASS III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Genetical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determination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Functional factors and soft tissue influence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Occlusal forces due to abnormal eruption pattern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Environmental factors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other factors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16893"/>
      </p:ext>
    </p:extLst>
  </p:cSld>
  <p:clrMapOvr>
    <a:masterClrMapping/>
  </p:clrMapOvr>
  <p:transition spd="slow" advTm="16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905000" y="2514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PLAN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229"/>
      </p:ext>
    </p:extLst>
  </p:cSld>
  <p:clrMapOvr>
    <a:masterClrMapping/>
  </p:clrMapOvr>
  <p:transition spd="slow" advTm="28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2209800" y="228600"/>
            <a:ext cx="7848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SKELETAL – TREATMENT OPTIONS</a:t>
            </a: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2133600" y="1371600"/>
            <a:ext cx="2667000" cy="152400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GROWTH </a:t>
            </a:r>
          </a:p>
          <a:p>
            <a:pPr algn="ctr" eaLnBrk="1" hangingPunct="1">
              <a:defRPr/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</a:t>
            </a:r>
          </a:p>
        </p:txBody>
      </p:sp>
      <p:sp>
        <p:nvSpPr>
          <p:cNvPr id="24580" name="Oval 6"/>
          <p:cNvSpPr>
            <a:spLocks noChangeArrowheads="1"/>
          </p:cNvSpPr>
          <p:nvPr/>
        </p:nvSpPr>
        <p:spPr bwMode="auto">
          <a:xfrm>
            <a:off x="6553200" y="1447800"/>
            <a:ext cx="2667000" cy="1524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</a:t>
            </a: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1752600" y="3429000"/>
            <a:ext cx="3886200" cy="5334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PRIMARY DENTITION</a:t>
            </a:r>
          </a:p>
        </p:txBody>
      </p: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1752600" y="4191000"/>
            <a:ext cx="3886200" cy="5334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MIXED DENTITION</a:t>
            </a:r>
          </a:p>
        </p:txBody>
      </p:sp>
      <p:sp>
        <p:nvSpPr>
          <p:cNvPr id="24583" name="Rectangle 9"/>
          <p:cNvSpPr>
            <a:spLocks noChangeArrowheads="1"/>
          </p:cNvSpPr>
          <p:nvPr/>
        </p:nvSpPr>
        <p:spPr bwMode="auto">
          <a:xfrm>
            <a:off x="1752600" y="4953000"/>
            <a:ext cx="3886200" cy="533400"/>
          </a:xfrm>
          <a:prstGeom prst="rect">
            <a:avLst/>
          </a:prstGeom>
          <a:solidFill>
            <a:srgbClr val="66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PERMANENT DENTITION</a:t>
            </a:r>
          </a:p>
        </p:txBody>
      </p:sp>
      <p:sp>
        <p:nvSpPr>
          <p:cNvPr id="24584" name="Rectangle 10"/>
          <p:cNvSpPr>
            <a:spLocks noChangeArrowheads="1"/>
          </p:cNvSpPr>
          <p:nvPr/>
        </p:nvSpPr>
        <p:spPr bwMode="auto">
          <a:xfrm>
            <a:off x="6553200" y="3429000"/>
            <a:ext cx="33528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CAMOUFLAGE</a:t>
            </a: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6553200" y="4267200"/>
            <a:ext cx="33528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SURGICAL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45418"/>
      </p:ext>
    </p:extLst>
  </p:cSld>
  <p:clrMapOvr>
    <a:masterClrMapping/>
  </p:clrMapOvr>
  <p:transition spd="slow" advTm="11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Treatment in the deciduous dentition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665027" y="1905000"/>
            <a:ext cx="9839585" cy="400622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Class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relationship with the fault in the mandible</a:t>
            </a:r>
          </a:p>
          <a:p>
            <a:pPr eaLnBrk="1" hangingPunct="1">
              <a:buFontTx/>
              <a:buNone/>
            </a:pP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Class III relationship with the fault in the maxilla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0317"/>
      </p:ext>
    </p:extLst>
  </p:cSld>
  <p:clrMapOvr>
    <a:masterClrMapping/>
  </p:clrMapOvr>
  <p:transition spd="slow" advTm="59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33600" y="685800"/>
            <a:ext cx="8229600" cy="61753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ea typeface="+mj-ea"/>
                <a:cs typeface="+mj-cs"/>
              </a:rPr>
              <a:t>RAPID MAXILLARY EXPANSION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2133600"/>
            <a:ext cx="3454580" cy="26908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1" y="2133600"/>
            <a:ext cx="3381375" cy="27976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51266"/>
      </p:ext>
    </p:extLst>
  </p:cSld>
  <p:clrMapOvr>
    <a:masterClrMapping/>
  </p:clrMapOvr>
  <p:transition spd="slow" advTm="5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528549" y="245660"/>
            <a:ext cx="9976063" cy="1659340"/>
          </a:xfrm>
        </p:spPr>
        <p:txBody>
          <a:bodyPr>
            <a:normAutofit/>
          </a:bodyPr>
          <a:lstStyle/>
          <a:p>
            <a:r>
              <a:rPr lang="en-US" altLang="en-US" sz="7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Contents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528549" y="1746913"/>
            <a:ext cx="9976063" cy="4164309"/>
          </a:xfrm>
        </p:spPr>
        <p:txBody>
          <a:bodyPr>
            <a:normAutofit/>
          </a:bodyPr>
          <a:lstStyle/>
          <a:p>
            <a:r>
              <a:rPr lang="en-US" altLang="en-US" sz="3200" b="1" dirty="0" smtClean="0"/>
              <a:t>Introduction</a:t>
            </a:r>
          </a:p>
          <a:p>
            <a:r>
              <a:rPr lang="en-US" altLang="en-US" sz="3200" b="1" dirty="0" smtClean="0"/>
              <a:t>Definition</a:t>
            </a:r>
          </a:p>
          <a:p>
            <a:r>
              <a:rPr lang="en-US" altLang="en-US" sz="3200" b="1" dirty="0" smtClean="0"/>
              <a:t>Features</a:t>
            </a:r>
          </a:p>
          <a:p>
            <a:r>
              <a:rPr lang="en-US" altLang="en-US" sz="3200" b="1" dirty="0" smtClean="0"/>
              <a:t>Etiology</a:t>
            </a:r>
          </a:p>
          <a:p>
            <a:r>
              <a:rPr lang="en-US" altLang="en-US" sz="3200" b="1" dirty="0" smtClean="0"/>
              <a:t>Treatment</a:t>
            </a:r>
          </a:p>
          <a:p>
            <a:r>
              <a:rPr lang="en-US" altLang="en-US" sz="3200" b="1" dirty="0" smtClean="0"/>
              <a:t>Conclusion</a:t>
            </a:r>
          </a:p>
          <a:p>
            <a:endParaRPr lang="en-US" altLang="en-US" sz="3200" b="1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56793"/>
      </p:ext>
    </p:extLst>
  </p:cSld>
  <p:clrMapOvr>
    <a:masterClrMapping/>
  </p:clrMapOvr>
  <p:transition spd="slow" advTm="6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Indications for RME. </a:t>
            </a:r>
            <a:endParaRPr lang="en-IN" altLang="en-US" smtClean="0">
              <a:solidFill>
                <a:srgbClr val="FF0000"/>
              </a:solidFill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1664673" y="1447800"/>
            <a:ext cx="8948737" cy="4648200"/>
          </a:xfrm>
        </p:spPr>
        <p:txBody>
          <a:bodyPr>
            <a:noAutofit/>
          </a:bodyPr>
          <a:lstStyle/>
          <a:p>
            <a:pPr marL="420624" indent="-384048">
              <a:lnSpc>
                <a:spcPct val="150000"/>
              </a:lnSpc>
              <a:buFont typeface="Wingdings 2"/>
              <a:buChar char=""/>
              <a:defRPr/>
            </a:pPr>
            <a:r>
              <a:rPr lang="en-US" sz="2400" dirty="0" smtClean="0">
                <a:latin typeface="Times New Roman" pitchFamily="18" charset="0"/>
              </a:rPr>
              <a:t>Unilateral or bilateral posterior </a:t>
            </a:r>
            <a:r>
              <a:rPr lang="en-US" sz="2400" dirty="0" err="1" smtClean="0">
                <a:latin typeface="Times New Roman" pitchFamily="18" charset="0"/>
              </a:rPr>
              <a:t>crossbites</a:t>
            </a:r>
            <a:r>
              <a:rPr lang="en-US" sz="2400" dirty="0" smtClean="0">
                <a:latin typeface="Times New Roman" pitchFamily="18" charset="0"/>
              </a:rPr>
              <a:t> involving several teeth </a:t>
            </a:r>
          </a:p>
          <a:p>
            <a:pPr marL="420624" indent="-384048">
              <a:lnSpc>
                <a:spcPct val="150000"/>
              </a:lnSpc>
              <a:buFont typeface="Wingdings 2"/>
              <a:buChar char=""/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marL="420624" indent="-384048">
              <a:lnSpc>
                <a:spcPct val="150000"/>
              </a:lnSpc>
              <a:buFont typeface="Wingdings 2"/>
              <a:buChar char=""/>
              <a:defRPr/>
            </a:pPr>
            <a:r>
              <a:rPr lang="en-US" sz="2400" dirty="0" smtClean="0">
                <a:latin typeface="Times New Roman" pitchFamily="18" charset="0"/>
              </a:rPr>
              <a:t>Anteroposterior discrepancies. </a:t>
            </a:r>
          </a:p>
          <a:p>
            <a:pPr marL="420624" indent="-384048">
              <a:lnSpc>
                <a:spcPct val="150000"/>
              </a:lnSpc>
              <a:buFont typeface="Wingdings 2"/>
              <a:buChar char=""/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marL="420624" indent="-384048">
              <a:lnSpc>
                <a:spcPct val="150000"/>
              </a:lnSpc>
              <a:buFont typeface="Wingdings 2"/>
              <a:buChar char=""/>
              <a:defRPr/>
            </a:pPr>
            <a:r>
              <a:rPr lang="en-US" sz="2400" dirty="0" smtClean="0">
                <a:latin typeface="Times New Roman" pitchFamily="18" charset="0"/>
              </a:rPr>
              <a:t>Cleft lip and palate patients with collapsed maxillae . </a:t>
            </a:r>
          </a:p>
          <a:p>
            <a:pPr marL="420624" indent="-384048">
              <a:lnSpc>
                <a:spcPct val="150000"/>
              </a:lnSpc>
              <a:buFont typeface="Wingdings 2"/>
              <a:buChar char=""/>
              <a:defRPr/>
            </a:pPr>
            <a:endParaRPr lang="en-US" sz="2400" dirty="0" smtClean="0">
              <a:latin typeface="Times New Roman" pitchFamily="18" charset="0"/>
            </a:endParaRPr>
          </a:p>
          <a:p>
            <a:pPr marL="420624" indent="-384048">
              <a:lnSpc>
                <a:spcPct val="150000"/>
              </a:lnSpc>
              <a:buFont typeface="Wingdings 2"/>
              <a:buChar char=""/>
              <a:defRPr/>
            </a:pPr>
            <a:r>
              <a:rPr lang="en-US" sz="2400" dirty="0" smtClean="0">
                <a:latin typeface="Times New Roman" pitchFamily="18" charset="0"/>
              </a:rPr>
              <a:t>Procedure to gain arch length in patients who have moderate maxillary crowding.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981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BA09314-73D2-4ADC-B037-AE1357E1D4FE}" type="slidenum">
              <a:rPr lang="en-US" altLang="en-US" sz="1000">
                <a:solidFill>
                  <a:srgbClr val="9B9A98"/>
                </a:solidFill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000">
              <a:solidFill>
                <a:srgbClr val="9B9A98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42764"/>
      </p:ext>
    </p:extLst>
  </p:cSld>
  <p:clrMapOvr>
    <a:masterClrMapping/>
  </p:clrMapOvr>
  <p:transition spd="slow" advTm="17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457200"/>
            <a:ext cx="8688388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32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Contraindications </a:t>
            </a:r>
            <a:r>
              <a:rPr lang="en-US" altLang="en-US" sz="32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for RME</a:t>
            </a:r>
            <a:endParaRPr lang="en-US" altLang="en-US" sz="44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</a:rPr>
              <a:t>Uncooperative patient.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</a:rPr>
              <a:t>Single tooth cross bite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</a:rPr>
              <a:t>Patients who have anterior open bites, steep mandibular planes, and convex profiles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</a:rPr>
              <a:t>Adults with severe anteroposterior and vertical skeletal discrepancies  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981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23857783-E52B-4800-9573-9044620C3807}" type="slidenum">
              <a:rPr lang="en-US" altLang="en-US" sz="1000">
                <a:solidFill>
                  <a:srgbClr val="9B9A98"/>
                </a:solidFill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000">
              <a:solidFill>
                <a:srgbClr val="9B9A98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52374"/>
      </p:ext>
    </p:extLst>
  </p:cSld>
  <p:clrMapOvr>
    <a:masterClrMapping/>
  </p:clrMapOvr>
  <p:transition spd="slow" advTm="16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5585" y="419393"/>
            <a:ext cx="10344015" cy="128089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  <a:r>
              <a:rPr lang="en-US" altLang="en-U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altLang="en-U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relationship with the fault in the mandible </a:t>
            </a:r>
            <a:endParaRPr lang="en-US" altLang="en-US" b="1" u="sng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695585" y="1700283"/>
            <a:ext cx="8915400" cy="3777622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objective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Growth inhibition or redirection and posterior positioning of the mandible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chincap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a reverse (Class III) activator can be used to exert a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retrusive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force on the mandible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699"/>
      </p:ext>
    </p:extLst>
  </p:cSld>
  <p:clrMapOvr>
    <a:masterClrMapping/>
  </p:clrMapOvr>
  <p:transition spd="slow" advTm="17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752600" y="152401"/>
            <a:ext cx="8686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Class III / reverse bionator </a:t>
            </a:r>
          </a:p>
          <a:p>
            <a:pPr>
              <a:spcBef>
                <a:spcPct val="50000"/>
              </a:spcBef>
              <a:buClr>
                <a:srgbClr val="F1CFCF"/>
              </a:buClr>
              <a:buFont typeface="Wingdings" pitchFamily="2" charset="2"/>
              <a:buChar char="v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encourage development of maxilla.</a:t>
            </a:r>
          </a:p>
          <a:p>
            <a:pPr>
              <a:spcBef>
                <a:spcPct val="50000"/>
              </a:spcBef>
              <a:buClr>
                <a:srgbClr val="F1CFCF"/>
              </a:buClr>
              <a:buFont typeface="Wingdings" pitchFamily="2" charset="2"/>
              <a:buChar char="v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construction bite-  post most retruded position of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mand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  <a:buClr>
                <a:srgbClr val="F1CFCF"/>
              </a:buClr>
              <a:buFont typeface="Wingdings" pitchFamily="2" charset="2"/>
              <a:buChar char="v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allows a labial movement of maxillary incisors and restrictive influence on the mandible.</a:t>
            </a:r>
          </a:p>
          <a:p>
            <a:pPr>
              <a:spcBef>
                <a:spcPct val="50000"/>
              </a:spcBef>
              <a:buClr>
                <a:srgbClr val="F1CFCF"/>
              </a:buClr>
              <a:buFont typeface="Wingdings" pitchFamily="2" charset="2"/>
              <a:buNone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4" descr="http://jorthod.maneyjournals.org/content/30/3/203/F8/graphic-33.mediu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3486150"/>
            <a:ext cx="4191000" cy="28384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50591"/>
      </p:ext>
    </p:extLst>
  </p:cSld>
  <p:clrMapOvr>
    <a:masterClrMapping/>
  </p:clrMapOvr>
  <p:transition spd="slow" advTm="14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047785"/>
              </p:ext>
            </p:extLst>
          </p:nvPr>
        </p:nvGraphicFramePr>
        <p:xfrm>
          <a:off x="1752600" y="914400"/>
          <a:ext cx="8686801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958"/>
                <a:gridCol w="1085850"/>
                <a:gridCol w="1380393"/>
                <a:gridCol w="2133600"/>
                <a:gridCol w="2667000"/>
              </a:tblGrid>
              <a:tr h="122237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Authors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Journal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Study design/</a:t>
                      </a:r>
                    </a:p>
                    <a:p>
                      <a:r>
                        <a:rPr lang="en-IN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Level of evidence</a:t>
                      </a:r>
                      <a:endParaRPr lang="en-IN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Aims and objectives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Results and conclusion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502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Giancotti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G.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Mampieri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et al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JCO 2003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Case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report/ Level 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The aim of this article is to show the use of the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Balters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’ Bionator in pseudo-Class III treatment.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The use of the Bionator III in this kind of malocclusion enabled the correction of a dental malocclusion in a few months and therapeutic stability of a mesially-positioned mandible encouraging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favourable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skeletal growth.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766" name="TextBox 2"/>
          <p:cNvSpPr txBox="1">
            <a:spLocks noChangeArrowheads="1"/>
          </p:cNvSpPr>
          <p:nvPr/>
        </p:nvSpPr>
        <p:spPr bwMode="auto">
          <a:xfrm>
            <a:off x="1828800" y="1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EBES - Pseudo-Class III malocclusion treatment with Balters’ Bionator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43358"/>
      </p:ext>
    </p:extLst>
  </p:cSld>
  <p:clrMapOvr>
    <a:masterClrMapping/>
  </p:clrMapOvr>
  <p:transition spd="slow" advTm="39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2401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REVERSE  </a:t>
            </a:r>
            <a:r>
              <a:rPr lang="en-US" altLang="en-US" sz="28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TWIN-BLOCK</a:t>
            </a:r>
          </a:p>
          <a:p>
            <a:pPr marL="0" indent="0" eaLnBrk="1" hangingPunct="1">
              <a:buNone/>
            </a:pPr>
            <a:endParaRPr lang="en-US" altLang="en-US" sz="2800" b="1" u="sng" dirty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800" b="1" u="sng" dirty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800" b="1" u="sng" dirty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800" b="1" u="sng" dirty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800" b="1" u="sng" dirty="0">
              <a:latin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 b="1" u="sng" dirty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97283" name="Picture 2" descr="http://www.jisppd.com/articles/2013/31/1/images/JIndianSocPedodPrevDent_2013_31_1_56_112418_u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5436" y="1676400"/>
            <a:ext cx="3663365" cy="2438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7284" name="Picture 4" descr="  Fig. 7 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1676400"/>
            <a:ext cx="3657600" cy="24768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13058"/>
      </p:ext>
    </p:extLst>
  </p:cSld>
  <p:clrMapOvr>
    <a:masterClrMapping/>
  </p:clrMapOvr>
  <p:transition spd="slow" advTm="8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304800"/>
            <a:ext cx="8229600" cy="685800"/>
          </a:xfrm>
        </p:spPr>
        <p:txBody>
          <a:bodyPr>
            <a:noAutofit/>
          </a:bodyPr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Karwetzky</a:t>
            </a:r>
            <a:r>
              <a:rPr lang="en-US" alt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modification of activator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5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5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5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endParaRPr lang="en-US" altLang="en-US" sz="5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endParaRPr lang="en-US" altLang="en-US" sz="5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 2" panose="05020102010507070707" pitchFamily="18" charset="2"/>
              <a:buNone/>
            </a:pPr>
            <a:endParaRPr lang="en-US" altLang="en-US" sz="5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54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79" name="Picture 2" descr="http://o-atlas.de/images/k5s24b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1" y="1981200"/>
            <a:ext cx="4076337" cy="2609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5780" name="Picture 4" descr="http://o-atlas.de/images/k5s24b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981201"/>
            <a:ext cx="4038600" cy="25856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96441"/>
      </p:ext>
    </p:extLst>
  </p:cSld>
  <p:clrMapOvr>
    <a:masterClrMapping/>
  </p:clrMapOvr>
  <p:transition spd="slow" advTm="3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457200"/>
            <a:ext cx="3733800" cy="26277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544" y="3548062"/>
            <a:ext cx="3745257" cy="30051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820" name="Rectangle 3"/>
          <p:cNvSpPr txBox="1">
            <a:spLocks noChangeArrowheads="1"/>
          </p:cNvSpPr>
          <p:nvPr/>
        </p:nvSpPr>
        <p:spPr bwMode="auto">
          <a:xfrm>
            <a:off x="6477000" y="304800"/>
            <a:ext cx="5287370" cy="186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 regulator</a:t>
            </a:r>
            <a:endParaRPr lang="en-US" altLang="en-US" sz="5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48783"/>
      </p:ext>
    </p:extLst>
  </p:cSld>
  <p:clrMapOvr>
    <a:masterClrMapping/>
  </p:clrMapOvr>
  <p:transition spd="slow" advTm="61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alt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IN" altLang="en-US" smtClean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057400"/>
            <a:ext cx="3233284" cy="30289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9324" y="304800"/>
            <a:ext cx="4621161" cy="228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1316" y="4114800"/>
            <a:ext cx="5024284" cy="2438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72350"/>
      </p:ext>
    </p:extLst>
  </p:cSld>
  <p:clrMapOvr>
    <a:masterClrMapping/>
  </p:clrMapOvr>
  <p:transition spd="slow" advTm="108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905000" y="381000"/>
            <a:ext cx="8377238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CHIN CAP –</a:t>
            </a:r>
            <a:r>
              <a:rPr lang="en-US" sz="36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mandibular </a:t>
            </a:r>
            <a:r>
              <a:rPr lang="en-US" sz="3600" b="1" u="sng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prognathism</a:t>
            </a:r>
            <a:endParaRPr lang="en-US" sz="3600" b="1" u="sng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Oldest of all the treatments.</a:t>
            </a:r>
          </a:p>
          <a:p>
            <a:pPr>
              <a:spcBef>
                <a:spcPct val="50000"/>
              </a:spcBef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Chin cups have been used for Class III correction.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Design of a chin cup for Class III patients directs the force posteriorly through the condyles.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rotate the mandible upward, the line of force should be through the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centroid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of the roots of the lower arch.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5433"/>
      </p:ext>
    </p:extLst>
  </p:cSld>
  <p:clrMapOvr>
    <a:masterClrMapping/>
  </p:clrMapOvr>
  <p:transition spd="slow" advTm="4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4241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4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en-US" sz="4400" b="1" u="sng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00752" y="1669007"/>
            <a:ext cx="11138848" cy="4343400"/>
          </a:xfrm>
        </p:spPr>
        <p:txBody>
          <a:bodyPr>
            <a:normAutofit fontScale="92500" lnSpcReduction="10000"/>
          </a:bodyPr>
          <a:lstStyle/>
          <a:p>
            <a:pPr marL="420624" indent="-384048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class III malocclusion is rare as compared to other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malocclusion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with an incidence of 4-5 percent.</a:t>
            </a:r>
          </a:p>
          <a:p>
            <a:pPr marL="420624" indent="-384048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It is easy to recognize and difficult to treat.</a:t>
            </a:r>
          </a:p>
          <a:p>
            <a:pPr marL="420624" indent="-384048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High chances of relapse tendency.</a:t>
            </a:r>
          </a:p>
          <a:p>
            <a:pPr marL="420624" indent="-384048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Attributed to unpredictable growth of mandible.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7810"/>
      </p:ext>
    </p:extLst>
  </p:cSld>
  <p:clrMapOvr>
    <a:masterClrMapping/>
  </p:clrMapOvr>
  <p:transition advTm="36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981200" y="222251"/>
            <a:ext cx="82296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Types-</a:t>
            </a:r>
          </a:p>
          <a:p>
            <a:pPr>
              <a:spcBef>
                <a:spcPct val="50000"/>
              </a:spcBef>
              <a:buClrTx/>
              <a:buSzTx/>
              <a:buFontTx/>
              <a:buAutoNum type="arabicParenR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 pull chin cap- in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prognathism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AutoNum type="arabicParenR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pull chin cap – in steep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plane angle and excess lower ant facial height.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/>
          <a:srcRect l="1646" r="52263" b="12195"/>
          <a:stretch>
            <a:fillRect/>
          </a:stretch>
        </p:blipFill>
        <p:spPr bwMode="auto">
          <a:xfrm>
            <a:off x="2438400" y="2971800"/>
            <a:ext cx="2489200" cy="320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/>
          <a:srcRect l="54321" b="12195"/>
          <a:stretch>
            <a:fillRect/>
          </a:stretch>
        </p:blipFill>
        <p:spPr bwMode="auto">
          <a:xfrm>
            <a:off x="6248400" y="3033584"/>
            <a:ext cx="2419350" cy="31386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1352"/>
      </p:ext>
    </p:extLst>
  </p:cSld>
  <p:clrMapOvr>
    <a:masterClrMapping/>
  </p:clrMapOvr>
  <p:transition spd="slow" advTm="9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1504" y="473985"/>
            <a:ext cx="10057949" cy="128089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III relationship with the fault in the maxilla</a:t>
            </a:r>
            <a:endParaRPr lang="en-US" alt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Retrognathic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maxilla or midface  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Orthognathic mandible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mild cases -  with an activator or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frankel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appliance,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severe problems-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extraoral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orthopedic protractive force using a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delaire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-type face mask is required.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57438"/>
      </p:ext>
    </p:extLst>
  </p:cSld>
  <p:clrMapOvr>
    <a:masterClrMapping/>
  </p:clrMapOvr>
  <p:transition spd="slow" advTm="23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sylvainchamberland.com/wp-content/uploads/2011/09/Masque-facial-vue-de-face-et-de-profil-Orthodontiste-Chamberland-Queb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76200"/>
            <a:ext cx="550545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http://www.jisppd.com/articles/2011/29/3/images/JIndianSocPedodPrevDent_2011_29_3_273_85841_f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038600"/>
            <a:ext cx="386715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31106"/>
      </p:ext>
    </p:extLst>
  </p:cSld>
  <p:clrMapOvr>
    <a:masterClrMapping/>
  </p:clrMapOvr>
  <p:transition spd="slow" advTm="1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6336" y="1524000"/>
            <a:ext cx="4779264" cy="3352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048000" y="4419600"/>
            <a:ext cx="609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733801" y="457200"/>
            <a:ext cx="3014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Delaire mask</a:t>
            </a:r>
          </a:p>
        </p:txBody>
      </p:sp>
      <p:pic>
        <p:nvPicPr>
          <p:cNvPr id="47109" name="Picture 5" descr="33_Pic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304800"/>
            <a:ext cx="2552700" cy="29861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7110" name="Picture 6" descr="33_Pic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1612" y="3886200"/>
            <a:ext cx="2517788" cy="27717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48276"/>
      </p:ext>
    </p:extLst>
  </p:cSld>
  <p:clrMapOvr>
    <a:masterClrMapping/>
  </p:clrMapOvr>
  <p:transition spd="slow" advTm="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65027" y="624110"/>
            <a:ext cx="9839585" cy="12808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Correction of class iii malocclusion in adults</a:t>
            </a:r>
            <a:endParaRPr lang="en-US" sz="4000" b="1" u="sng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811290" y="1905000"/>
            <a:ext cx="8915400" cy="3777622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US" altLang="en-US" sz="2800" b="1" u="sng" dirty="0">
                <a:latin typeface="Times New Roman" panose="02020603050405020304" pitchFamily="18" charset="0"/>
              </a:rPr>
              <a:t>TREATMENT OF THE PRE ADOLESCENT CHILD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800" b="1" u="sng" dirty="0">
                <a:latin typeface="Times New Roman" panose="02020603050405020304" pitchFamily="18" charset="0"/>
              </a:rPr>
              <a:t>TREATMENT DURING ADULTHOOD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40369"/>
      </p:ext>
    </p:extLst>
  </p:cSld>
  <p:clrMapOvr>
    <a:masterClrMapping/>
  </p:clrMapOvr>
  <p:transition spd="slow" advTm="77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0" y="838200"/>
            <a:ext cx="914400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Treatment of the pre adolescent child</a:t>
            </a:r>
            <a:br>
              <a:rPr lang="en-US" sz="4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</a:br>
            <a:endParaRPr lang="en-US" sz="4000" b="1" u="sng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332038"/>
            <a:ext cx="8229600" cy="43735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RAPID MAXILLARY EXPANSION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FRANKEL III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CHIN CUP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FACEMASK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CLASS III BIONATOR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MONOBLOCK AND INTERMAXILLLARY ELASTICS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6502"/>
      </p:ext>
    </p:extLst>
  </p:cSld>
  <p:clrMapOvr>
    <a:masterClrMapping/>
  </p:clrMapOvr>
  <p:transition spd="slow" advTm="17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FUNCTIONAL APPLIANCES</a:t>
            </a:r>
            <a:br>
              <a:rPr lang="en-US" altLang="en-US" sz="32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u="sng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685800"/>
            <a:ext cx="8382000" cy="57912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altLang="en-US" sz="2800" b="1" u="sng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2800" b="1" u="sng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2800" b="1" u="sng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en-US" sz="2800" b="1" u="sng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endParaRPr lang="en-US" altLang="en-US" sz="2800" b="1" u="sng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endParaRPr lang="en-US" altLang="en-US" sz="2800" b="1" u="sng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JASPER-JUMPER</a:t>
            </a:r>
            <a:endParaRPr lang="en-US" altLang="en-US" sz="28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28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4"/>
          <a:srcRect l="12885" t="16667" r="35577" b="55208"/>
          <a:stretch>
            <a:fillRect/>
          </a:stretch>
        </p:blipFill>
        <p:spPr bwMode="auto">
          <a:xfrm>
            <a:off x="1828800" y="1408114"/>
            <a:ext cx="8574088" cy="26304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2049"/>
      </p:ext>
    </p:extLst>
  </p:cSld>
  <p:clrMapOvr>
    <a:masterClrMapping/>
  </p:clrMapOvr>
  <p:transition spd="slow" advTm="61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526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CHURRO-JUMPER</a:t>
            </a:r>
            <a:br>
              <a:rPr lang="en-US" altLang="en-US" sz="3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b="1" u="sng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209801"/>
            <a:ext cx="4028987" cy="29305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98895"/>
      </p:ext>
    </p:extLst>
  </p:cSld>
  <p:clrMapOvr>
    <a:masterClrMapping/>
  </p:clrMapOvr>
  <p:transition spd="slow" advTm="2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CAMOUFLAGE TREATMENT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2057401"/>
            <a:ext cx="8229600" cy="3916363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Beyond the adolescent growth spurt to correct a skeletal problem teeth should be displaced relative to their supporting bone to compensate for the underlying jaw discrepancy. </a:t>
            </a:r>
          </a:p>
          <a:p>
            <a:pPr eaLnBrk="1" hangingPunct="1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This is termed camouflage treatment.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41068"/>
      </p:ext>
    </p:extLst>
  </p:cSld>
  <p:clrMapOvr>
    <a:masterClrMapping/>
  </p:clrMapOvr>
  <p:transition spd="slow" advTm="18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04813"/>
            <a:ext cx="86868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characteristics of a patient who would be a good candidate for camouflage treatment are: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20624" indent="-384048">
              <a:lnSpc>
                <a:spcPct val="90000"/>
              </a:lnSpc>
              <a:buFont typeface="Wingdings 2"/>
              <a:buChar char=""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20624" indent="-384048">
              <a:lnSpc>
                <a:spcPct val="90000"/>
              </a:lnSpc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Too old for successful growth modification</a:t>
            </a:r>
          </a:p>
          <a:p>
            <a:pPr marL="420624" indent="-384048">
              <a:lnSpc>
                <a:spcPct val="90000"/>
              </a:lnSpc>
              <a:buNone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20624" indent="-384048">
              <a:lnSpc>
                <a:spcPct val="90000"/>
              </a:lnSpc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Mild skeletal Class III</a:t>
            </a:r>
          </a:p>
          <a:p>
            <a:pPr marL="420624" indent="-384048">
              <a:lnSpc>
                <a:spcPct val="90000"/>
              </a:lnSpc>
              <a:buNone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20624" indent="-384048">
              <a:lnSpc>
                <a:spcPct val="90000"/>
              </a:lnSpc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Reasonably good alignment of teeth</a:t>
            </a:r>
          </a:p>
          <a:p>
            <a:pPr marL="420624" indent="-384048">
              <a:lnSpc>
                <a:spcPct val="90000"/>
              </a:lnSpc>
              <a:buNone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20624" indent="-384048">
              <a:lnSpc>
                <a:spcPct val="90000"/>
              </a:lnSpc>
              <a:buNone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• Good vertical facial proportions, neither extreme short face (skeletal deep bite) nor long face (skeletal open bite)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14039"/>
      </p:ext>
    </p:extLst>
  </p:cSld>
  <p:clrMapOvr>
    <a:masterClrMapping/>
  </p:clrMapOvr>
  <p:transition spd="slow" advTm="19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altLang="en-US" b="1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524000" y="3573464"/>
            <a:ext cx="2808288" cy="936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III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295776" y="2276475"/>
            <a:ext cx="2879725" cy="9858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367213" y="4724401"/>
            <a:ext cx="2735262" cy="1058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SKELETAL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 rot="2324518">
            <a:off x="4295776" y="4149726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 rot="-2091658">
            <a:off x="4295776" y="3357564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rot="-1460921">
            <a:off x="7175501" y="2205039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 rot="1630844">
            <a:off x="7175501" y="2852739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040688" y="1628776"/>
            <a:ext cx="2411412" cy="7921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8112126" y="2781301"/>
            <a:ext cx="2411413" cy="7921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</a:t>
            </a:r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>
            <a:off x="7104063" y="5013326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8040688" y="4797426"/>
            <a:ext cx="2411412" cy="7921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594478"/>
      </p:ext>
    </p:extLst>
  </p:cSld>
  <p:clrMapOvr>
    <a:masterClrMapping/>
  </p:clrMapOvr>
  <p:transition spd="slow" advTm="27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4191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Camouflage treatment is avoided in: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143000"/>
            <a:ext cx="8229600" cy="54102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 or severe Class III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skeletal discrepancies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with severe crowding or protrusion of incisors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with excellent remaining growth potential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17206"/>
      </p:ext>
    </p:extLst>
  </p:cSld>
  <p:clrMapOvr>
    <a:masterClrMapping/>
  </p:clrMapOvr>
  <p:transition spd="slow" advTm="14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b="1" dirty="0"/>
              <a:t>EBES: Developing skeletal Class III malocclusion treated non-surgically with a combination of a protraction facemask and a </a:t>
            </a:r>
            <a:r>
              <a:rPr lang="en-US" altLang="en-US" sz="2400" b="1" dirty="0" err="1"/>
              <a:t>multiloop</a:t>
            </a:r>
            <a:r>
              <a:rPr lang="en-US" altLang="en-US" sz="2400" b="1" dirty="0"/>
              <a:t> edgewise </a:t>
            </a:r>
            <a:r>
              <a:rPr lang="en-US" altLang="en-US" sz="2400" b="1" dirty="0" err="1"/>
              <a:t>archwire</a:t>
            </a:r>
            <a:r>
              <a:rPr lang="en-US" altLang="en-US" sz="2400" b="1" dirty="0"/>
              <a:t/>
            </a:r>
            <a:br>
              <a:rPr lang="en-US" altLang="en-US" sz="2400" b="1" dirty="0"/>
            </a:br>
            <a:r>
              <a:rPr lang="en-US" altLang="en-US" sz="2400" b="1" dirty="0"/>
              <a:t/>
            </a:r>
            <a:br>
              <a:rPr lang="en-US" altLang="en-US" sz="2400" b="1" dirty="0"/>
            </a:br>
            <a:endParaRPr lang="en-US" altLang="en-US" sz="24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38314" y="1214439"/>
          <a:ext cx="8643937" cy="5943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24"/>
                <a:gridCol w="1147771"/>
                <a:gridCol w="1295386"/>
                <a:gridCol w="1628780"/>
                <a:gridCol w="3571876"/>
              </a:tblGrid>
              <a:tr h="11885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Authors</a:t>
                      </a:r>
                      <a:r>
                        <a:rPr lang="en-US" sz="1800" baseline="0" dirty="0" smtClean="0"/>
                        <a:t> </a:t>
                      </a:r>
                      <a:endParaRPr lang="en-IN" sz="1800" dirty="0"/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Journal </a:t>
                      </a:r>
                      <a:endParaRPr lang="en-IN" sz="1800" dirty="0"/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Level of evidence/study design</a:t>
                      </a:r>
                      <a:endParaRPr lang="en-IN" sz="1800" dirty="0"/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Aims &amp; objectives</a:t>
                      </a:r>
                      <a:endParaRPr lang="en-IN" sz="1800" dirty="0"/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Result &amp; conclusion</a:t>
                      </a:r>
                      <a:endParaRPr lang="en-IN" sz="1800" dirty="0"/>
                    </a:p>
                  </a:txBody>
                  <a:tcPr marL="91439" marR="91439" marT="45705" marB="45705"/>
                </a:tc>
              </a:tr>
              <a:tr h="4205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err="1" smtClean="0"/>
                        <a:t>Zhenhua</a:t>
                      </a:r>
                      <a:r>
                        <a:rPr lang="en-IN" sz="1800" dirty="0" smtClean="0"/>
                        <a:t> yang et al</a:t>
                      </a:r>
                      <a:endParaRPr lang="en-IN" sz="1800" dirty="0"/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AJODO 2009</a:t>
                      </a:r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Level 3</a:t>
                      </a:r>
                    </a:p>
                    <a:p>
                      <a:r>
                        <a:rPr lang="en-US" sz="1800" dirty="0" err="1" smtClean="0"/>
                        <a:t>Clincial</a:t>
                      </a:r>
                      <a:r>
                        <a:rPr lang="en-US" sz="1800" dirty="0" smtClean="0"/>
                        <a:t> trial</a:t>
                      </a:r>
                      <a:endParaRPr lang="en-IN" sz="1800" dirty="0"/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 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evaluated the effectiveness of non-surgical orthodontic treatment to treat a class III </a:t>
                      </a:r>
                      <a:r>
                        <a:rPr lang="en-IN" sz="1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malocclusion .</a:t>
                      </a:r>
                      <a:endParaRPr lang="en-IN" sz="1800" dirty="0"/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 treatment objectives were achieved. The anterior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crossbite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was corrected, and satisfactory dental alignment, normal overjet and overbite, and ideal Class I molar and canine relationships on both sides were established. The overall facial balance was greatly improved. The post treatment extra-oral photographs showed a relaxed lip closure and an esthetically pleasing smile with a favorable smile arc. The patient was satisfied with her teeth and profile.</a:t>
                      </a:r>
                      <a:endParaRPr lang="en-IN" sz="1800" dirty="0"/>
                    </a:p>
                  </a:txBody>
                  <a:tcPr marL="91439" marR="91439" marT="45705" marB="45705"/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26434"/>
      </p:ext>
    </p:extLst>
  </p:cSld>
  <p:clrMapOvr>
    <a:masterClrMapping/>
  </p:clrMapOvr>
  <p:transition spd="slow" advTm="151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447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Features of true and pseudo class III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65317"/>
            <a:ext cx="4330700" cy="4525963"/>
          </a:xfrm>
        </p:spPr>
        <p:txBody>
          <a:bodyPr>
            <a:normAutofit fontScale="62500" lnSpcReduction="20000"/>
          </a:bodyPr>
          <a:lstStyle/>
          <a:p>
            <a:pPr marL="36576" indent="0">
              <a:lnSpc>
                <a:spcPct val="80000"/>
              </a:lnSpc>
              <a:buNone/>
              <a:defRPr/>
            </a:pPr>
            <a:r>
              <a:rPr lang="en-US" sz="45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True class III</a:t>
            </a:r>
          </a:p>
          <a:p>
            <a:pPr marL="420624" indent="-384048"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Concave 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profile</a:t>
            </a: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a class 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3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skeletal pattern,</a:t>
            </a: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No premature contacts</a:t>
            </a: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Forward path of closure</a:t>
            </a: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Gonial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angle increased or decreased.</a:t>
            </a: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 marL="493776" indent="-45720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Retrusion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of mandible is not possible</a:t>
            </a:r>
          </a:p>
          <a:p>
            <a:pPr marL="420624" indent="-384048"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019799" y="1219201"/>
            <a:ext cx="5130421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 class III</a:t>
            </a:r>
            <a:r>
              <a:rPr lang="en-US" altLang="en-US" sz="2800" b="1" u="sng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Straight / concave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class I skeletal pattern,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Premature contacts present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Deviated path of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closure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gonial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angle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Retrusion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mandible is  possible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80353"/>
      </p:ext>
    </p:extLst>
  </p:cSld>
  <p:clrMapOvr>
    <a:masterClrMapping/>
  </p:clrMapOvr>
  <p:transition spd="slow" advTm="133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 III subdivision </a:t>
            </a:r>
            <a:b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914400"/>
            <a:ext cx="8218488" cy="20447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This is characterized by class I molar relation on one side and class III on the other side</a:t>
            </a:r>
          </a:p>
          <a:p>
            <a:pPr eaLnBrk="1" hangingPunct="1"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scan00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6629401" y="2819400"/>
            <a:ext cx="3603593" cy="2490788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7173" name="Picture 5" descr="scan003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 t="69159"/>
          <a:stretch>
            <a:fillRect/>
          </a:stretch>
        </p:blipFill>
        <p:spPr>
          <a:xfrm>
            <a:off x="1981200" y="2763995"/>
            <a:ext cx="4038012" cy="2570005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24503"/>
      </p:ext>
    </p:extLst>
  </p:cSld>
  <p:clrMapOvr>
    <a:masterClrMapping/>
  </p:clrMapOvr>
  <p:transition spd="slow" advTm="94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6751" y="2057401"/>
            <a:ext cx="3702979" cy="29559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2054213"/>
            <a:ext cx="3913188" cy="2927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143126" y="5502275"/>
            <a:ext cx="3038475" cy="687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Habitual occlusion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607176" y="5532439"/>
            <a:ext cx="3286125" cy="642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Centric relation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306"/>
      </p:ext>
    </p:extLst>
  </p:cSld>
  <p:clrMapOvr>
    <a:masterClrMapping/>
  </p:clrMapOvr>
  <p:transition spd="slow" advTm="8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an00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1447800"/>
            <a:ext cx="5106209" cy="3505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36042"/>
      </p:ext>
    </p:extLst>
  </p:cSld>
  <p:clrMapOvr>
    <a:masterClrMapping/>
  </p:clrMapOvr>
  <p:transition spd="slow" advTm="2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828800"/>
            <a:ext cx="3720230" cy="274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477001" y="1828800"/>
            <a:ext cx="3854823" cy="274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93503"/>
      </p:ext>
    </p:extLst>
  </p:cSld>
  <p:clrMapOvr>
    <a:masterClrMapping/>
  </p:clrMapOvr>
  <p:transition spd="slow" advTm="3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2.6|0.9|0.7|0.7|3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351</TotalTime>
  <Words>1054</Words>
  <Application>Microsoft Office PowerPoint</Application>
  <PresentationFormat>Widescreen</PresentationFormat>
  <Paragraphs>237</Paragraphs>
  <Slides>41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Century Gothic</vt:lpstr>
      <vt:lpstr>Times New Roman</vt:lpstr>
      <vt:lpstr>Wingdings</vt:lpstr>
      <vt:lpstr>Wingdings 2</vt:lpstr>
      <vt:lpstr>Wingdings 3</vt:lpstr>
      <vt:lpstr>Wisp</vt:lpstr>
      <vt:lpstr>Management of Class III Malocclusion</vt:lpstr>
      <vt:lpstr>Contents</vt:lpstr>
      <vt:lpstr>Introduction</vt:lpstr>
      <vt:lpstr>Classification</vt:lpstr>
      <vt:lpstr> Features of true and pseudo class III</vt:lpstr>
      <vt:lpstr>Class III subdivision  </vt:lpstr>
      <vt:lpstr>PowerPoint Presentation</vt:lpstr>
      <vt:lpstr>PowerPoint Presentation</vt:lpstr>
      <vt:lpstr>PowerPoint Presentation</vt:lpstr>
      <vt:lpstr>PowerPoint Presentation</vt:lpstr>
      <vt:lpstr>ETIOLOGICAL FACTORS</vt:lpstr>
      <vt:lpstr>FEATURES OF CLASS III MALOCCLUSION</vt:lpstr>
      <vt:lpstr>PowerPoint Presentation</vt:lpstr>
      <vt:lpstr>Treatment</vt:lpstr>
      <vt:lpstr>PowerPoint Presentation</vt:lpstr>
      <vt:lpstr>PowerPoint Presentation</vt:lpstr>
      <vt:lpstr>PowerPoint Presentation</vt:lpstr>
      <vt:lpstr>Treatment in the deciduous dentition</vt:lpstr>
      <vt:lpstr>PowerPoint Presentation</vt:lpstr>
      <vt:lpstr>  Indications for RME. </vt:lpstr>
      <vt:lpstr>PowerPoint Presentation</vt:lpstr>
      <vt:lpstr>Class III relationship with the fault in the mandible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III relationship with the fault in the maxilla</vt:lpstr>
      <vt:lpstr>PowerPoint Presentation</vt:lpstr>
      <vt:lpstr>PowerPoint Presentation</vt:lpstr>
      <vt:lpstr>Correction of class iii malocclusion in adults</vt:lpstr>
      <vt:lpstr>Treatment of the pre adolescent child </vt:lpstr>
      <vt:lpstr>FIXED FUNCTIONAL APPLIANCES </vt:lpstr>
      <vt:lpstr>CHURRO-JUMPER </vt:lpstr>
      <vt:lpstr>CAMOUFLAGE TREATMENT</vt:lpstr>
      <vt:lpstr>The characteristics of a patient who would be a good candidate for camouflage treatment are:</vt:lpstr>
      <vt:lpstr>Camouflage treatment is avoided in:</vt:lpstr>
      <vt:lpstr>EBES: Developing skeletal Class III malocclusion treated non-surgically with a combination of a protraction facemask and a multiloop edgewise archwire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Orthodontic management of cleft lip/palate patients </dc:title>
  <dc:creator>admin</dc:creator>
  <cp:lastModifiedBy>admin</cp:lastModifiedBy>
  <cp:revision>11</cp:revision>
  <dcterms:created xsi:type="dcterms:W3CDTF">2020-04-28T12:34:54Z</dcterms:created>
  <dcterms:modified xsi:type="dcterms:W3CDTF">2020-05-13T11:33:23Z</dcterms:modified>
</cp:coreProperties>
</file>