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90" r:id="rId29"/>
    <p:sldId id="291" r:id="rId30"/>
    <p:sldId id="292" r:id="rId31"/>
    <p:sldId id="293" r:id="rId32"/>
    <p:sldId id="294" r:id="rId33"/>
    <p:sldId id="29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738952-6285-4D12-89FA-0CC6BCD2079F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78A1C2-265F-4D19-917F-F723D45F9F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MUSCULAR 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Purvi</a:t>
            </a:r>
            <a:r>
              <a:rPr lang="en-US" dirty="0" smtClean="0"/>
              <a:t> Patel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Isometric contraction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 equal and Metric - measurement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Involves development of force by an increase in intramuscular tension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any change in length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muscle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isometric contraction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no work is being done because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is not moving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1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Isometric contraction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399"/>
            <a:ext cx="6400800" cy="422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8911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Isotonic contraction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Involves an increase in intramuscular tension along with change in length of muscle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in length may either shorten or lengthen the muscle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1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Concentric contraction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Muscles contract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isotonically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shortening to produce movement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Attachments of muscle are drawn closer together (concentric – towards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is in direction of muscle pull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7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Concentric contraction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57150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113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Eccentric contraction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Muscles contract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isotonically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lengthening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produce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attachments are drawn apart (eccentric – from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works to oppose action of a force which is greater than that of its own contraction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is in direction of opposing force, i.e. in a direction opposite to that of muscle pull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Eccentric contraction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6248400" cy="497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748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mount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tension that can be developed 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muscle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varies according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type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Greater amount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tension can be developed in an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isometric contraction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than in a concentric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general, tension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developed in an eccentric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contraction 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greater than what can be developed in an isometric</a:t>
            </a:r>
          </a:p>
        </p:txBody>
      </p:sp>
    </p:spTree>
    <p:extLst>
      <p:ext uri="{BB962C8B-B14F-4D97-AF65-F5344CB8AC3E}">
        <p14:creationId xmlns:p14="http://schemas.microsoft.com/office/powerpoint/2010/main" xmlns="" val="2664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Isokinetic contraction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sokinetic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muscle contraction, angular velocity of bony component is preset and kept constant by a mechanical device throughout a joint ROM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maintain a constant velocity,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resistance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produced by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isokinetic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device is directly proportional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torque produced by a muscle at all points in the ROM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74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Isoinertial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contraction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Isoinertial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testing and exercising have been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to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quantify dynamic muscle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Defined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 a type of exercise in which muscles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 against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constant load or resistance 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measured torque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determined while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constant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load 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accelerating 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decelerating</a:t>
            </a:r>
          </a:p>
        </p:txBody>
      </p:sp>
    </p:spTree>
    <p:extLst>
      <p:ext uri="{BB962C8B-B14F-4D97-AF65-F5344CB8AC3E}">
        <p14:creationId xmlns:p14="http://schemas.microsoft.com/office/powerpoint/2010/main" xmlns="" val="40294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CLASSIFICATION OF MUSCLES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STRUCTURAL CLASSIFICATION: Based on arrangement of muscle fibers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Longitudinal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uadrilateral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riangular or fan shaped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usiform or spindle shaped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enniform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 feather-like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ipenniform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51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FUNCTION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TENSION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important characteristic of a muscle is its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ability to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develop tension and to exert a force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 bony lever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Tension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be either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PASSIVE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tension that a muscle can develop includes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both active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passive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546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PASSIVE TENSION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Refers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tension developed 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parallel elastic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component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Passive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tension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parallel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elastic component is created by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lengthening muscle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beyond the slack length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tissues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3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tension that develops during an active contraction of a muscle is a combination of passive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noncontractile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tension added to active (contractile) tension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33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TENSION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Refers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tension developed by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contractile elements of muscle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Initiated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cross-bridge formation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of thick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thin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filaments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Amount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tension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a muscle can generate depends 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neural factors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mechanical properties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muscle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40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Neural factors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can modulate amount of active tension include frequency, number, and size of motor units that are firing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Mechanical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muscle that determine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tension 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sometric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length-tension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Force-velocity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35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Length-Tension Relationship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evidence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supporting the sliding filament theory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contraction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an optimal sarcomere length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 which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muscle fiber is capable of developing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maximal isometric tension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thick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thin filaments are positioned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 that maximum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cross-bridges within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sarcomere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be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formed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76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Length-Tension Relationship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391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848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OF LENGTH-TENSION RELATIONSHIP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INSUFFICIENCY 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6019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511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Force-Velocity Relationship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escribes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relationship between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velocity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muscle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contraction and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produced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an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explanation for what happens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concentric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eccentric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muscle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contractions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Speed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shortening is the rate at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myofilaments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able to slide past one another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form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re-form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cross-bridges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76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28600"/>
            <a:ext cx="7848600" cy="54864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elocity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muscle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contraction 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function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load being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lifted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concentric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contraction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 shortening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speed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decreases, tension 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muscle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 isometric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contraction, speed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shortening is zero, 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tension 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greater than in a concentric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contraction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an eccentric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contraction, as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speed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lengthening increases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tension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increases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64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FUNCTIONAL CLASSIFICATION: </a:t>
            </a: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Based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 Role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Movement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Prime movers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agonists)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Antagonists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Synergists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Fixators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3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Force-Velocity Relationship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2999"/>
            <a:ext cx="6858000" cy="526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164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4582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1. Which </a:t>
            </a:r>
            <a:r>
              <a:rPr lang="en-US" sz="2800" dirty="0"/>
              <a:t>group of </a:t>
            </a:r>
            <a:r>
              <a:rPr lang="en-US" sz="2800" dirty="0">
                <a:cs typeface="Arial" panose="020B0604020202020204" pitchFamily="34" charset="0"/>
              </a:rPr>
              <a:t>muscles work with agonists to provide a suitable background of activity and to facilitate movement</a:t>
            </a:r>
          </a:p>
          <a:p>
            <a:pPr marL="514350" indent="-514350">
              <a:buAutoNum type="alphaLcParenR"/>
            </a:pPr>
            <a:r>
              <a:rPr lang="en-US" sz="2800" dirty="0">
                <a:cs typeface="Arial" panose="020B0604020202020204" pitchFamily="34" charset="0"/>
              </a:rPr>
              <a:t>Fixators</a:t>
            </a:r>
          </a:p>
          <a:p>
            <a:pPr marL="514350" indent="-514350">
              <a:buAutoNum type="alphaLcParenR"/>
            </a:pPr>
            <a:r>
              <a:rPr lang="en-US" sz="2800" dirty="0">
                <a:cs typeface="Arial" panose="020B0604020202020204" pitchFamily="34" charset="0"/>
              </a:rPr>
              <a:t>Agonists</a:t>
            </a:r>
          </a:p>
          <a:p>
            <a:pPr marL="514350" indent="-514350">
              <a:buAutoNum type="alphaLcParenR"/>
            </a:pPr>
            <a:r>
              <a:rPr lang="en-US" sz="2800" dirty="0">
                <a:cs typeface="Arial" panose="020B0604020202020204" pitchFamily="34" charset="0"/>
              </a:rPr>
              <a:t>Synergists</a:t>
            </a:r>
          </a:p>
          <a:p>
            <a:pPr marL="514350" indent="-514350">
              <a:buAutoNum type="alphaLcParenR"/>
            </a:pPr>
            <a:r>
              <a:rPr lang="en-US" sz="2800" dirty="0">
                <a:cs typeface="Arial" panose="020B0604020202020204" pitchFamily="34" charset="0"/>
              </a:rPr>
              <a:t>Antagonists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2. In </a:t>
            </a:r>
            <a:r>
              <a:rPr lang="en-US" sz="2800" dirty="0"/>
              <a:t>Eccentric contraction of Biceps muscle, which movement of elbow occurs</a:t>
            </a:r>
          </a:p>
          <a:p>
            <a:pPr marL="0" indent="0">
              <a:buNone/>
            </a:pPr>
            <a:r>
              <a:rPr lang="en-US" sz="2800" dirty="0" smtClean="0"/>
              <a:t>a) Flexion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b) Supination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c) Pronation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d) Extension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21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5344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sz="2800" dirty="0" smtClean="0"/>
              <a:t>) What is an example of strap shaped muscle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Deltoid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Biceps </a:t>
            </a:r>
            <a:r>
              <a:rPr lang="en-US" sz="2800" dirty="0" err="1" smtClean="0"/>
              <a:t>brachii</a:t>
            </a:r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Sartorius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err="1" smtClean="0"/>
              <a:t>Restus</a:t>
            </a:r>
            <a:r>
              <a:rPr lang="en-US" sz="2800" dirty="0" smtClean="0"/>
              <a:t> </a:t>
            </a:r>
            <a:r>
              <a:rPr lang="en-US" sz="2800" dirty="0" err="1" smtClean="0"/>
              <a:t>femoris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4)In concentric muscle contraction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shortening speed decreases, tension in muscle increases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shortening speed decreases, tension in muscle decreases</a:t>
            </a:r>
          </a:p>
          <a:p>
            <a:pPr marL="514350" indent="-514350">
              <a:buAutoNum type="alphaLcParenR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63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5. </a:t>
            </a:r>
            <a:r>
              <a:rPr lang="en-US" sz="2800" dirty="0">
                <a:cs typeface="Arial" panose="020B0604020202020204" pitchFamily="34" charset="0"/>
              </a:rPr>
              <a:t>Direction of pull for any muscle is always towards the center of the muscle</a:t>
            </a:r>
          </a:p>
          <a:p>
            <a:pPr marL="514350" indent="-514350">
              <a:buAutoNum type="alphaLcParenR"/>
            </a:pPr>
            <a:r>
              <a:rPr lang="en-US" sz="2800" dirty="0"/>
              <a:t>True</a:t>
            </a:r>
          </a:p>
          <a:p>
            <a:pPr marL="514350" indent="-514350">
              <a:buAutoNum type="alphaLcParenR"/>
            </a:pPr>
            <a:r>
              <a:rPr lang="en-US" sz="2800" dirty="0"/>
              <a:t>False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687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763000" cy="6477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Based on primary </a:t>
            </a:r>
            <a:r>
              <a:rPr lang="en-US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at different joints</a:t>
            </a: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Uniaxial</a:t>
            </a:r>
          </a:p>
          <a:p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Hinge - Flexors 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extensors</a:t>
            </a:r>
          </a:p>
          <a:p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Pivot - Rotators</a:t>
            </a:r>
          </a:p>
          <a:p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Bi-axial</a:t>
            </a:r>
          </a:p>
          <a:p>
            <a:r>
              <a:rPr lang="en-US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Condyloid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Saddle - Flexors &amp; extensors</a:t>
            </a:r>
          </a:p>
          <a:p>
            <a:pPr marL="0" indent="0">
              <a:buNone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		    	Abductors &amp; adductors</a:t>
            </a:r>
          </a:p>
          <a:p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Tri-axial</a:t>
            </a:r>
          </a:p>
          <a:p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Ball &amp; socket – Flexors &amp; extensors</a:t>
            </a:r>
          </a:p>
          <a:p>
            <a:pPr marL="0" indent="0">
              <a:buNone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		Abductors &amp; adductors</a:t>
            </a:r>
          </a:p>
          <a:p>
            <a:pPr marL="0" indent="0">
              <a:buNone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		Rotators</a:t>
            </a:r>
          </a:p>
          <a:p>
            <a:pPr marL="0" indent="0">
              <a:buNone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29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movers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agonists) –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the group of muscles which contract to provide force required to produce movement</a:t>
            </a:r>
          </a:p>
          <a:p>
            <a:endParaRPr lang="en-US" sz="2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Antagonists –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muscles whose action would oppose action of agonists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Synergists –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muscles work with agonists to provide a suitable background of activity and to facilitate movement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Fixators –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muscles work to stabilize bones of origin of agonists to increase their efficiency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37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3058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LINE OF PULL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applied by a muscle to a bony segment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actually resultant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pull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 a common point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attachment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all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fibers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compose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each muscle fiber can be represented by 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vector that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has a common point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ibers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taken together form a concurrent force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with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resultant that represents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total muscle force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vector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Fms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5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LINE OF PULL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379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pull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any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muscle is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center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3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CONTRACTION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80C6-065C-4FFB-8E1C-B541F2E8FC0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Muscle actions (or contractions) are described as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Isometric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contraction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(constant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length)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Isotonic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contraction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Concentric contraction (shortening of muscle)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Eccentric contraction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(lengthening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muscle)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7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</TotalTime>
  <Words>1046</Words>
  <Application>Microsoft Office PowerPoint</Application>
  <PresentationFormat>On-screen Show (4:3)</PresentationFormat>
  <Paragraphs>205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PRINCIPLES OF MUSCULAR ACTION</vt:lpstr>
      <vt:lpstr>CLASSIFICATION OF MUSCLES</vt:lpstr>
      <vt:lpstr>Slide 3</vt:lpstr>
      <vt:lpstr>Slide 4</vt:lpstr>
      <vt:lpstr>Slide 5</vt:lpstr>
      <vt:lpstr>LINE OF PULL </vt:lpstr>
      <vt:lpstr>LINE OF PULL </vt:lpstr>
      <vt:lpstr>Slide 8</vt:lpstr>
      <vt:lpstr>TYPES OF CONTRACTION</vt:lpstr>
      <vt:lpstr>Isometric contraction</vt:lpstr>
      <vt:lpstr>Isometric contraction</vt:lpstr>
      <vt:lpstr>Isotonic contraction</vt:lpstr>
      <vt:lpstr>Slide 13</vt:lpstr>
      <vt:lpstr>Concentric contraction </vt:lpstr>
      <vt:lpstr>Slide 15</vt:lpstr>
      <vt:lpstr>Eccentric contraction </vt:lpstr>
      <vt:lpstr>Slide 17</vt:lpstr>
      <vt:lpstr>Isokinetic contraction</vt:lpstr>
      <vt:lpstr>Isoinertial contraction</vt:lpstr>
      <vt:lpstr>MUSCLE FUNCTION</vt:lpstr>
      <vt:lpstr>Slide 21</vt:lpstr>
      <vt:lpstr>Slide 22</vt:lpstr>
      <vt:lpstr>Slide 23</vt:lpstr>
      <vt:lpstr>Slide 24</vt:lpstr>
      <vt:lpstr> Length-Tension Relationship</vt:lpstr>
      <vt:lpstr> Length-Tension Relationship</vt:lpstr>
      <vt:lpstr>APPLICATION OF LENGTH-TENSION RELATIONSHIP </vt:lpstr>
      <vt:lpstr>Force-Velocity Relationship</vt:lpstr>
      <vt:lpstr>Slide 29</vt:lpstr>
      <vt:lpstr>Force-Velocity Relationship</vt:lpstr>
      <vt:lpstr>MCQs</vt:lpstr>
      <vt:lpstr>Slide 32</vt:lpstr>
      <vt:lpstr>Slide 33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User</cp:lastModifiedBy>
  <cp:revision>13</cp:revision>
  <dcterms:created xsi:type="dcterms:W3CDTF">2016-09-09T09:03:58Z</dcterms:created>
  <dcterms:modified xsi:type="dcterms:W3CDTF">2019-08-30T07:04:43Z</dcterms:modified>
</cp:coreProperties>
</file>