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311"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3" r:id="rId76"/>
    <p:sldId id="334" r:id="rId77"/>
    <p:sldId id="335" r:id="rId78"/>
    <p:sldId id="336" r:id="rId79"/>
    <p:sldId id="337" r:id="rId80"/>
    <p:sldId id="338" r:id="rId81"/>
    <p:sldId id="339" r:id="rId82"/>
    <p:sldId id="340" r:id="rId83"/>
    <p:sldId id="341" r:id="rId84"/>
    <p:sldId id="342" r:id="rId85"/>
    <p:sldId id="343" r:id="rId86"/>
    <p:sldId id="332" r:id="rId87"/>
    <p:sldId id="344" r:id="rId88"/>
    <p:sldId id="346" r:id="rId8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5829A3-2B7F-4292-838E-D0EE484021BC}"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IN"/>
        </a:p>
      </dgm:t>
    </dgm:pt>
    <dgm:pt modelId="{CAEFFE65-147E-4B9A-A5E4-FE8E5F17BC90}">
      <dgm:prSet phldrT="[Text]" custT="1"/>
      <dgm:spPr/>
      <dgm:t>
        <a:bodyPr/>
        <a:lstStyle/>
        <a:p>
          <a:r>
            <a:rPr lang="en-IN" sz="2400" dirty="0" smtClean="0"/>
            <a:t>Collagen fibres</a:t>
          </a:r>
          <a:endParaRPr lang="en-IN" sz="2400" dirty="0"/>
        </a:p>
      </dgm:t>
    </dgm:pt>
    <dgm:pt modelId="{99BB57BE-EE49-4649-9E8F-8CDDDD160D2D}" type="parTrans" cxnId="{951003C5-343B-4364-BDF2-02ADA4F4ED16}">
      <dgm:prSet/>
      <dgm:spPr/>
      <dgm:t>
        <a:bodyPr/>
        <a:lstStyle/>
        <a:p>
          <a:endParaRPr lang="en-IN"/>
        </a:p>
      </dgm:t>
    </dgm:pt>
    <dgm:pt modelId="{F22EDC38-D529-4BE4-9A21-F5FCA2944EFF}" type="sibTrans" cxnId="{951003C5-343B-4364-BDF2-02ADA4F4ED16}">
      <dgm:prSet/>
      <dgm:spPr/>
      <dgm:t>
        <a:bodyPr/>
        <a:lstStyle/>
        <a:p>
          <a:endParaRPr lang="en-IN"/>
        </a:p>
      </dgm:t>
    </dgm:pt>
    <dgm:pt modelId="{04F94DEE-E7A2-433F-9254-4FDF2F30CC23}">
      <dgm:prSet phldrT="[Text]" custT="1"/>
      <dgm:spPr/>
      <dgm:t>
        <a:bodyPr/>
        <a:lstStyle/>
        <a:p>
          <a:r>
            <a:rPr lang="en-IN" sz="2000" dirty="0" smtClean="0"/>
            <a:t>Elongates quickly – wavy </a:t>
          </a:r>
          <a:r>
            <a:rPr lang="en-IN" sz="2000" dirty="0" err="1" smtClean="0"/>
            <a:t>fibers</a:t>
          </a:r>
          <a:r>
            <a:rPr lang="en-IN" sz="2000" dirty="0" smtClean="0"/>
            <a:t> align and </a:t>
          </a:r>
          <a:r>
            <a:rPr lang="en-IN" sz="2000" dirty="0" err="1" smtClean="0"/>
            <a:t>streighten</a:t>
          </a:r>
          <a:endParaRPr lang="en-IN" sz="2000" dirty="0"/>
        </a:p>
      </dgm:t>
    </dgm:pt>
    <dgm:pt modelId="{4B63E47E-6B1E-4A8D-953A-C0643F0ADE3C}" type="parTrans" cxnId="{E6070299-6EED-4CA4-9F9B-700AA695417E}">
      <dgm:prSet/>
      <dgm:spPr/>
      <dgm:t>
        <a:bodyPr/>
        <a:lstStyle/>
        <a:p>
          <a:endParaRPr lang="en-IN"/>
        </a:p>
      </dgm:t>
    </dgm:pt>
    <dgm:pt modelId="{F79DA987-840C-4D88-BF7F-D343168B6AB3}" type="sibTrans" cxnId="{E6070299-6EED-4CA4-9F9B-700AA695417E}">
      <dgm:prSet/>
      <dgm:spPr/>
      <dgm:t>
        <a:bodyPr/>
        <a:lstStyle/>
        <a:p>
          <a:endParaRPr lang="en-IN"/>
        </a:p>
      </dgm:t>
    </dgm:pt>
    <dgm:pt modelId="{CB94F401-2CF1-4572-A4CB-BE3C8F86682B}">
      <dgm:prSet phldrT="[Text]" custT="1"/>
      <dgm:spPr/>
      <dgm:t>
        <a:bodyPr/>
        <a:lstStyle/>
        <a:p>
          <a:r>
            <a:rPr lang="en-IN" sz="1600" dirty="0" smtClean="0"/>
            <a:t>Increase in the tension in the fibre – fibre stiffen and strongly resist tensile stress</a:t>
          </a:r>
          <a:endParaRPr lang="en-IN" sz="1600" dirty="0"/>
        </a:p>
      </dgm:t>
    </dgm:pt>
    <dgm:pt modelId="{E1CCDB5E-E245-4AC7-B8EF-4FF46AE77320}" type="parTrans" cxnId="{757C91A4-EE8B-41A5-8457-D4190544C747}">
      <dgm:prSet/>
      <dgm:spPr/>
      <dgm:t>
        <a:bodyPr/>
        <a:lstStyle/>
        <a:p>
          <a:endParaRPr lang="en-IN"/>
        </a:p>
      </dgm:t>
    </dgm:pt>
    <dgm:pt modelId="{B7BA4BA8-72BE-4B68-8B57-CF4A295B202C}" type="sibTrans" cxnId="{757C91A4-EE8B-41A5-8457-D4190544C747}">
      <dgm:prSet/>
      <dgm:spPr/>
      <dgm:t>
        <a:bodyPr/>
        <a:lstStyle/>
        <a:p>
          <a:endParaRPr lang="en-IN"/>
        </a:p>
      </dgm:t>
    </dgm:pt>
    <dgm:pt modelId="{A97E2088-6BA9-49D2-A7F4-1D36B4F1A624}">
      <dgm:prSet phldrT="[Text]"/>
      <dgm:spPr/>
      <dgm:t>
        <a:bodyPr/>
        <a:lstStyle/>
        <a:p>
          <a:r>
            <a:rPr lang="en-IN" dirty="0" smtClean="0"/>
            <a:t>Bonds in the collagen fibres break</a:t>
          </a:r>
          <a:endParaRPr lang="en-IN" dirty="0"/>
        </a:p>
      </dgm:t>
    </dgm:pt>
    <dgm:pt modelId="{DEDCBDC7-F8B1-4DD5-B66D-2377CFB184B0}" type="parTrans" cxnId="{9139E198-3948-4D8A-A33A-B0B00F54D323}">
      <dgm:prSet/>
      <dgm:spPr/>
      <dgm:t>
        <a:bodyPr/>
        <a:lstStyle/>
        <a:p>
          <a:endParaRPr lang="en-IN"/>
        </a:p>
      </dgm:t>
    </dgm:pt>
    <dgm:pt modelId="{35396BFD-8509-42C5-A4D4-EB2E89760D73}" type="sibTrans" cxnId="{9139E198-3948-4D8A-A33A-B0B00F54D323}">
      <dgm:prSet/>
      <dgm:spPr/>
      <dgm:t>
        <a:bodyPr/>
        <a:lstStyle/>
        <a:p>
          <a:endParaRPr lang="en-IN"/>
        </a:p>
      </dgm:t>
    </dgm:pt>
    <dgm:pt modelId="{11E899D0-92D2-452A-9FA4-96DDC865BEA6}">
      <dgm:prSet phldrT="[Text]"/>
      <dgm:spPr/>
      <dgm:t>
        <a:bodyPr/>
        <a:lstStyle/>
        <a:p>
          <a:r>
            <a:rPr lang="en-IN" dirty="0" smtClean="0"/>
            <a:t>Failure of fibre</a:t>
          </a:r>
          <a:endParaRPr lang="en-IN" dirty="0"/>
        </a:p>
      </dgm:t>
    </dgm:pt>
    <dgm:pt modelId="{6C87ECE1-2DEE-4905-A259-0BE0DD6586B5}" type="parTrans" cxnId="{B078BE0B-8CF2-4EE9-A075-624466B7459F}">
      <dgm:prSet/>
      <dgm:spPr/>
      <dgm:t>
        <a:bodyPr/>
        <a:lstStyle/>
        <a:p>
          <a:endParaRPr lang="en-IN"/>
        </a:p>
      </dgm:t>
    </dgm:pt>
    <dgm:pt modelId="{2BD46BCA-8E35-42CD-A3A5-6E65B1408F31}" type="sibTrans" cxnId="{B078BE0B-8CF2-4EE9-A075-624466B7459F}">
      <dgm:prSet/>
      <dgm:spPr/>
      <dgm:t>
        <a:bodyPr/>
        <a:lstStyle/>
        <a:p>
          <a:endParaRPr lang="en-IN"/>
        </a:p>
      </dgm:t>
    </dgm:pt>
    <dgm:pt modelId="{3A3211F5-E588-43E5-AE8C-6222F6718272}" type="pres">
      <dgm:prSet presAssocID="{705829A3-2B7F-4292-838E-D0EE484021BC}" presName="diagram" presStyleCnt="0">
        <dgm:presLayoutVars>
          <dgm:dir/>
          <dgm:resizeHandles val="exact"/>
        </dgm:presLayoutVars>
      </dgm:prSet>
      <dgm:spPr/>
      <dgm:t>
        <a:bodyPr/>
        <a:lstStyle/>
        <a:p>
          <a:endParaRPr lang="en-IN"/>
        </a:p>
      </dgm:t>
    </dgm:pt>
    <dgm:pt modelId="{FF8D0ABF-CFE2-4ED4-91FF-762A23596F32}" type="pres">
      <dgm:prSet presAssocID="{CAEFFE65-147E-4B9A-A5E4-FE8E5F17BC90}" presName="node" presStyleLbl="node1" presStyleIdx="0" presStyleCnt="5">
        <dgm:presLayoutVars>
          <dgm:bulletEnabled val="1"/>
        </dgm:presLayoutVars>
      </dgm:prSet>
      <dgm:spPr/>
      <dgm:t>
        <a:bodyPr/>
        <a:lstStyle/>
        <a:p>
          <a:endParaRPr lang="en-IN"/>
        </a:p>
      </dgm:t>
    </dgm:pt>
    <dgm:pt modelId="{5DF8AE88-F0DB-48B6-AFB4-68A259D009FD}" type="pres">
      <dgm:prSet presAssocID="{F22EDC38-D529-4BE4-9A21-F5FCA2944EFF}" presName="sibTrans" presStyleLbl="sibTrans2D1" presStyleIdx="0" presStyleCnt="4"/>
      <dgm:spPr/>
      <dgm:t>
        <a:bodyPr/>
        <a:lstStyle/>
        <a:p>
          <a:endParaRPr lang="en-IN"/>
        </a:p>
      </dgm:t>
    </dgm:pt>
    <dgm:pt modelId="{82B3E4C4-65B9-4BE9-AB72-04DD6A6E8B48}" type="pres">
      <dgm:prSet presAssocID="{F22EDC38-D529-4BE4-9A21-F5FCA2944EFF}" presName="connectorText" presStyleLbl="sibTrans2D1" presStyleIdx="0" presStyleCnt="4"/>
      <dgm:spPr/>
      <dgm:t>
        <a:bodyPr/>
        <a:lstStyle/>
        <a:p>
          <a:endParaRPr lang="en-IN"/>
        </a:p>
      </dgm:t>
    </dgm:pt>
    <dgm:pt modelId="{736D103F-458C-4812-A6ED-E1084730BF65}" type="pres">
      <dgm:prSet presAssocID="{04F94DEE-E7A2-433F-9254-4FDF2F30CC23}" presName="node" presStyleLbl="node1" presStyleIdx="1" presStyleCnt="5">
        <dgm:presLayoutVars>
          <dgm:bulletEnabled val="1"/>
        </dgm:presLayoutVars>
      </dgm:prSet>
      <dgm:spPr/>
      <dgm:t>
        <a:bodyPr/>
        <a:lstStyle/>
        <a:p>
          <a:endParaRPr lang="en-IN"/>
        </a:p>
      </dgm:t>
    </dgm:pt>
    <dgm:pt modelId="{A822933A-4182-4727-8880-949CE75AF60E}" type="pres">
      <dgm:prSet presAssocID="{F79DA987-840C-4D88-BF7F-D343168B6AB3}" presName="sibTrans" presStyleLbl="sibTrans2D1" presStyleIdx="1" presStyleCnt="4"/>
      <dgm:spPr/>
      <dgm:t>
        <a:bodyPr/>
        <a:lstStyle/>
        <a:p>
          <a:endParaRPr lang="en-IN"/>
        </a:p>
      </dgm:t>
    </dgm:pt>
    <dgm:pt modelId="{FE3CFA47-E506-432D-9E82-5578368C507D}" type="pres">
      <dgm:prSet presAssocID="{F79DA987-840C-4D88-BF7F-D343168B6AB3}" presName="connectorText" presStyleLbl="sibTrans2D1" presStyleIdx="1" presStyleCnt="4"/>
      <dgm:spPr/>
      <dgm:t>
        <a:bodyPr/>
        <a:lstStyle/>
        <a:p>
          <a:endParaRPr lang="en-IN"/>
        </a:p>
      </dgm:t>
    </dgm:pt>
    <dgm:pt modelId="{621BE2CF-8100-4D3A-AF7D-8E79FDFC70F3}" type="pres">
      <dgm:prSet presAssocID="{CB94F401-2CF1-4572-A4CB-BE3C8F86682B}" presName="node" presStyleLbl="node1" presStyleIdx="2" presStyleCnt="5">
        <dgm:presLayoutVars>
          <dgm:bulletEnabled val="1"/>
        </dgm:presLayoutVars>
      </dgm:prSet>
      <dgm:spPr/>
      <dgm:t>
        <a:bodyPr/>
        <a:lstStyle/>
        <a:p>
          <a:endParaRPr lang="en-IN"/>
        </a:p>
      </dgm:t>
    </dgm:pt>
    <dgm:pt modelId="{93092BE9-99F5-4EC8-9771-636481315FA1}" type="pres">
      <dgm:prSet presAssocID="{B7BA4BA8-72BE-4B68-8B57-CF4A295B202C}" presName="sibTrans" presStyleLbl="sibTrans2D1" presStyleIdx="2" presStyleCnt="4" custLinFactNeighborX="46528" custLinFactNeighborY="6817"/>
      <dgm:spPr/>
      <dgm:t>
        <a:bodyPr/>
        <a:lstStyle/>
        <a:p>
          <a:endParaRPr lang="en-IN"/>
        </a:p>
      </dgm:t>
    </dgm:pt>
    <dgm:pt modelId="{3F278238-DA3D-43AD-AF25-DFB29417F1A3}" type="pres">
      <dgm:prSet presAssocID="{B7BA4BA8-72BE-4B68-8B57-CF4A295B202C}" presName="connectorText" presStyleLbl="sibTrans2D1" presStyleIdx="2" presStyleCnt="4"/>
      <dgm:spPr/>
      <dgm:t>
        <a:bodyPr/>
        <a:lstStyle/>
        <a:p>
          <a:endParaRPr lang="en-IN"/>
        </a:p>
      </dgm:t>
    </dgm:pt>
    <dgm:pt modelId="{905DBB8B-ABEB-4559-9F8D-51FE3980E2F5}" type="pres">
      <dgm:prSet presAssocID="{A97E2088-6BA9-49D2-A7F4-1D36B4F1A624}" presName="node" presStyleLbl="node1" presStyleIdx="3" presStyleCnt="5" custLinFactNeighborX="-1882" custLinFactNeighborY="27187">
        <dgm:presLayoutVars>
          <dgm:bulletEnabled val="1"/>
        </dgm:presLayoutVars>
      </dgm:prSet>
      <dgm:spPr/>
      <dgm:t>
        <a:bodyPr/>
        <a:lstStyle/>
        <a:p>
          <a:endParaRPr lang="en-IN"/>
        </a:p>
      </dgm:t>
    </dgm:pt>
    <dgm:pt modelId="{A0A75283-90FF-497B-AF56-FC8B8E05B455}" type="pres">
      <dgm:prSet presAssocID="{35396BFD-8509-42C5-A4D4-EB2E89760D73}" presName="sibTrans" presStyleLbl="sibTrans2D1" presStyleIdx="3" presStyleCnt="4" custLinFactNeighborX="-15608" custLinFactNeighborY="9760"/>
      <dgm:spPr/>
      <dgm:t>
        <a:bodyPr/>
        <a:lstStyle/>
        <a:p>
          <a:endParaRPr lang="en-IN"/>
        </a:p>
      </dgm:t>
    </dgm:pt>
    <dgm:pt modelId="{6EC17DB4-786A-4765-A006-4D4638FED4B0}" type="pres">
      <dgm:prSet presAssocID="{35396BFD-8509-42C5-A4D4-EB2E89760D73}" presName="connectorText" presStyleLbl="sibTrans2D1" presStyleIdx="3" presStyleCnt="4"/>
      <dgm:spPr/>
      <dgm:t>
        <a:bodyPr/>
        <a:lstStyle/>
        <a:p>
          <a:endParaRPr lang="en-IN"/>
        </a:p>
      </dgm:t>
    </dgm:pt>
    <dgm:pt modelId="{0589B33E-661A-4B72-90EB-2D0471BE874C}" type="pres">
      <dgm:prSet presAssocID="{11E899D0-92D2-452A-9FA4-96DDC865BEA6}" presName="node" presStyleLbl="node1" presStyleIdx="4" presStyleCnt="5" custLinFactNeighborX="-2871" custLinFactNeighborY="27187">
        <dgm:presLayoutVars>
          <dgm:bulletEnabled val="1"/>
        </dgm:presLayoutVars>
      </dgm:prSet>
      <dgm:spPr/>
      <dgm:t>
        <a:bodyPr/>
        <a:lstStyle/>
        <a:p>
          <a:endParaRPr lang="en-IN"/>
        </a:p>
      </dgm:t>
    </dgm:pt>
  </dgm:ptLst>
  <dgm:cxnLst>
    <dgm:cxn modelId="{6BBF88D7-6DF5-4306-89DD-70ED400CAD61}" type="presOf" srcId="{35396BFD-8509-42C5-A4D4-EB2E89760D73}" destId="{A0A75283-90FF-497B-AF56-FC8B8E05B455}" srcOrd="0" destOrd="0" presId="urn:microsoft.com/office/officeart/2005/8/layout/process5"/>
    <dgm:cxn modelId="{E6070299-6EED-4CA4-9F9B-700AA695417E}" srcId="{705829A3-2B7F-4292-838E-D0EE484021BC}" destId="{04F94DEE-E7A2-433F-9254-4FDF2F30CC23}" srcOrd="1" destOrd="0" parTransId="{4B63E47E-6B1E-4A8D-953A-C0643F0ADE3C}" sibTransId="{F79DA987-840C-4D88-BF7F-D343168B6AB3}"/>
    <dgm:cxn modelId="{9CF8D74E-EAE8-4797-8274-40BBB9289D43}" type="presOf" srcId="{CAEFFE65-147E-4B9A-A5E4-FE8E5F17BC90}" destId="{FF8D0ABF-CFE2-4ED4-91FF-762A23596F32}" srcOrd="0" destOrd="0" presId="urn:microsoft.com/office/officeart/2005/8/layout/process5"/>
    <dgm:cxn modelId="{4C82CAFE-A5D6-458A-B0FD-BB7C5D046ADF}" type="presOf" srcId="{35396BFD-8509-42C5-A4D4-EB2E89760D73}" destId="{6EC17DB4-786A-4765-A006-4D4638FED4B0}" srcOrd="1" destOrd="0" presId="urn:microsoft.com/office/officeart/2005/8/layout/process5"/>
    <dgm:cxn modelId="{9139E198-3948-4D8A-A33A-B0B00F54D323}" srcId="{705829A3-2B7F-4292-838E-D0EE484021BC}" destId="{A97E2088-6BA9-49D2-A7F4-1D36B4F1A624}" srcOrd="3" destOrd="0" parTransId="{DEDCBDC7-F8B1-4DD5-B66D-2377CFB184B0}" sibTransId="{35396BFD-8509-42C5-A4D4-EB2E89760D73}"/>
    <dgm:cxn modelId="{D1008EA6-9882-412E-A1E3-42C1E08B7D41}" type="presOf" srcId="{CB94F401-2CF1-4572-A4CB-BE3C8F86682B}" destId="{621BE2CF-8100-4D3A-AF7D-8E79FDFC70F3}" srcOrd="0" destOrd="0" presId="urn:microsoft.com/office/officeart/2005/8/layout/process5"/>
    <dgm:cxn modelId="{947C1672-A02E-4D9A-AF1D-A5223A6DE2C2}" type="presOf" srcId="{F22EDC38-D529-4BE4-9A21-F5FCA2944EFF}" destId="{82B3E4C4-65B9-4BE9-AB72-04DD6A6E8B48}" srcOrd="1" destOrd="0" presId="urn:microsoft.com/office/officeart/2005/8/layout/process5"/>
    <dgm:cxn modelId="{4A3BBFA7-EACF-4679-9A78-CBBDDBF97465}" type="presOf" srcId="{B7BA4BA8-72BE-4B68-8B57-CF4A295B202C}" destId="{3F278238-DA3D-43AD-AF25-DFB29417F1A3}" srcOrd="1" destOrd="0" presId="urn:microsoft.com/office/officeart/2005/8/layout/process5"/>
    <dgm:cxn modelId="{757C91A4-EE8B-41A5-8457-D4190544C747}" srcId="{705829A3-2B7F-4292-838E-D0EE484021BC}" destId="{CB94F401-2CF1-4572-A4CB-BE3C8F86682B}" srcOrd="2" destOrd="0" parTransId="{E1CCDB5E-E245-4AC7-B8EF-4FF46AE77320}" sibTransId="{B7BA4BA8-72BE-4B68-8B57-CF4A295B202C}"/>
    <dgm:cxn modelId="{91539E4F-DA4A-4082-87CB-F360D8B1474D}" type="presOf" srcId="{04F94DEE-E7A2-433F-9254-4FDF2F30CC23}" destId="{736D103F-458C-4812-A6ED-E1084730BF65}" srcOrd="0" destOrd="0" presId="urn:microsoft.com/office/officeart/2005/8/layout/process5"/>
    <dgm:cxn modelId="{D7C77D71-4713-495C-B6E6-F5CEAEBD25DB}" type="presOf" srcId="{A97E2088-6BA9-49D2-A7F4-1D36B4F1A624}" destId="{905DBB8B-ABEB-4559-9F8D-51FE3980E2F5}" srcOrd="0" destOrd="0" presId="urn:microsoft.com/office/officeart/2005/8/layout/process5"/>
    <dgm:cxn modelId="{EF8615B5-EA73-44D3-B671-9BC297B979C1}" type="presOf" srcId="{705829A3-2B7F-4292-838E-D0EE484021BC}" destId="{3A3211F5-E588-43E5-AE8C-6222F6718272}" srcOrd="0" destOrd="0" presId="urn:microsoft.com/office/officeart/2005/8/layout/process5"/>
    <dgm:cxn modelId="{951003C5-343B-4364-BDF2-02ADA4F4ED16}" srcId="{705829A3-2B7F-4292-838E-D0EE484021BC}" destId="{CAEFFE65-147E-4B9A-A5E4-FE8E5F17BC90}" srcOrd="0" destOrd="0" parTransId="{99BB57BE-EE49-4649-9E8F-8CDDDD160D2D}" sibTransId="{F22EDC38-D529-4BE4-9A21-F5FCA2944EFF}"/>
    <dgm:cxn modelId="{28AEC450-2BC9-4418-A106-8DFD18DE6078}" type="presOf" srcId="{F79DA987-840C-4D88-BF7F-D343168B6AB3}" destId="{A822933A-4182-4727-8880-949CE75AF60E}" srcOrd="0" destOrd="0" presId="urn:microsoft.com/office/officeart/2005/8/layout/process5"/>
    <dgm:cxn modelId="{4B743211-141A-4D36-8FDC-56646BA405DF}" type="presOf" srcId="{F22EDC38-D529-4BE4-9A21-F5FCA2944EFF}" destId="{5DF8AE88-F0DB-48B6-AFB4-68A259D009FD}" srcOrd="0" destOrd="0" presId="urn:microsoft.com/office/officeart/2005/8/layout/process5"/>
    <dgm:cxn modelId="{93EB8C83-0FD6-4D80-8894-416A94FF86F1}" type="presOf" srcId="{B7BA4BA8-72BE-4B68-8B57-CF4A295B202C}" destId="{93092BE9-99F5-4EC8-9771-636481315FA1}" srcOrd="0" destOrd="0" presId="urn:microsoft.com/office/officeart/2005/8/layout/process5"/>
    <dgm:cxn modelId="{853258E6-8399-4FD1-A330-06B64D1DBC3C}" type="presOf" srcId="{11E899D0-92D2-452A-9FA4-96DDC865BEA6}" destId="{0589B33E-661A-4B72-90EB-2D0471BE874C}" srcOrd="0" destOrd="0" presId="urn:microsoft.com/office/officeart/2005/8/layout/process5"/>
    <dgm:cxn modelId="{5069A3A0-5491-4208-837D-1A9ECB71F631}" type="presOf" srcId="{F79DA987-840C-4D88-BF7F-D343168B6AB3}" destId="{FE3CFA47-E506-432D-9E82-5578368C507D}" srcOrd="1" destOrd="0" presId="urn:microsoft.com/office/officeart/2005/8/layout/process5"/>
    <dgm:cxn modelId="{B078BE0B-8CF2-4EE9-A075-624466B7459F}" srcId="{705829A3-2B7F-4292-838E-D0EE484021BC}" destId="{11E899D0-92D2-452A-9FA4-96DDC865BEA6}" srcOrd="4" destOrd="0" parTransId="{6C87ECE1-2DEE-4905-A259-0BE0DD6586B5}" sibTransId="{2BD46BCA-8E35-42CD-A3A5-6E65B1408F31}"/>
    <dgm:cxn modelId="{21147614-9DB5-4A16-B0E7-654F837B5578}" type="presParOf" srcId="{3A3211F5-E588-43E5-AE8C-6222F6718272}" destId="{FF8D0ABF-CFE2-4ED4-91FF-762A23596F32}" srcOrd="0" destOrd="0" presId="urn:microsoft.com/office/officeart/2005/8/layout/process5"/>
    <dgm:cxn modelId="{6BA53084-77AE-4593-89CB-FD102C9E6F52}" type="presParOf" srcId="{3A3211F5-E588-43E5-AE8C-6222F6718272}" destId="{5DF8AE88-F0DB-48B6-AFB4-68A259D009FD}" srcOrd="1" destOrd="0" presId="urn:microsoft.com/office/officeart/2005/8/layout/process5"/>
    <dgm:cxn modelId="{55DC99D3-50ED-4F5C-8022-3E3E11DD9E79}" type="presParOf" srcId="{5DF8AE88-F0DB-48B6-AFB4-68A259D009FD}" destId="{82B3E4C4-65B9-4BE9-AB72-04DD6A6E8B48}" srcOrd="0" destOrd="0" presId="urn:microsoft.com/office/officeart/2005/8/layout/process5"/>
    <dgm:cxn modelId="{67F9589F-8CDE-48A6-8739-2B04AFDD4AF7}" type="presParOf" srcId="{3A3211F5-E588-43E5-AE8C-6222F6718272}" destId="{736D103F-458C-4812-A6ED-E1084730BF65}" srcOrd="2" destOrd="0" presId="urn:microsoft.com/office/officeart/2005/8/layout/process5"/>
    <dgm:cxn modelId="{4554B2F8-A8F4-4343-97B7-0C94ED3E286B}" type="presParOf" srcId="{3A3211F5-E588-43E5-AE8C-6222F6718272}" destId="{A822933A-4182-4727-8880-949CE75AF60E}" srcOrd="3" destOrd="0" presId="urn:microsoft.com/office/officeart/2005/8/layout/process5"/>
    <dgm:cxn modelId="{D0EF8C86-A6CF-4B9B-B62A-8B67C8841263}" type="presParOf" srcId="{A822933A-4182-4727-8880-949CE75AF60E}" destId="{FE3CFA47-E506-432D-9E82-5578368C507D}" srcOrd="0" destOrd="0" presId="urn:microsoft.com/office/officeart/2005/8/layout/process5"/>
    <dgm:cxn modelId="{AFE489D3-6DE4-4A91-8708-319C505A3020}" type="presParOf" srcId="{3A3211F5-E588-43E5-AE8C-6222F6718272}" destId="{621BE2CF-8100-4D3A-AF7D-8E79FDFC70F3}" srcOrd="4" destOrd="0" presId="urn:microsoft.com/office/officeart/2005/8/layout/process5"/>
    <dgm:cxn modelId="{B760025E-4CAA-433B-A028-AEC5FE920975}" type="presParOf" srcId="{3A3211F5-E588-43E5-AE8C-6222F6718272}" destId="{93092BE9-99F5-4EC8-9771-636481315FA1}" srcOrd="5" destOrd="0" presId="urn:microsoft.com/office/officeart/2005/8/layout/process5"/>
    <dgm:cxn modelId="{C1A84319-EA77-4C4F-AA69-394E5ADB4D83}" type="presParOf" srcId="{93092BE9-99F5-4EC8-9771-636481315FA1}" destId="{3F278238-DA3D-43AD-AF25-DFB29417F1A3}" srcOrd="0" destOrd="0" presId="urn:microsoft.com/office/officeart/2005/8/layout/process5"/>
    <dgm:cxn modelId="{81811D2C-DAA3-41BF-A3DD-D1ABD70DDFD3}" type="presParOf" srcId="{3A3211F5-E588-43E5-AE8C-6222F6718272}" destId="{905DBB8B-ABEB-4559-9F8D-51FE3980E2F5}" srcOrd="6" destOrd="0" presId="urn:microsoft.com/office/officeart/2005/8/layout/process5"/>
    <dgm:cxn modelId="{CF2AD851-15EB-4D4D-8232-019C23CEA7A7}" type="presParOf" srcId="{3A3211F5-E588-43E5-AE8C-6222F6718272}" destId="{A0A75283-90FF-497B-AF56-FC8B8E05B455}" srcOrd="7" destOrd="0" presId="urn:microsoft.com/office/officeart/2005/8/layout/process5"/>
    <dgm:cxn modelId="{AED53AFB-53C6-4578-A5F4-2B497EED7228}" type="presParOf" srcId="{A0A75283-90FF-497B-AF56-FC8B8E05B455}" destId="{6EC17DB4-786A-4765-A006-4D4638FED4B0}" srcOrd="0" destOrd="0" presId="urn:microsoft.com/office/officeart/2005/8/layout/process5"/>
    <dgm:cxn modelId="{107B217E-8410-4825-85F3-8123C3E273A6}" type="presParOf" srcId="{3A3211F5-E588-43E5-AE8C-6222F6718272}" destId="{0589B33E-661A-4B72-90EB-2D0471BE874C}" srcOrd="8"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D0ABF-CFE2-4ED4-91FF-762A23596F32}">
      <dsp:nvSpPr>
        <dsp:cNvPr id="0" name=""/>
        <dsp:cNvSpPr/>
      </dsp:nvSpPr>
      <dsp:spPr>
        <a:xfrm>
          <a:off x="7233" y="533479"/>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smtClean="0"/>
            <a:t>Collagen fibres</a:t>
          </a:r>
          <a:endParaRPr lang="en-IN" sz="2400" kern="1200" dirty="0"/>
        </a:p>
      </dsp:txBody>
      <dsp:txXfrm>
        <a:off x="45225" y="571471"/>
        <a:ext cx="2085893" cy="1221142"/>
      </dsp:txXfrm>
    </dsp:sp>
    <dsp:sp modelId="{5DF8AE88-F0DB-48B6-AFB4-68A259D009FD}">
      <dsp:nvSpPr>
        <dsp:cNvPr id="0" name=""/>
        <dsp:cNvSpPr/>
      </dsp:nvSpPr>
      <dsp:spPr>
        <a:xfrm>
          <a:off x="2359355" y="913970"/>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IN" sz="1900" kern="1200"/>
        </a:p>
      </dsp:txBody>
      <dsp:txXfrm>
        <a:off x="2359355" y="1021199"/>
        <a:ext cx="320822" cy="321687"/>
      </dsp:txXfrm>
    </dsp:sp>
    <dsp:sp modelId="{736D103F-458C-4812-A6ED-E1084730BF65}">
      <dsp:nvSpPr>
        <dsp:cNvPr id="0" name=""/>
        <dsp:cNvSpPr/>
      </dsp:nvSpPr>
      <dsp:spPr>
        <a:xfrm>
          <a:off x="3033861" y="533479"/>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t>Elongates quickly – wavy </a:t>
          </a:r>
          <a:r>
            <a:rPr lang="en-IN" sz="2000" kern="1200" dirty="0" err="1" smtClean="0"/>
            <a:t>fibers</a:t>
          </a:r>
          <a:r>
            <a:rPr lang="en-IN" sz="2000" kern="1200" dirty="0" smtClean="0"/>
            <a:t> align and </a:t>
          </a:r>
          <a:r>
            <a:rPr lang="en-IN" sz="2000" kern="1200" dirty="0" err="1" smtClean="0"/>
            <a:t>streighten</a:t>
          </a:r>
          <a:endParaRPr lang="en-IN" sz="2000" kern="1200" dirty="0"/>
        </a:p>
      </dsp:txBody>
      <dsp:txXfrm>
        <a:off x="3071853" y="571471"/>
        <a:ext cx="2085893" cy="1221142"/>
      </dsp:txXfrm>
    </dsp:sp>
    <dsp:sp modelId="{A822933A-4182-4727-8880-949CE75AF60E}">
      <dsp:nvSpPr>
        <dsp:cNvPr id="0" name=""/>
        <dsp:cNvSpPr/>
      </dsp:nvSpPr>
      <dsp:spPr>
        <a:xfrm>
          <a:off x="5385983" y="913970"/>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IN" sz="1900" kern="1200"/>
        </a:p>
      </dsp:txBody>
      <dsp:txXfrm>
        <a:off x="5385983" y="1021199"/>
        <a:ext cx="320822" cy="321687"/>
      </dsp:txXfrm>
    </dsp:sp>
    <dsp:sp modelId="{621BE2CF-8100-4D3A-AF7D-8E79FDFC70F3}">
      <dsp:nvSpPr>
        <dsp:cNvPr id="0" name=""/>
        <dsp:cNvSpPr/>
      </dsp:nvSpPr>
      <dsp:spPr>
        <a:xfrm>
          <a:off x="6060489" y="533479"/>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N" sz="1600" kern="1200" dirty="0" smtClean="0"/>
            <a:t>Increase in the tension in the fibre – fibre stiffen and strongly resist tensile stress</a:t>
          </a:r>
          <a:endParaRPr lang="en-IN" sz="1600" kern="1200" dirty="0"/>
        </a:p>
      </dsp:txBody>
      <dsp:txXfrm>
        <a:off x="6098481" y="571471"/>
        <a:ext cx="2085893" cy="1221142"/>
      </dsp:txXfrm>
    </dsp:sp>
    <dsp:sp modelId="{93092BE9-99F5-4EC8-9771-636481315FA1}">
      <dsp:nvSpPr>
        <dsp:cNvPr id="0" name=""/>
        <dsp:cNvSpPr/>
      </dsp:nvSpPr>
      <dsp:spPr>
        <a:xfrm rot="5455620">
          <a:off x="7098975" y="2189521"/>
          <a:ext cx="645306"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IN" sz="1900" kern="1200"/>
        </a:p>
      </dsp:txBody>
      <dsp:txXfrm rot="-5400000">
        <a:off x="7262086" y="2134951"/>
        <a:ext cx="321687" cy="484463"/>
      </dsp:txXfrm>
    </dsp:sp>
    <dsp:sp modelId="{905DBB8B-ABEB-4559-9F8D-51FE3980E2F5}">
      <dsp:nvSpPr>
        <dsp:cNvPr id="0" name=""/>
        <dsp:cNvSpPr/>
      </dsp:nvSpPr>
      <dsp:spPr>
        <a:xfrm>
          <a:off x="6019803" y="3048006"/>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smtClean="0"/>
            <a:t>Bonds in the collagen fibres break</a:t>
          </a:r>
          <a:endParaRPr lang="en-IN" sz="2400" kern="1200" dirty="0"/>
        </a:p>
      </dsp:txBody>
      <dsp:txXfrm>
        <a:off x="6057795" y="3085998"/>
        <a:ext cx="2085893" cy="1221142"/>
      </dsp:txXfrm>
    </dsp:sp>
    <dsp:sp modelId="{A0A75283-90FF-497B-AF56-FC8B8E05B455}">
      <dsp:nvSpPr>
        <dsp:cNvPr id="0" name=""/>
        <dsp:cNvSpPr/>
      </dsp:nvSpPr>
      <dsp:spPr>
        <a:xfrm rot="10800000">
          <a:off x="5281901" y="3480824"/>
          <a:ext cx="469649"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IN" sz="1900" kern="1200"/>
        </a:p>
      </dsp:txBody>
      <dsp:txXfrm rot="10800000">
        <a:off x="5422796" y="3588053"/>
        <a:ext cx="328754" cy="321687"/>
      </dsp:txXfrm>
    </dsp:sp>
    <dsp:sp modelId="{0589B33E-661A-4B72-90EB-2D0471BE874C}">
      <dsp:nvSpPr>
        <dsp:cNvPr id="0" name=""/>
        <dsp:cNvSpPr/>
      </dsp:nvSpPr>
      <dsp:spPr>
        <a:xfrm>
          <a:off x="2971793" y="3048006"/>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smtClean="0"/>
            <a:t>Failure of fibre</a:t>
          </a:r>
          <a:endParaRPr lang="en-IN" sz="2400" kern="1200" dirty="0"/>
        </a:p>
      </dsp:txBody>
      <dsp:txXfrm>
        <a:off x="3009785" y="3085998"/>
        <a:ext cx="2085893" cy="1221142"/>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3F83D2-B3AE-44C7-B49D-3CF6D1E453DD}" type="datetimeFigureOut">
              <a:rPr lang="en-IN" smtClean="0"/>
              <a:pPr/>
              <a:t>17-08-2020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936B66-E12B-4D51-A809-9F3B25D6820B}" type="slidenum">
              <a:rPr lang="en-IN" smtClean="0"/>
              <a:pPr/>
              <a:t>‹#›</a:t>
            </a:fld>
            <a:endParaRPr lang="en-IN"/>
          </a:p>
        </p:txBody>
      </p:sp>
    </p:spTree>
    <p:extLst>
      <p:ext uri="{BB962C8B-B14F-4D97-AF65-F5344CB8AC3E}">
        <p14:creationId xmlns:p14="http://schemas.microsoft.com/office/powerpoint/2010/main" xmlns="" val="2826292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2F2EB4-B8DC-4C07-A041-88F89C1A3C2F}" type="datetime1">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5C728-E947-4698-9EA3-2820274FFAAA}" type="datetime1">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65F4B-D492-445B-8C6C-BF06DD03A3DE}" type="datetime1">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688695-DF0E-4775-A66D-A690899584B2}" type="datetime1">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447036-700B-44E1-8890-F7821F1A389F}" type="datetime1">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BC3EC5-C9A1-49C7-83C2-7F3C25A44027}" type="datetime1">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D606CF-68C6-4CC8-B27C-E3B80786D802}" type="datetime1">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47AC3D-96EF-492F-87FB-E9CCF315968F}" type="datetime1">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28089A-EC98-47E8-93D3-18800ACD35F8}" type="datetime1">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2BF0E0-5351-454A-BBBC-D3CB8629F53E}" type="datetime1">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C33053-DB04-4F70-83E5-9DFC38B97E0E}" type="datetime1">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07DA9-D1C6-46CC-A1A0-F0B911770F8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23060-8E6E-4C9B-A46E-41819ED2BD37}" type="datetime1">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E07DA9-D1C6-46CC-A1A0-F0B911770F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mtClean="0"/>
              <a:t>INTRODUCTION TO </a:t>
            </a:r>
            <a:br>
              <a:rPr lang="en-IN" smtClean="0"/>
            </a:br>
            <a:r>
              <a:rPr lang="en-IN" smtClean="0"/>
              <a:t>STRETCHING &amp; END FEEL</a:t>
            </a:r>
            <a:endParaRPr lang="en-IN" dirty="0"/>
          </a:p>
        </p:txBody>
      </p:sp>
      <p:sp>
        <p:nvSpPr>
          <p:cNvPr id="10" name="Subtitle 9"/>
          <p:cNvSpPr>
            <a:spLocks noGrp="1"/>
          </p:cNvSpPr>
          <p:nvPr>
            <p:ph type="subTitle" idx="1"/>
          </p:nvPr>
        </p:nvSpPr>
        <p:spPr/>
        <p:txBody>
          <a:bodyPr/>
          <a:lstStyle/>
          <a:p>
            <a:r>
              <a:rPr lang="en-US" dirty="0" smtClean="0"/>
              <a:t>Dr </a:t>
            </a:r>
            <a:r>
              <a:rPr lang="en-US" smtClean="0"/>
              <a:t>Purvi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HARD END-FEEL</a:t>
            </a:r>
            <a:endParaRPr lang="en-IN" dirty="0"/>
          </a:p>
        </p:txBody>
      </p:sp>
      <p:sp>
        <p:nvSpPr>
          <p:cNvPr id="3" name="Content Placeholder 2"/>
          <p:cNvSpPr>
            <a:spLocks noGrp="1"/>
          </p:cNvSpPr>
          <p:nvPr>
            <p:ph idx="1"/>
          </p:nvPr>
        </p:nvSpPr>
        <p:spPr>
          <a:xfrm>
            <a:off x="457200" y="1600200"/>
            <a:ext cx="8229600" cy="4876800"/>
          </a:xfrm>
        </p:spPr>
        <p:txBody>
          <a:bodyPr>
            <a:normAutofit/>
          </a:bodyPr>
          <a:lstStyle/>
          <a:p>
            <a:pPr algn="just"/>
            <a:r>
              <a:rPr lang="en-IN" dirty="0" smtClean="0"/>
              <a:t> </a:t>
            </a:r>
            <a:r>
              <a:rPr lang="en-IN" b="1" dirty="0" smtClean="0"/>
              <a:t>BONE CONTACTING BONE</a:t>
            </a:r>
          </a:p>
          <a:p>
            <a:pPr algn="just"/>
            <a:r>
              <a:rPr lang="en-IN" dirty="0" smtClean="0"/>
              <a:t>A hard end-</a:t>
            </a:r>
            <a:r>
              <a:rPr lang="en-IN" dirty="0" err="1" smtClean="0"/>
              <a:t>feeL</a:t>
            </a:r>
            <a:r>
              <a:rPr lang="en-IN" dirty="0" smtClean="0"/>
              <a:t> is abrupt; there is an immediate stop to movement as when </a:t>
            </a:r>
            <a:r>
              <a:rPr lang="en-IN" b="1" dirty="0" smtClean="0"/>
              <a:t>bone contacts bone.</a:t>
            </a:r>
          </a:p>
          <a:p>
            <a:pPr algn="just"/>
            <a:r>
              <a:rPr lang="en-IN" dirty="0" smtClean="0"/>
              <a:t>For example,</a:t>
            </a:r>
          </a:p>
          <a:p>
            <a:pPr algn="just"/>
            <a:r>
              <a:rPr lang="en-IN" dirty="0" smtClean="0"/>
              <a:t>Elbow extension (contact between the </a:t>
            </a:r>
            <a:r>
              <a:rPr lang="en-IN" dirty="0" err="1" smtClean="0"/>
              <a:t>olecranon</a:t>
            </a:r>
            <a:r>
              <a:rPr lang="en-IN" dirty="0" smtClean="0"/>
              <a:t> process of the ulna and the </a:t>
            </a:r>
            <a:r>
              <a:rPr lang="en-IN" dirty="0" err="1" smtClean="0"/>
              <a:t>olecranon</a:t>
            </a:r>
            <a:r>
              <a:rPr lang="en-IN" dirty="0" smtClean="0"/>
              <a:t> </a:t>
            </a:r>
            <a:r>
              <a:rPr lang="en-IN" dirty="0" err="1" smtClean="0"/>
              <a:t>fossa</a:t>
            </a:r>
            <a:r>
              <a:rPr lang="en-IN" dirty="0" smtClean="0"/>
              <a:t> of the humerus).</a:t>
            </a:r>
          </a:p>
          <a:p>
            <a:pPr algn="just"/>
            <a:r>
              <a:rPr lang="en-IN" dirty="0" smtClean="0"/>
              <a:t>Knee extension</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ABNORMAL END-FEEL</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End-feels are considered to be abnormal when they occur sooner or later in the ROM, than is typical, or if they are not the type of end-feel that is normally found for that joint motion.</a:t>
            </a:r>
          </a:p>
          <a:p>
            <a:pPr algn="just"/>
            <a:r>
              <a:rPr lang="en-IN" dirty="0" smtClean="0"/>
              <a:t>Abnormal end-feels have been associated with more pain than normal end-feels.</a:t>
            </a:r>
          </a:p>
          <a:p>
            <a:pPr algn="just"/>
            <a:r>
              <a:rPr lang="en-IN" dirty="0" smtClean="0"/>
              <a:t>Many abnormal, pathological end-feels have been described, but most can be categorized as variations of soft, firm, and hard end-feels.</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An abnormal end-feel that cannot be categorized as soft, firm, or hard, is an </a:t>
            </a:r>
            <a:r>
              <a:rPr lang="en-IN" i="1" dirty="0" smtClean="0"/>
              <a:t>empty end-feel. </a:t>
            </a:r>
          </a:p>
          <a:p>
            <a:pPr algn="just"/>
            <a:r>
              <a:rPr lang="en-IN" i="1" dirty="0" smtClean="0"/>
              <a:t>EMPTY END-FEEL- This term describes the inability of the </a:t>
            </a:r>
            <a:r>
              <a:rPr lang="en-IN" dirty="0" smtClean="0"/>
              <a:t>therapist to detect any anatomical barrier to the end of the ROM.</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ABNORMAL SOFT END-FEEL</a:t>
            </a:r>
            <a:endParaRPr lang="en-IN" dirty="0"/>
          </a:p>
        </p:txBody>
      </p:sp>
      <p:sp>
        <p:nvSpPr>
          <p:cNvPr id="3" name="Content Placeholder 2"/>
          <p:cNvSpPr>
            <a:spLocks noGrp="1"/>
          </p:cNvSpPr>
          <p:nvPr>
            <p:ph idx="1"/>
          </p:nvPr>
        </p:nvSpPr>
        <p:spPr/>
        <p:txBody>
          <a:bodyPr/>
          <a:lstStyle/>
          <a:p>
            <a:pPr algn="just"/>
            <a:r>
              <a:rPr lang="en-IN" dirty="0" smtClean="0"/>
              <a:t>Occurs sooner or later in the ROM than is usual, or in a joint that normally has a firm or hard end. Feels boggy, with fluid shift. </a:t>
            </a:r>
          </a:p>
          <a:p>
            <a:pPr algn="just"/>
            <a:r>
              <a:rPr lang="en-IN" dirty="0" smtClean="0"/>
              <a:t>Examples are </a:t>
            </a:r>
            <a:r>
              <a:rPr lang="en-IN" dirty="0" err="1" smtClean="0"/>
              <a:t>Synovitis</a:t>
            </a:r>
            <a:r>
              <a:rPr lang="en-IN" dirty="0" smtClean="0"/>
              <a:t> , Soft tissue </a:t>
            </a:r>
            <a:r>
              <a:rPr lang="en-IN" dirty="0" err="1" smtClean="0"/>
              <a:t>edema</a:t>
            </a:r>
            <a:r>
              <a:rPr lang="en-IN" dirty="0" smtClean="0"/>
              <a:t>.</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ABNORMAL FIRM END-FEEL</a:t>
            </a:r>
            <a:endParaRPr lang="en-IN" dirty="0"/>
          </a:p>
        </p:txBody>
      </p:sp>
      <p:sp>
        <p:nvSpPr>
          <p:cNvPr id="3" name="Content Placeholder 2"/>
          <p:cNvSpPr>
            <a:spLocks noGrp="1"/>
          </p:cNvSpPr>
          <p:nvPr>
            <p:ph idx="1"/>
          </p:nvPr>
        </p:nvSpPr>
        <p:spPr/>
        <p:txBody>
          <a:bodyPr/>
          <a:lstStyle/>
          <a:p>
            <a:pPr algn="just"/>
            <a:r>
              <a:rPr lang="en-IN" dirty="0" smtClean="0"/>
              <a:t>Occurs sooner or later in the ROM than is usual, or in a joint that normally has a soft or hard end.</a:t>
            </a:r>
          </a:p>
          <a:p>
            <a:pPr algn="just"/>
            <a:r>
              <a:rPr lang="en-IN" dirty="0" smtClean="0"/>
              <a:t>Examples are Increased muscular tonus, Capsular, muscular, </a:t>
            </a:r>
            <a:r>
              <a:rPr lang="en-IN" dirty="0" err="1" smtClean="0"/>
              <a:t>ligamentous</a:t>
            </a:r>
            <a:r>
              <a:rPr lang="en-IN" dirty="0" smtClean="0"/>
              <a:t> shortening.</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ABNORMAL HARD END-FEEL</a:t>
            </a:r>
            <a:endParaRPr lang="en-IN" dirty="0"/>
          </a:p>
        </p:txBody>
      </p:sp>
      <p:sp>
        <p:nvSpPr>
          <p:cNvPr id="3" name="Content Placeholder 2"/>
          <p:cNvSpPr>
            <a:spLocks noGrp="1"/>
          </p:cNvSpPr>
          <p:nvPr>
            <p:ph idx="1"/>
          </p:nvPr>
        </p:nvSpPr>
        <p:spPr/>
        <p:txBody>
          <a:bodyPr>
            <a:normAutofit/>
          </a:bodyPr>
          <a:lstStyle/>
          <a:p>
            <a:pPr algn="just"/>
            <a:r>
              <a:rPr lang="en-IN" dirty="0" smtClean="0"/>
              <a:t>Occurs sooner or later in the ROM than is usual, or in a joint that normally has a soft or firm end. A grating or bony block is felt.</a:t>
            </a:r>
          </a:p>
          <a:p>
            <a:pPr algn="just"/>
            <a:r>
              <a:rPr lang="en-IN" dirty="0" smtClean="0"/>
              <a:t>Example is Fracture.</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ABNORMAL EMPTY END-FEEL</a:t>
            </a:r>
            <a:endParaRPr lang="en-IN" dirty="0"/>
          </a:p>
        </p:txBody>
      </p:sp>
      <p:sp>
        <p:nvSpPr>
          <p:cNvPr id="3" name="Content Placeholder 2"/>
          <p:cNvSpPr>
            <a:spLocks noGrp="1"/>
          </p:cNvSpPr>
          <p:nvPr>
            <p:ph idx="1"/>
          </p:nvPr>
        </p:nvSpPr>
        <p:spPr/>
        <p:txBody>
          <a:bodyPr/>
          <a:lstStyle/>
          <a:p>
            <a:pPr algn="just"/>
            <a:r>
              <a:rPr lang="en-IN" dirty="0" smtClean="0"/>
              <a:t>No real end because pain prevents reaching end of ROM. </a:t>
            </a:r>
          </a:p>
          <a:p>
            <a:pPr algn="just"/>
            <a:r>
              <a:rPr lang="en-IN" dirty="0" smtClean="0"/>
              <a:t>No resistance is felt except for patient’s protective muscle splinting or muscle spasm. </a:t>
            </a:r>
          </a:p>
          <a:p>
            <a:pPr algn="just"/>
            <a:r>
              <a:rPr lang="en-IN" dirty="0" smtClean="0"/>
              <a:t>Examples are Acute joint inflammation, Bursitis, Abscess, Fracture, Psychogenic disorder</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IN" dirty="0" smtClean="0"/>
              <a:t>Developing the ability to check </a:t>
            </a:r>
            <a:r>
              <a:rPr lang="en-IN" dirty="0" err="1" smtClean="0"/>
              <a:t>endfeel</a:t>
            </a:r>
            <a:r>
              <a:rPr lang="en-IN" dirty="0" smtClean="0"/>
              <a:t> takes practice and sensitivity.</a:t>
            </a:r>
          </a:p>
          <a:p>
            <a:pPr algn="just"/>
            <a:r>
              <a:rPr lang="en-IN" dirty="0" smtClean="0"/>
              <a:t>Passive ROM, particularly toward the end of the motion, must be performed slowly and carefully. </a:t>
            </a:r>
            <a:endParaRPr lang="en-IN" smtClean="0"/>
          </a:p>
          <a:p>
            <a:pPr algn="just"/>
            <a:r>
              <a:rPr lang="en-IN" smtClean="0"/>
              <a:t>Secure </a:t>
            </a:r>
            <a:r>
              <a:rPr lang="en-IN" dirty="0" smtClean="0"/>
              <a:t>stabilization of the bone proximal to the joint being tested is critical in preventing multiple joints and structures from moving and interfering with determination of the end-feel.</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4724400"/>
          </a:xfrm>
        </p:spPr>
        <p:txBody>
          <a:bodyPr>
            <a:normAutofit/>
          </a:bodyPr>
          <a:lstStyle/>
          <a:p>
            <a:r>
              <a:rPr lang="en-IN" dirty="0" smtClean="0"/>
              <a:t>PROPERTIES OF </a:t>
            </a:r>
            <a:br>
              <a:rPr lang="en-IN" dirty="0" smtClean="0"/>
            </a:br>
            <a:r>
              <a:rPr lang="en-IN" dirty="0" smtClean="0"/>
              <a:t>CONTRACTILE TISSUES</a:t>
            </a:r>
            <a:br>
              <a:rPr lang="en-IN" dirty="0" smtClean="0"/>
            </a:br>
            <a:r>
              <a:rPr lang="en-IN" dirty="0" smtClean="0"/>
              <a:t/>
            </a:r>
            <a:br>
              <a:rPr lang="en-IN" dirty="0" smtClean="0"/>
            </a:br>
            <a:r>
              <a:rPr lang="en-IN" sz="2000" dirty="0" smtClean="0"/>
              <a:t/>
            </a:r>
            <a:br>
              <a:rPr lang="en-IN" sz="2000" dirty="0" smtClean="0"/>
            </a:br>
            <a:r>
              <a:rPr lang="en-IN" sz="2000" dirty="0" smtClean="0"/>
              <a:t/>
            </a:r>
            <a:br>
              <a:rPr lang="en-IN" sz="2000" dirty="0" smtClean="0"/>
            </a:br>
            <a:r>
              <a:rPr lang="en-IN" sz="2000" dirty="0" smtClean="0"/>
              <a:t>Reference:</a:t>
            </a:r>
            <a:br>
              <a:rPr lang="en-IN" sz="2000" dirty="0" smtClean="0"/>
            </a:br>
            <a:r>
              <a:rPr lang="en-IN" sz="2000" dirty="0" err="1" smtClean="0"/>
              <a:t>kisner</a:t>
            </a:r>
            <a:r>
              <a:rPr lang="en-IN" sz="2000" dirty="0" smtClean="0"/>
              <a:t> &amp; </a:t>
            </a:r>
            <a:r>
              <a:rPr lang="en-IN" sz="2000" dirty="0" err="1" smtClean="0"/>
              <a:t>colby</a:t>
            </a:r>
            <a:r>
              <a:rPr lang="en-IN" sz="2000" dirty="0" smtClean="0"/>
              <a:t> </a:t>
            </a:r>
            <a:endParaRPr lang="en-IN"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648200"/>
          </a:xfrm>
        </p:spPr>
        <p:txBody>
          <a:bodyPr>
            <a:normAutofit/>
          </a:bodyPr>
          <a:lstStyle/>
          <a:p>
            <a:pPr algn="just"/>
            <a:r>
              <a:rPr lang="en-IN" dirty="0" smtClean="0"/>
              <a:t>Mechanical characteristics of contractile and </a:t>
            </a:r>
            <a:r>
              <a:rPr lang="en-IN" dirty="0" err="1" smtClean="0"/>
              <a:t>noncontractile</a:t>
            </a:r>
            <a:r>
              <a:rPr lang="en-IN" dirty="0" smtClean="0"/>
              <a:t> soft tissue and the </a:t>
            </a:r>
            <a:r>
              <a:rPr lang="en-IN" dirty="0" err="1" smtClean="0"/>
              <a:t>neurophysiological</a:t>
            </a:r>
            <a:r>
              <a:rPr lang="en-IN" dirty="0" smtClean="0"/>
              <a:t> properties of contractile tissue affect tissue lengthening. </a:t>
            </a:r>
          </a:p>
          <a:p>
            <a:pPr algn="just"/>
            <a:r>
              <a:rPr lang="en-IN" dirty="0" smtClean="0"/>
              <a:t>An understanding of the properties of these tissues and their responses to immobilization and stretch is the basis for selecting and applying the safest, most effective stretching procedures for patient with impaired mobility.</a:t>
            </a:r>
          </a:p>
          <a:p>
            <a:pPr algn="just"/>
            <a:endParaRPr lang="en-IN" dirty="0"/>
          </a:p>
        </p:txBody>
      </p:sp>
      <p:sp>
        <p:nvSpPr>
          <p:cNvPr id="6" name="Title 1"/>
          <p:cNvSpPr txBox="1">
            <a:spLocks/>
          </p:cNvSpPr>
          <p:nvPr/>
        </p:nvSpPr>
        <p:spPr>
          <a:xfrm>
            <a:off x="609600" y="304800"/>
            <a:ext cx="8229600" cy="126523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3600" b="1" i="0" u="sng" strike="noStrike" kern="1200" cap="none" spc="0" normalizeH="0" baseline="0" noProof="0" dirty="0" smtClean="0">
                <a:ln>
                  <a:noFill/>
                </a:ln>
                <a:solidFill>
                  <a:schemeClr val="tx1"/>
                </a:solidFill>
                <a:effectLst/>
                <a:uLnTx/>
                <a:uFillTx/>
                <a:latin typeface="+mj-lt"/>
                <a:ea typeface="+mj-ea"/>
                <a:cs typeface="+mj-cs"/>
              </a:rPr>
              <a:t>PROPERTY OF SOFT TISSUE –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3600" b="1" i="0" u="sng" strike="noStrike" kern="1200" cap="none" spc="0" normalizeH="0" baseline="0" noProof="0" dirty="0" smtClean="0">
                <a:ln>
                  <a:noFill/>
                </a:ln>
                <a:solidFill>
                  <a:schemeClr val="tx1"/>
                </a:solidFill>
                <a:effectLst/>
                <a:uLnTx/>
                <a:uFillTx/>
                <a:latin typeface="+mj-lt"/>
                <a:ea typeface="+mj-ea"/>
                <a:cs typeface="+mj-cs"/>
              </a:rPr>
              <a:t>RESPONSE TO STRETCH</a:t>
            </a:r>
            <a:r>
              <a:rPr kumimoji="0" lang="en-IN" sz="3600" b="0" i="0" u="none" strike="noStrike" kern="1200" cap="none" spc="0" normalizeH="0" baseline="0" noProof="0" dirty="0" smtClean="0">
                <a:ln>
                  <a:noFill/>
                </a:ln>
                <a:solidFill>
                  <a:schemeClr val="tx1"/>
                </a:solidFill>
                <a:effectLst/>
                <a:uLnTx/>
                <a:uFillTx/>
                <a:latin typeface="+mj-lt"/>
                <a:ea typeface="+mj-ea"/>
                <a:cs typeface="+mj-cs"/>
              </a:rPr>
              <a:t/>
            </a:r>
            <a:br>
              <a:rPr kumimoji="0" lang="en-IN" sz="3600" b="0" i="0" u="none" strike="noStrike" kern="1200" cap="none" spc="0" normalizeH="0" baseline="0" noProof="0" dirty="0" smtClean="0">
                <a:ln>
                  <a:noFill/>
                </a:ln>
                <a:solidFill>
                  <a:schemeClr val="tx1"/>
                </a:solidFill>
                <a:effectLst/>
                <a:uLnTx/>
                <a:uFillTx/>
                <a:latin typeface="+mj-lt"/>
                <a:ea typeface="+mj-ea"/>
                <a:cs typeface="+mj-cs"/>
              </a:rPr>
            </a:br>
            <a:endParaRPr kumimoji="0" lang="en-IN"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Slide Number Placeholder 4"/>
          <p:cNvSpPr txBox="1">
            <a:spLocks/>
          </p:cNvSpPr>
          <p:nvPr/>
        </p:nvSpPr>
        <p:spPr>
          <a:xfrm>
            <a:off x="6705600" y="65087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2971800"/>
          </a:xfrm>
        </p:spPr>
        <p:txBody>
          <a:bodyPr>
            <a:normAutofit/>
          </a:bodyPr>
          <a:lstStyle/>
          <a:p>
            <a:r>
              <a:rPr lang="en-IN" dirty="0" smtClean="0"/>
              <a:t>FACTORS THAT CONTRIBUTE TO RESTRICTED MOTION</a:t>
            </a:r>
            <a:br>
              <a:rPr lang="en-IN" dirty="0" smtClean="0"/>
            </a:br>
            <a:r>
              <a:rPr lang="en-IN" dirty="0" smtClean="0"/>
              <a:t/>
            </a:r>
            <a:br>
              <a:rPr lang="en-IN" dirty="0" smtClean="0"/>
            </a:br>
            <a:endParaRPr lang="en-IN" dirty="0"/>
          </a:p>
        </p:txBody>
      </p:sp>
      <p:sp>
        <p:nvSpPr>
          <p:cNvPr id="6" name="TextBox 5"/>
          <p:cNvSpPr txBox="1"/>
          <p:nvPr/>
        </p:nvSpPr>
        <p:spPr>
          <a:xfrm>
            <a:off x="1905000" y="4038600"/>
            <a:ext cx="5791200" cy="769441"/>
          </a:xfrm>
          <a:prstGeom prst="rect">
            <a:avLst/>
          </a:prstGeom>
          <a:noFill/>
        </p:spPr>
        <p:txBody>
          <a:bodyPr wrap="square" rtlCol="0">
            <a:spAutoFit/>
          </a:bodyPr>
          <a:lstStyle/>
          <a:p>
            <a:r>
              <a:rPr lang="en-IN" sz="4400" b="1" dirty="0" smtClean="0">
                <a:solidFill>
                  <a:srgbClr val="FF0000"/>
                </a:solidFill>
              </a:rPr>
              <a:t>WHICH ARE THOSE ???</a:t>
            </a:r>
            <a:endParaRPr lang="en-IN" sz="4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algn="just"/>
            <a:r>
              <a:rPr lang="en-IN" sz="2400" dirty="0" smtClean="0"/>
              <a:t>When soft tissue is stretched, elastic, </a:t>
            </a:r>
            <a:r>
              <a:rPr lang="en-IN" sz="2400" dirty="0" err="1" smtClean="0"/>
              <a:t>viscoelastic</a:t>
            </a:r>
            <a:r>
              <a:rPr lang="en-IN" sz="2400" dirty="0" smtClean="0"/>
              <a:t>, or plastic changes occur.</a:t>
            </a:r>
          </a:p>
          <a:p>
            <a:pPr algn="just">
              <a:buNone/>
            </a:pPr>
            <a:endParaRPr lang="en-IN" sz="2400" dirty="0" smtClean="0"/>
          </a:p>
          <a:p>
            <a:pPr algn="just"/>
            <a:r>
              <a:rPr lang="en-IN" sz="2400" b="1" dirty="0" smtClean="0"/>
              <a:t>Elasticity:</a:t>
            </a:r>
            <a:r>
              <a:rPr lang="en-IN" sz="2400" dirty="0" smtClean="0"/>
              <a:t> It is the ability of soft tissue to return to its </a:t>
            </a:r>
            <a:r>
              <a:rPr lang="en-IN" sz="2400" dirty="0" err="1" smtClean="0"/>
              <a:t>prestretch</a:t>
            </a:r>
            <a:r>
              <a:rPr lang="en-IN" sz="2400" dirty="0" smtClean="0"/>
              <a:t> resting length directly after a short duration stretch force has been removed.</a:t>
            </a:r>
          </a:p>
          <a:p>
            <a:pPr algn="just"/>
            <a:r>
              <a:rPr lang="en-IN" sz="2400" b="1" dirty="0" smtClean="0"/>
              <a:t>Visco elasticity:</a:t>
            </a:r>
            <a:r>
              <a:rPr lang="en-IN" sz="2400" dirty="0" smtClean="0"/>
              <a:t> It is a time – dependent property of soft tissue that initially resists deformation, such as a change in length, of the tissue when a stretch force is first applied. If a stretch force is sustained, </a:t>
            </a:r>
            <a:r>
              <a:rPr lang="en-IN" sz="2400" dirty="0" err="1" smtClean="0"/>
              <a:t>viscoelasticity</a:t>
            </a:r>
            <a:r>
              <a:rPr lang="en-IN" sz="2400" dirty="0" smtClean="0"/>
              <a:t> allows a change in the length of the tissue and then enables the tissue to return gradually to its </a:t>
            </a:r>
            <a:r>
              <a:rPr lang="en-IN" sz="2400" dirty="0" err="1" smtClean="0"/>
              <a:t>prestretch</a:t>
            </a:r>
            <a:r>
              <a:rPr lang="en-IN" sz="2400" dirty="0" smtClean="0"/>
              <a:t> state after the stretch force has been removed.</a:t>
            </a:r>
          </a:p>
          <a:p>
            <a:pPr algn="just"/>
            <a:r>
              <a:rPr lang="en-IN" sz="2400" b="1" dirty="0" smtClean="0"/>
              <a:t>Plasticity:</a:t>
            </a:r>
            <a:r>
              <a:rPr lang="en-IN" sz="2400" dirty="0" smtClean="0"/>
              <a:t> It is tendency of soft tissue to assume a new and greater length after the stretch force has been removed.</a:t>
            </a:r>
          </a:p>
          <a:p>
            <a:pPr algn="just"/>
            <a:endParaRPr lang="en-IN"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Both contractile and </a:t>
            </a:r>
            <a:r>
              <a:rPr lang="en-IN" dirty="0" err="1" smtClean="0"/>
              <a:t>noncontractile</a:t>
            </a:r>
            <a:r>
              <a:rPr lang="en-IN" dirty="0" smtClean="0"/>
              <a:t> soft tissues have elastic and plastic qualities. </a:t>
            </a:r>
          </a:p>
          <a:p>
            <a:pPr algn="just"/>
            <a:r>
              <a:rPr lang="en-IN" dirty="0" smtClean="0"/>
              <a:t>Only </a:t>
            </a:r>
            <a:r>
              <a:rPr lang="en-IN" dirty="0" err="1" smtClean="0"/>
              <a:t>noncontractile</a:t>
            </a:r>
            <a:r>
              <a:rPr lang="en-IN" dirty="0" smtClean="0"/>
              <a:t> soft tissues have </a:t>
            </a:r>
            <a:r>
              <a:rPr lang="en-IN" dirty="0" err="1" smtClean="0"/>
              <a:t>viscoelastic</a:t>
            </a:r>
            <a:r>
              <a:rPr lang="en-IN" dirty="0" smtClean="0"/>
              <a:t> properties.</a:t>
            </a:r>
          </a:p>
          <a:p>
            <a:pPr algn="just">
              <a:buNone/>
            </a:pPr>
            <a:endParaRPr lang="en-IN" dirty="0" smtClean="0"/>
          </a:p>
          <a:p>
            <a:pPr algn="just"/>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r>
              <a:rPr lang="en-IN" b="1" dirty="0" smtClean="0"/>
              <a:t>MECHANICAL PROPERTIES OF CONTRACTILE TISSUE</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algn="just"/>
            <a:r>
              <a:rPr lang="en-IN" dirty="0" smtClean="0"/>
              <a:t>Muscle is composed of both contractile and </a:t>
            </a:r>
            <a:r>
              <a:rPr lang="en-IN" dirty="0" err="1" smtClean="0"/>
              <a:t>noncontractile</a:t>
            </a:r>
            <a:r>
              <a:rPr lang="en-IN" dirty="0" smtClean="0"/>
              <a:t> connective tissues. </a:t>
            </a:r>
          </a:p>
          <a:p>
            <a:pPr algn="just"/>
            <a:r>
              <a:rPr lang="en-IN" dirty="0" smtClean="0"/>
              <a:t>The contractile elements of muscle give it the characteristics of contractility and irritability.</a:t>
            </a:r>
          </a:p>
          <a:p>
            <a:pPr algn="just"/>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IN" b="1" u="sng" dirty="0" smtClean="0"/>
              <a:t>Contractile elements of muscle:</a:t>
            </a:r>
            <a:endParaRPr lang="en-IN" dirty="0"/>
          </a:p>
        </p:txBody>
      </p:sp>
      <p:sp>
        <p:nvSpPr>
          <p:cNvPr id="3" name="Content Placeholder 2"/>
          <p:cNvSpPr>
            <a:spLocks noGrp="1"/>
          </p:cNvSpPr>
          <p:nvPr>
            <p:ph idx="1"/>
          </p:nvPr>
        </p:nvSpPr>
        <p:spPr>
          <a:xfrm>
            <a:off x="457200" y="1219200"/>
            <a:ext cx="8229600" cy="5181600"/>
          </a:xfrm>
        </p:spPr>
        <p:txBody>
          <a:bodyPr>
            <a:normAutofit fontScale="85000" lnSpcReduction="20000"/>
          </a:bodyPr>
          <a:lstStyle/>
          <a:p>
            <a:pPr algn="just"/>
            <a:r>
              <a:rPr lang="en-IN" dirty="0" smtClean="0"/>
              <a:t>Individual muscles are composed of many </a:t>
            </a:r>
            <a:r>
              <a:rPr lang="en-IN" b="1" dirty="0" smtClean="0"/>
              <a:t>muscle fibres</a:t>
            </a:r>
            <a:r>
              <a:rPr lang="en-IN" dirty="0" smtClean="0"/>
              <a:t> that lie in parallel with one another. </a:t>
            </a:r>
          </a:p>
          <a:p>
            <a:pPr algn="just"/>
            <a:r>
              <a:rPr lang="en-IN" dirty="0" smtClean="0"/>
              <a:t>A single muscle fibre is made up of many </a:t>
            </a:r>
            <a:r>
              <a:rPr lang="en-IN" b="1" dirty="0" smtClean="0"/>
              <a:t>myofibrils</a:t>
            </a:r>
            <a:r>
              <a:rPr lang="en-IN" dirty="0" smtClean="0"/>
              <a:t>. Each myofibril is composed of even smaller structures called </a:t>
            </a:r>
            <a:r>
              <a:rPr lang="en-IN" b="1" dirty="0" err="1" smtClean="0"/>
              <a:t>sarcomeres</a:t>
            </a:r>
            <a:r>
              <a:rPr lang="en-IN" b="1" dirty="0" smtClean="0"/>
              <a:t>.</a:t>
            </a:r>
            <a:r>
              <a:rPr lang="en-IN" dirty="0" smtClean="0"/>
              <a:t> </a:t>
            </a:r>
          </a:p>
          <a:p>
            <a:pPr algn="just"/>
            <a:r>
              <a:rPr lang="en-IN" b="1" dirty="0" smtClean="0"/>
              <a:t>The </a:t>
            </a:r>
            <a:r>
              <a:rPr lang="en-IN" b="1" dirty="0" err="1" smtClean="0"/>
              <a:t>sarcomere</a:t>
            </a:r>
            <a:r>
              <a:rPr lang="en-IN" b="1" dirty="0" smtClean="0"/>
              <a:t> is the contractile unit</a:t>
            </a:r>
            <a:r>
              <a:rPr lang="en-IN" dirty="0" smtClean="0"/>
              <a:t> of the myofibril and is composed of overlapping </a:t>
            </a:r>
            <a:r>
              <a:rPr lang="en-IN" dirty="0" err="1" smtClean="0"/>
              <a:t>myofilaments</a:t>
            </a:r>
            <a:r>
              <a:rPr lang="en-IN" dirty="0" smtClean="0"/>
              <a:t> of </a:t>
            </a:r>
            <a:r>
              <a:rPr lang="en-IN" dirty="0" err="1" smtClean="0"/>
              <a:t>actin</a:t>
            </a:r>
            <a:r>
              <a:rPr lang="en-IN" dirty="0" smtClean="0"/>
              <a:t> and myosin that form cross-bridges. </a:t>
            </a:r>
          </a:p>
          <a:p>
            <a:pPr algn="just"/>
            <a:r>
              <a:rPr lang="en-IN" dirty="0" smtClean="0"/>
              <a:t>When a motor unit stimulates a muscle to contract, the </a:t>
            </a:r>
            <a:r>
              <a:rPr lang="en-IN" dirty="0" err="1" smtClean="0"/>
              <a:t>actin</a:t>
            </a:r>
            <a:r>
              <a:rPr lang="en-IN" dirty="0" smtClean="0"/>
              <a:t>-myosin filaments slide together, and the muscle actively shortens. </a:t>
            </a:r>
          </a:p>
          <a:p>
            <a:pPr algn="just"/>
            <a:r>
              <a:rPr lang="en-IN" dirty="0" smtClean="0"/>
              <a:t>When a muscle relaxes, the cross-bridges slide apart slightly, and the muscle returns to its resting length.</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IN" dirty="0" smtClean="0"/>
              <a:t>Elongation and shortening of </a:t>
            </a:r>
            <a:r>
              <a:rPr lang="en-IN" dirty="0" err="1" smtClean="0"/>
              <a:t>sarcomere</a:t>
            </a:r>
            <a:r>
              <a:rPr lang="en-IN" dirty="0" smtClean="0"/>
              <a:t/>
            </a:r>
            <a:br>
              <a:rPr lang="en-IN" dirty="0" smtClean="0"/>
            </a:br>
            <a:endParaRPr lang="en-IN" dirty="0"/>
          </a:p>
        </p:txBody>
      </p:sp>
      <p:pic>
        <p:nvPicPr>
          <p:cNvPr id="6" name="Picture 5"/>
          <p:cNvPicPr/>
          <p:nvPr/>
        </p:nvPicPr>
        <p:blipFill>
          <a:blip r:embed="rId2" cstate="print"/>
          <a:srcRect/>
          <a:stretch>
            <a:fillRect/>
          </a:stretch>
        </p:blipFill>
        <p:spPr bwMode="auto">
          <a:xfrm>
            <a:off x="1600200" y="1778000"/>
            <a:ext cx="5715000" cy="42418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algn="just"/>
            <a:r>
              <a:rPr lang="en-IN" sz="2400" b="1" u="sng" dirty="0" smtClean="0"/>
              <a:t>Response to stretch:</a:t>
            </a:r>
            <a:r>
              <a:rPr lang="en-IN" sz="2400" b="1" dirty="0" smtClean="0"/>
              <a:t> </a:t>
            </a:r>
          </a:p>
          <a:p>
            <a:pPr algn="just"/>
            <a:r>
              <a:rPr lang="en-IN" sz="2400" dirty="0" smtClean="0"/>
              <a:t>When a muscle is stretched and elongates, the stretch force is transmitted to the </a:t>
            </a:r>
            <a:r>
              <a:rPr lang="en-IN" sz="2400" b="1" dirty="0" smtClean="0"/>
              <a:t>muscle fibres</a:t>
            </a:r>
            <a:r>
              <a:rPr lang="en-IN" sz="2400" dirty="0" smtClean="0"/>
              <a:t> (in and around). </a:t>
            </a:r>
          </a:p>
          <a:p>
            <a:pPr algn="just"/>
            <a:r>
              <a:rPr lang="en-IN" sz="2400" dirty="0" smtClean="0"/>
              <a:t>During passive stretch both longitudinal and lateral force transduction occurs. When initial lengthening occurs in the connective tissues component (</a:t>
            </a:r>
            <a:r>
              <a:rPr lang="en-IN" sz="2400" dirty="0" err="1" smtClean="0"/>
              <a:t>endomysium</a:t>
            </a:r>
            <a:r>
              <a:rPr lang="en-IN" sz="2400" dirty="0" smtClean="0"/>
              <a:t>, </a:t>
            </a:r>
            <a:r>
              <a:rPr lang="en-IN" sz="2400" dirty="0" err="1" smtClean="0"/>
              <a:t>perimysium</a:t>
            </a:r>
            <a:r>
              <a:rPr lang="en-IN" sz="2400" dirty="0" smtClean="0"/>
              <a:t> and </a:t>
            </a:r>
            <a:r>
              <a:rPr lang="en-IN" sz="2400" dirty="0" err="1" smtClean="0"/>
              <a:t>epimysium</a:t>
            </a:r>
            <a:r>
              <a:rPr lang="en-IN" sz="2400" dirty="0" smtClean="0"/>
              <a:t>), tension rises sharply. </a:t>
            </a:r>
          </a:p>
          <a:p>
            <a:pPr algn="just"/>
            <a:r>
              <a:rPr lang="en-IN" sz="2400" dirty="0" smtClean="0"/>
              <a:t>After a point, there is mechanical disruption of the cross-bridges as the filaments slide apart, leading to abrupt lengthening of the </a:t>
            </a:r>
            <a:r>
              <a:rPr lang="en-IN" sz="2400" dirty="0" err="1" smtClean="0"/>
              <a:t>sarcomeres</a:t>
            </a:r>
            <a:r>
              <a:rPr lang="en-IN" sz="2400" dirty="0" smtClean="0"/>
              <a:t>, sometime known as “</a:t>
            </a:r>
            <a:r>
              <a:rPr lang="en-IN" sz="2400" dirty="0" err="1" smtClean="0"/>
              <a:t>sarcomere</a:t>
            </a:r>
            <a:r>
              <a:rPr lang="en-IN" sz="2400" dirty="0" smtClean="0"/>
              <a:t> give”.</a:t>
            </a:r>
          </a:p>
          <a:p>
            <a:pPr algn="just"/>
            <a:r>
              <a:rPr lang="en-IN" sz="2400" dirty="0" smtClean="0"/>
              <a:t>When stretch force is removed, the individual </a:t>
            </a:r>
            <a:r>
              <a:rPr lang="en-IN" sz="2400" dirty="0" err="1" smtClean="0"/>
              <a:t>sarcomeres</a:t>
            </a:r>
            <a:r>
              <a:rPr lang="en-IN" sz="2400" dirty="0" smtClean="0"/>
              <a:t> return to their resting length. This tendency is called elasticity. For more permanent (plastic) increase in length, the stretch force must be maintained over an extended period of time.  </a:t>
            </a:r>
          </a:p>
          <a:p>
            <a:pPr algn="just"/>
            <a:endParaRPr lang="en-IN"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IN" b="1" dirty="0" smtClean="0"/>
              <a:t>NEUROPHYSIOLOGICAL PROPERTIES OF CONTRACTILE TISSUE </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algn="just"/>
            <a:r>
              <a:rPr lang="en-IN" dirty="0" err="1" smtClean="0"/>
              <a:t>Neurophysiological</a:t>
            </a:r>
            <a:r>
              <a:rPr lang="en-IN" dirty="0" smtClean="0"/>
              <a:t> properties of the muscle tendon unit influences a muscle’s response to stretch and effectiveness of stretching intervention. Muscle spindle and Golgi tendon organ (GTO) conveys the information to CNS regarding state of muscle and affects muscle’s response to stretch.</a:t>
            </a:r>
          </a:p>
          <a:p>
            <a:pPr algn="just"/>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MUSCLE SPINDLE</a:t>
            </a:r>
            <a:endParaRPr lang="en-IN" dirty="0"/>
          </a:p>
        </p:txBody>
      </p:sp>
      <p:sp>
        <p:nvSpPr>
          <p:cNvPr id="3" name="Content Placeholder 2"/>
          <p:cNvSpPr>
            <a:spLocks noGrp="1"/>
          </p:cNvSpPr>
          <p:nvPr>
            <p:ph idx="1"/>
          </p:nvPr>
        </p:nvSpPr>
        <p:spPr/>
        <p:txBody>
          <a:bodyPr>
            <a:normAutofit fontScale="92500" lnSpcReduction="20000"/>
          </a:bodyPr>
          <a:lstStyle/>
          <a:p>
            <a:pPr lvl="0" algn="just"/>
            <a:r>
              <a:rPr lang="en-IN" dirty="0" smtClean="0"/>
              <a:t>major sensory organ and is sensitive to quick and sustained (tonic) stretch. </a:t>
            </a:r>
          </a:p>
          <a:p>
            <a:pPr algn="just"/>
            <a:r>
              <a:rPr lang="en-IN" u="sng" dirty="0" smtClean="0"/>
              <a:t>Function:</a:t>
            </a:r>
            <a:r>
              <a:rPr lang="en-IN" dirty="0" smtClean="0"/>
              <a:t> convey information about </a:t>
            </a:r>
            <a:r>
              <a:rPr lang="en-IN" b="1" dirty="0" smtClean="0"/>
              <a:t>changes in muscle length and speed</a:t>
            </a:r>
            <a:r>
              <a:rPr lang="en-IN" dirty="0" smtClean="0"/>
              <a:t> at which these changes occur.</a:t>
            </a:r>
          </a:p>
          <a:p>
            <a:pPr algn="just"/>
            <a:r>
              <a:rPr lang="en-IN" u="sng" dirty="0" smtClean="0"/>
              <a:t>Composition:</a:t>
            </a:r>
            <a:r>
              <a:rPr lang="en-IN" dirty="0" smtClean="0"/>
              <a:t> consist of afferent sensory ending, efferent motor ending and </a:t>
            </a:r>
            <a:r>
              <a:rPr lang="en-IN" dirty="0" err="1" smtClean="0"/>
              <a:t>intrafusal</a:t>
            </a:r>
            <a:r>
              <a:rPr lang="en-IN" dirty="0" smtClean="0"/>
              <a:t> muscle fibres.</a:t>
            </a:r>
          </a:p>
          <a:p>
            <a:pPr algn="just"/>
            <a:r>
              <a:rPr lang="en-IN" dirty="0" smtClean="0"/>
              <a:t>There are two types of </a:t>
            </a:r>
            <a:r>
              <a:rPr lang="en-IN" dirty="0" err="1" smtClean="0"/>
              <a:t>intrafusal</a:t>
            </a:r>
            <a:r>
              <a:rPr lang="en-IN" dirty="0" smtClean="0"/>
              <a:t> muscle fibres.</a:t>
            </a:r>
          </a:p>
          <a:p>
            <a:pPr lvl="0" algn="just"/>
            <a:r>
              <a:rPr lang="en-IN" dirty="0" smtClean="0"/>
              <a:t>Nuclear bag fibre and 2) Nuclear chain fibre. </a:t>
            </a:r>
          </a:p>
          <a:p>
            <a:pPr algn="just"/>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pPr algn="just"/>
            <a:r>
              <a:rPr lang="en-IN" dirty="0" smtClean="0"/>
              <a:t>Primary (type </a:t>
            </a:r>
            <a:r>
              <a:rPr lang="en-IN" dirty="0" err="1" smtClean="0"/>
              <a:t>Ia</a:t>
            </a:r>
            <a:r>
              <a:rPr lang="en-IN" dirty="0" smtClean="0"/>
              <a:t>) afferent endings arise from nuclear bag fibres and carries information regarding both quick and sustained (tonic) stretch.</a:t>
            </a:r>
          </a:p>
          <a:p>
            <a:pPr algn="just"/>
            <a:r>
              <a:rPr lang="en-IN" dirty="0" smtClean="0"/>
              <a:t>Secondary (type II) afferent endings arise from nuclear chain fibres and carries information of sustained (tonic) stretch.</a:t>
            </a:r>
          </a:p>
          <a:p>
            <a:pPr algn="just"/>
            <a:r>
              <a:rPr lang="en-IN" dirty="0" smtClean="0"/>
              <a:t>Primary and secondary afferent endings synapse with alpha or gamma motor neurons. When they are stimulated they cause contraction of </a:t>
            </a:r>
            <a:r>
              <a:rPr lang="en-IN" dirty="0" err="1" smtClean="0"/>
              <a:t>extrafusal</a:t>
            </a:r>
            <a:r>
              <a:rPr lang="en-IN" dirty="0" smtClean="0"/>
              <a:t> and </a:t>
            </a:r>
            <a:r>
              <a:rPr lang="en-IN" dirty="0" err="1" smtClean="0"/>
              <a:t>intrafusal</a:t>
            </a:r>
            <a:r>
              <a:rPr lang="en-IN" dirty="0" smtClean="0"/>
              <a:t> fibres respectively.</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Stretch reflex</a:t>
            </a:r>
            <a:endParaRPr lang="en-IN" dirty="0"/>
          </a:p>
        </p:txBody>
      </p:sp>
      <p:sp>
        <p:nvSpPr>
          <p:cNvPr id="3" name="Content Placeholder 2"/>
          <p:cNvSpPr>
            <a:spLocks noGrp="1"/>
          </p:cNvSpPr>
          <p:nvPr>
            <p:ph idx="1"/>
          </p:nvPr>
        </p:nvSpPr>
        <p:spPr/>
        <p:txBody>
          <a:bodyPr/>
          <a:lstStyle/>
          <a:p>
            <a:pPr lvl="0" algn="just"/>
            <a:r>
              <a:rPr lang="en-IN" dirty="0" smtClean="0"/>
              <a:t>Stretch reflex occur when a quick stretch is applied to a muscle-tendon unit; the primary and secondary afferents of </a:t>
            </a:r>
            <a:r>
              <a:rPr lang="en-IN" dirty="0" err="1" smtClean="0"/>
              <a:t>intrafusal</a:t>
            </a:r>
            <a:r>
              <a:rPr lang="en-IN" dirty="0" smtClean="0"/>
              <a:t> muscle fibres sense the length changes and activate </a:t>
            </a:r>
            <a:r>
              <a:rPr lang="en-IN" dirty="0" err="1" smtClean="0"/>
              <a:t>extrafusal</a:t>
            </a:r>
            <a:r>
              <a:rPr lang="en-IN" dirty="0" smtClean="0"/>
              <a:t> muscle fibres via alpha motor neurons in spinal cord. This results in increase in tension in muscle being stretch. </a:t>
            </a:r>
          </a:p>
          <a:p>
            <a:pPr algn="just"/>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STRETCHING ?</a:t>
            </a:r>
            <a:endParaRPr lang="en-IN" dirty="0"/>
          </a:p>
        </p:txBody>
      </p:sp>
      <p:sp>
        <p:nvSpPr>
          <p:cNvPr id="3" name="Content Placeholder 2"/>
          <p:cNvSpPr>
            <a:spLocks noGrp="1"/>
          </p:cNvSpPr>
          <p:nvPr>
            <p:ph idx="1"/>
          </p:nvPr>
        </p:nvSpPr>
        <p:spPr/>
        <p:txBody>
          <a:bodyPr/>
          <a:lstStyle/>
          <a:p>
            <a:pPr algn="just"/>
            <a:r>
              <a:rPr lang="en-IN" dirty="0" smtClean="0"/>
              <a:t>Any therapeutic </a:t>
            </a:r>
            <a:r>
              <a:rPr lang="en-IN" dirty="0" err="1" smtClean="0"/>
              <a:t>maneuver</a:t>
            </a:r>
            <a:r>
              <a:rPr lang="en-IN" dirty="0" smtClean="0"/>
              <a:t> designed to lengthen (elongate) pathologically shortened soft tissue structures, Thereby increasing the range of motion.</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GOLGI TENDON ORGAN</a:t>
            </a:r>
            <a:endParaRPr lang="en-IN" dirty="0"/>
          </a:p>
        </p:txBody>
      </p:sp>
      <p:sp>
        <p:nvSpPr>
          <p:cNvPr id="3" name="Content Placeholder 2"/>
          <p:cNvSpPr>
            <a:spLocks noGrp="1"/>
          </p:cNvSpPr>
          <p:nvPr>
            <p:ph idx="1"/>
          </p:nvPr>
        </p:nvSpPr>
        <p:spPr/>
        <p:txBody>
          <a:bodyPr>
            <a:normAutofit lnSpcReduction="10000"/>
          </a:bodyPr>
          <a:lstStyle/>
          <a:p>
            <a:pPr lvl="0" algn="just"/>
            <a:r>
              <a:rPr lang="en-IN" dirty="0" smtClean="0"/>
              <a:t>Located near the </a:t>
            </a:r>
            <a:r>
              <a:rPr lang="en-IN" dirty="0" err="1" smtClean="0"/>
              <a:t>musculotendeninous</a:t>
            </a:r>
            <a:r>
              <a:rPr lang="en-IN" dirty="0" smtClean="0"/>
              <a:t> junction of </a:t>
            </a:r>
            <a:r>
              <a:rPr lang="en-IN" dirty="0" err="1" smtClean="0"/>
              <a:t>extrafusal</a:t>
            </a:r>
            <a:r>
              <a:rPr lang="en-IN" dirty="0" smtClean="0"/>
              <a:t> muscle fibres. It monitors changes in tension of muscle – tendon units as a result of stretch or muscular contraction.</a:t>
            </a:r>
          </a:p>
          <a:p>
            <a:pPr algn="just"/>
            <a:r>
              <a:rPr lang="en-IN" dirty="0" smtClean="0"/>
              <a:t>Whenever the tension develops in a muscle during stretching, the GTO fires and inhibits (decrease) alpha motor neuron activity resulting in a reduction in tension.   </a:t>
            </a:r>
          </a:p>
          <a:p>
            <a:pPr algn="just"/>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4724400"/>
          </a:xfrm>
        </p:spPr>
        <p:txBody>
          <a:bodyPr>
            <a:normAutofit/>
          </a:bodyPr>
          <a:lstStyle/>
          <a:p>
            <a:r>
              <a:rPr lang="en-IN" dirty="0" smtClean="0"/>
              <a:t>PROPERTIES OF </a:t>
            </a:r>
            <a:br>
              <a:rPr lang="en-IN" dirty="0" smtClean="0"/>
            </a:br>
            <a:r>
              <a:rPr lang="en-IN" dirty="0" smtClean="0"/>
              <a:t>NON CONTRACTILE TISSUES</a:t>
            </a:r>
            <a:br>
              <a:rPr lang="en-IN" dirty="0" smtClean="0"/>
            </a:br>
            <a:r>
              <a:rPr lang="en-IN" dirty="0" smtClean="0"/>
              <a:t/>
            </a:r>
            <a:br>
              <a:rPr lang="en-IN" dirty="0" smtClean="0"/>
            </a:br>
            <a:r>
              <a:rPr lang="en-IN" sz="2000" dirty="0" smtClean="0"/>
              <a:t/>
            </a:r>
            <a:br>
              <a:rPr lang="en-IN" sz="2000" dirty="0" smtClean="0"/>
            </a:br>
            <a:r>
              <a:rPr lang="en-IN" sz="2000" dirty="0" smtClean="0"/>
              <a:t/>
            </a:r>
            <a:br>
              <a:rPr lang="en-IN" sz="2000" dirty="0" smtClean="0"/>
            </a:br>
            <a:r>
              <a:rPr lang="en-IN" sz="2000" dirty="0" smtClean="0"/>
              <a:t>Reference:</a:t>
            </a:r>
            <a:br>
              <a:rPr lang="en-IN" sz="2000" dirty="0" smtClean="0"/>
            </a:br>
            <a:r>
              <a:rPr lang="en-IN" sz="2000" dirty="0" err="1" smtClean="0"/>
              <a:t>kisner</a:t>
            </a:r>
            <a:r>
              <a:rPr lang="en-IN" sz="2000" dirty="0" smtClean="0"/>
              <a:t> &amp; </a:t>
            </a:r>
            <a:r>
              <a:rPr lang="en-IN" sz="2000" dirty="0" err="1" smtClean="0"/>
              <a:t>colby</a:t>
            </a:r>
            <a:r>
              <a:rPr lang="en-IN" sz="2000" dirty="0" smtClean="0"/>
              <a:t> </a:t>
            </a:r>
            <a:endParaRPr lang="en-IN"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IN" b="1" dirty="0" smtClean="0"/>
              <a:t/>
            </a:r>
            <a:br>
              <a:rPr lang="en-IN" b="1" dirty="0" smtClean="0"/>
            </a:br>
            <a:r>
              <a:rPr lang="en-IN" b="1" dirty="0" smtClean="0"/>
              <a:t>MECHANICAL PROPERTIES OF NONCONTRACTILE SOFT TISSUE</a:t>
            </a:r>
            <a:r>
              <a:rPr lang="en-IN" dirty="0" smtClean="0"/>
              <a:t/>
            </a:r>
            <a:br>
              <a:rPr lang="en-IN" dirty="0" smtClean="0"/>
            </a:br>
            <a:endParaRPr lang="en-IN" dirty="0"/>
          </a:p>
        </p:txBody>
      </p:sp>
      <p:sp>
        <p:nvSpPr>
          <p:cNvPr id="3" name="Content Placeholder 2"/>
          <p:cNvSpPr>
            <a:spLocks noGrp="1"/>
          </p:cNvSpPr>
          <p:nvPr>
            <p:ph idx="1"/>
          </p:nvPr>
        </p:nvSpPr>
        <p:spPr>
          <a:xfrm>
            <a:off x="457200" y="1981200"/>
            <a:ext cx="8229600" cy="4144963"/>
          </a:xfrm>
        </p:spPr>
        <p:txBody>
          <a:bodyPr/>
          <a:lstStyle/>
          <a:p>
            <a:pPr algn="just"/>
            <a:r>
              <a:rPr lang="en-IN" dirty="0" err="1" smtClean="0"/>
              <a:t>Noncontractile</a:t>
            </a:r>
            <a:r>
              <a:rPr lang="en-IN" dirty="0" smtClean="0"/>
              <a:t> tissues: Skin, fasciae, Ligaments, tendons, joint capsules and  </a:t>
            </a:r>
            <a:r>
              <a:rPr lang="en-IN" dirty="0" err="1" smtClean="0"/>
              <a:t>noncontractile</a:t>
            </a:r>
            <a:r>
              <a:rPr lang="en-IN" dirty="0" smtClean="0"/>
              <a:t> tissue in muscles (</a:t>
            </a:r>
            <a:r>
              <a:rPr lang="en-IN" dirty="0" err="1" smtClean="0"/>
              <a:t>endomysium</a:t>
            </a:r>
            <a:r>
              <a:rPr lang="en-IN" dirty="0" smtClean="0"/>
              <a:t>, </a:t>
            </a:r>
            <a:r>
              <a:rPr lang="en-IN" dirty="0" err="1" smtClean="0"/>
              <a:t>perimysium</a:t>
            </a:r>
            <a:r>
              <a:rPr lang="en-IN" dirty="0" smtClean="0"/>
              <a:t>, </a:t>
            </a:r>
            <a:r>
              <a:rPr lang="en-IN" dirty="0" err="1" smtClean="0"/>
              <a:t>epimysium</a:t>
            </a:r>
            <a:r>
              <a:rPr lang="en-IN" dirty="0" smtClean="0"/>
              <a:t>)</a:t>
            </a:r>
          </a:p>
          <a:p>
            <a:pPr lvl="0" algn="just"/>
            <a:r>
              <a:rPr lang="en-IN" dirty="0" smtClean="0"/>
              <a:t>It Can lead to the development of adhesions and contractures which interferes with flexibility and mobility.</a:t>
            </a:r>
          </a:p>
          <a:p>
            <a:pPr algn="just">
              <a:buNone/>
            </a:pP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
            </a:r>
            <a:br>
              <a:rPr lang="en-IN" b="1" dirty="0" smtClean="0"/>
            </a:br>
            <a:r>
              <a:rPr lang="en-IN" b="1" dirty="0" smtClean="0"/>
              <a:t/>
            </a:r>
            <a:br>
              <a:rPr lang="en-IN" b="1" dirty="0" smtClean="0"/>
            </a:br>
            <a:r>
              <a:rPr lang="en-IN" b="1" dirty="0" smtClean="0"/>
              <a:t>Composition of Connective Tissue</a:t>
            </a:r>
            <a:r>
              <a:rPr lang="en-IN" dirty="0" smtClean="0"/>
              <a:t/>
            </a:r>
            <a:br>
              <a:rPr lang="en-IN" dirty="0" smtClean="0"/>
            </a:br>
            <a:r>
              <a:rPr lang="en-IN" b="1" dirty="0" smtClean="0"/>
              <a:t> </a:t>
            </a:r>
            <a:r>
              <a:rPr lang="en-IN" dirty="0" smtClean="0"/>
              <a:t/>
            </a:r>
            <a:br>
              <a:rPr lang="en-IN" dirty="0" smtClean="0"/>
            </a:br>
            <a:endParaRPr lang="en-IN" dirty="0"/>
          </a:p>
        </p:txBody>
      </p:sp>
      <p:sp>
        <p:nvSpPr>
          <p:cNvPr id="3" name="Content Placeholder 2"/>
          <p:cNvSpPr>
            <a:spLocks noGrp="1"/>
          </p:cNvSpPr>
          <p:nvPr>
            <p:ph idx="1"/>
          </p:nvPr>
        </p:nvSpPr>
        <p:spPr/>
        <p:txBody>
          <a:bodyPr/>
          <a:lstStyle/>
          <a:p>
            <a:r>
              <a:rPr lang="en-IN" dirty="0" smtClean="0"/>
              <a:t>Connective tissue is composed of;</a:t>
            </a:r>
          </a:p>
          <a:p>
            <a:pPr lvl="0"/>
            <a:r>
              <a:rPr lang="en-IN" dirty="0" smtClean="0"/>
              <a:t>Three types of </a:t>
            </a:r>
            <a:r>
              <a:rPr lang="en-IN" dirty="0" err="1" smtClean="0"/>
              <a:t>fiber</a:t>
            </a:r>
            <a:r>
              <a:rPr lang="en-IN" dirty="0" smtClean="0"/>
              <a:t>: </a:t>
            </a:r>
          </a:p>
          <a:p>
            <a:pPr marL="514350" lvl="0" indent="-514350">
              <a:buAutoNum type="arabicParenR"/>
            </a:pPr>
            <a:r>
              <a:rPr lang="en-IN" dirty="0" smtClean="0"/>
              <a:t>Collagen, </a:t>
            </a:r>
          </a:p>
          <a:p>
            <a:pPr marL="514350" lvl="0" indent="-514350">
              <a:buAutoNum type="arabicParenR"/>
            </a:pPr>
            <a:r>
              <a:rPr lang="en-IN" dirty="0" err="1" smtClean="0"/>
              <a:t>Elastin</a:t>
            </a:r>
            <a:r>
              <a:rPr lang="en-IN" dirty="0" smtClean="0"/>
              <a:t> and </a:t>
            </a:r>
          </a:p>
          <a:p>
            <a:pPr marL="514350" lvl="0" indent="-514350">
              <a:buAutoNum type="arabicParenR"/>
            </a:pPr>
            <a:r>
              <a:rPr lang="en-IN" dirty="0" err="1" smtClean="0"/>
              <a:t>Reticulin</a:t>
            </a:r>
            <a:r>
              <a:rPr lang="en-IN" dirty="0" smtClean="0"/>
              <a:t>,</a:t>
            </a:r>
          </a:p>
          <a:p>
            <a:pPr lvl="0"/>
            <a:r>
              <a:rPr lang="en-IN" dirty="0" err="1" smtClean="0"/>
              <a:t>Nonfibrous</a:t>
            </a:r>
            <a:r>
              <a:rPr lang="en-IN" dirty="0" smtClean="0"/>
              <a:t> ground substance</a:t>
            </a:r>
          </a:p>
          <a:p>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229600" cy="6172200"/>
          </a:xfrm>
        </p:spPr>
        <p:txBody>
          <a:bodyPr>
            <a:noAutofit/>
          </a:bodyPr>
          <a:lstStyle/>
          <a:p>
            <a:pPr algn="just"/>
            <a:r>
              <a:rPr lang="en-IN" sz="2700" b="1" dirty="0" smtClean="0"/>
              <a:t>Collagen </a:t>
            </a:r>
            <a:r>
              <a:rPr lang="en-IN" sz="2700" b="1" dirty="0" err="1" smtClean="0"/>
              <a:t>fibers</a:t>
            </a:r>
            <a:r>
              <a:rPr lang="en-IN" sz="2700" b="1" dirty="0" smtClean="0"/>
              <a:t>:</a:t>
            </a:r>
            <a:r>
              <a:rPr lang="en-IN" sz="2700" dirty="0" smtClean="0"/>
              <a:t> Collagen </a:t>
            </a:r>
            <a:r>
              <a:rPr lang="en-IN" sz="2700" dirty="0" err="1" smtClean="0"/>
              <a:t>fibers</a:t>
            </a:r>
            <a:r>
              <a:rPr lang="en-IN" sz="2700" dirty="0" smtClean="0"/>
              <a:t> are responsible for the strength and stiffness of tissue and resist tensile deformation. Tissue with a greater proportion of collagen provides greater stability.</a:t>
            </a:r>
          </a:p>
          <a:p>
            <a:pPr algn="just"/>
            <a:r>
              <a:rPr lang="en-IN" sz="2700" b="1" dirty="0" err="1" smtClean="0"/>
              <a:t>Elastin</a:t>
            </a:r>
            <a:r>
              <a:rPr lang="en-IN" sz="2700" b="1" dirty="0" smtClean="0"/>
              <a:t> </a:t>
            </a:r>
            <a:r>
              <a:rPr lang="en-IN" sz="2700" b="1" dirty="0" err="1" smtClean="0"/>
              <a:t>fibers</a:t>
            </a:r>
            <a:r>
              <a:rPr lang="en-IN" sz="2700" b="1" dirty="0" smtClean="0"/>
              <a:t>: </a:t>
            </a:r>
            <a:r>
              <a:rPr lang="en-IN" sz="2700" dirty="0" err="1" smtClean="0"/>
              <a:t>Elastin</a:t>
            </a:r>
            <a:r>
              <a:rPr lang="en-IN" sz="2700" dirty="0" smtClean="0"/>
              <a:t> </a:t>
            </a:r>
            <a:r>
              <a:rPr lang="en-IN" sz="2700" dirty="0" err="1" smtClean="0"/>
              <a:t>fibers</a:t>
            </a:r>
            <a:r>
              <a:rPr lang="en-IN" sz="2700" dirty="0" smtClean="0"/>
              <a:t> provide extensibility. Tissues with greater amounts of </a:t>
            </a:r>
            <a:r>
              <a:rPr lang="en-IN" sz="2700" dirty="0" err="1" smtClean="0"/>
              <a:t>elastin</a:t>
            </a:r>
            <a:r>
              <a:rPr lang="en-IN" sz="2700" dirty="0" smtClean="0"/>
              <a:t> have greater flexibility.</a:t>
            </a:r>
          </a:p>
          <a:p>
            <a:pPr algn="just"/>
            <a:r>
              <a:rPr lang="en-IN" sz="2700" b="1" dirty="0" err="1" smtClean="0"/>
              <a:t>Reticulin</a:t>
            </a:r>
            <a:r>
              <a:rPr lang="en-IN" sz="2700" b="1" dirty="0" smtClean="0"/>
              <a:t> </a:t>
            </a:r>
            <a:r>
              <a:rPr lang="en-IN" sz="2700" b="1" dirty="0" err="1" smtClean="0"/>
              <a:t>fibers</a:t>
            </a:r>
            <a:r>
              <a:rPr lang="en-IN" sz="2700" b="1" dirty="0" smtClean="0"/>
              <a:t>: </a:t>
            </a:r>
            <a:r>
              <a:rPr lang="en-IN" sz="2700" dirty="0" err="1" smtClean="0"/>
              <a:t>Reticulin</a:t>
            </a:r>
            <a:r>
              <a:rPr lang="en-IN" sz="2700" dirty="0" smtClean="0"/>
              <a:t> </a:t>
            </a:r>
            <a:r>
              <a:rPr lang="en-IN" sz="2700" dirty="0" err="1" smtClean="0"/>
              <a:t>fibers</a:t>
            </a:r>
            <a:r>
              <a:rPr lang="en-IN" sz="2700" dirty="0" smtClean="0"/>
              <a:t> provide tissue with bulk.</a:t>
            </a:r>
          </a:p>
          <a:p>
            <a:pPr algn="just"/>
            <a:r>
              <a:rPr lang="en-IN" sz="2700" b="1" dirty="0" smtClean="0"/>
              <a:t>Ground substance: </a:t>
            </a:r>
            <a:r>
              <a:rPr lang="en-IN" sz="2700" dirty="0" smtClean="0"/>
              <a:t>The ground substance is mostly an organic gel containing water that reduces friction between </a:t>
            </a:r>
            <a:r>
              <a:rPr lang="en-IN" sz="2700" dirty="0" err="1" smtClean="0"/>
              <a:t>fibers</a:t>
            </a:r>
            <a:r>
              <a:rPr lang="en-IN" sz="2700" dirty="0" smtClean="0"/>
              <a:t>, transports nutrients  and metabolites, and may help to prevent excessive cross-linking between </a:t>
            </a:r>
            <a:r>
              <a:rPr lang="en-IN" sz="2700" dirty="0" err="1" smtClean="0"/>
              <a:t>fibers</a:t>
            </a:r>
            <a:r>
              <a:rPr lang="en-IN" sz="2700" dirty="0" smtClean="0"/>
              <a:t> by maintaining space between </a:t>
            </a:r>
            <a:r>
              <a:rPr lang="en-IN" sz="2700" dirty="0" err="1" smtClean="0"/>
              <a:t>fibers</a:t>
            </a:r>
            <a:r>
              <a:rPr lang="en-IN" sz="2700" dirty="0" smtClean="0"/>
              <a:t>.</a:t>
            </a:r>
          </a:p>
          <a:p>
            <a:pPr algn="just"/>
            <a:endParaRPr lang="en-IN" sz="27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IN" dirty="0" smtClean="0"/>
              <a:t>It is made up of </a:t>
            </a:r>
            <a:r>
              <a:rPr lang="en-IN" dirty="0" err="1" smtClean="0"/>
              <a:t>proteoglycans</a:t>
            </a:r>
            <a:r>
              <a:rPr lang="en-IN" dirty="0" smtClean="0"/>
              <a:t> (PGs) and </a:t>
            </a:r>
            <a:r>
              <a:rPr lang="en-IN" dirty="0" err="1" smtClean="0"/>
              <a:t>glycoproteins</a:t>
            </a:r>
            <a:r>
              <a:rPr lang="en-IN" dirty="0" smtClean="0"/>
              <a:t>. The PGs function to hydrate the matrix, stabilize the collagen networks, and resist compressive forces. (This is most important in cartilage and </a:t>
            </a:r>
            <a:r>
              <a:rPr lang="en-IN" dirty="0" err="1" smtClean="0"/>
              <a:t>intervertebral</a:t>
            </a:r>
            <a:r>
              <a:rPr lang="en-IN" dirty="0" smtClean="0"/>
              <a:t> discs.) </a:t>
            </a:r>
          </a:p>
          <a:p>
            <a:pPr algn="just"/>
            <a:r>
              <a:rPr lang="en-IN" dirty="0" smtClean="0"/>
              <a:t>The </a:t>
            </a:r>
            <a:r>
              <a:rPr lang="en-IN" dirty="0" err="1" smtClean="0"/>
              <a:t>glycoproteins</a:t>
            </a:r>
            <a:r>
              <a:rPr lang="en-IN" dirty="0" smtClean="0"/>
              <a:t> provide linkage between intracellular components as well as between intracellular and extracellular components. </a:t>
            </a:r>
          </a:p>
          <a:p>
            <a:pPr algn="just">
              <a:buNone/>
            </a:pPr>
            <a:endParaRPr lang="en-IN"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IN" b="1" dirty="0" smtClean="0"/>
              <a:t/>
            </a:r>
            <a:br>
              <a:rPr lang="en-IN" b="1" dirty="0" smtClean="0"/>
            </a:br>
            <a:r>
              <a:rPr lang="en-IN" b="1" dirty="0" smtClean="0"/>
              <a:t>Mechanical </a:t>
            </a:r>
            <a:r>
              <a:rPr lang="en-IN" b="1" dirty="0" err="1" smtClean="0"/>
              <a:t>behavior</a:t>
            </a:r>
            <a:r>
              <a:rPr lang="en-IN" b="1" dirty="0" smtClean="0"/>
              <a:t> of </a:t>
            </a:r>
            <a:r>
              <a:rPr lang="en-IN" b="1" dirty="0" err="1" smtClean="0"/>
              <a:t>noncontractile</a:t>
            </a:r>
            <a:r>
              <a:rPr lang="en-IN" b="1" dirty="0" smtClean="0"/>
              <a:t> tissue</a:t>
            </a:r>
            <a:r>
              <a:rPr lang="en-IN" dirty="0" smtClean="0"/>
              <a:t/>
            </a:r>
            <a:br>
              <a:rPr lang="en-IN" dirty="0" smtClean="0"/>
            </a:br>
            <a:endParaRPr lang="en-IN" dirty="0"/>
          </a:p>
        </p:txBody>
      </p:sp>
      <p:sp>
        <p:nvSpPr>
          <p:cNvPr id="3" name="Content Placeholder 2"/>
          <p:cNvSpPr>
            <a:spLocks noGrp="1"/>
          </p:cNvSpPr>
          <p:nvPr>
            <p:ph idx="1"/>
          </p:nvPr>
        </p:nvSpPr>
        <p:spPr>
          <a:xfrm>
            <a:off x="457200" y="1981200"/>
            <a:ext cx="8229600" cy="4144963"/>
          </a:xfrm>
        </p:spPr>
        <p:txBody>
          <a:bodyPr/>
          <a:lstStyle/>
          <a:p>
            <a:pPr algn="just"/>
            <a:r>
              <a:rPr lang="en-IN" dirty="0" smtClean="0"/>
              <a:t>The mechanical </a:t>
            </a:r>
            <a:r>
              <a:rPr lang="en-IN" dirty="0" err="1" smtClean="0"/>
              <a:t>behavior</a:t>
            </a:r>
            <a:r>
              <a:rPr lang="en-IN" dirty="0" smtClean="0"/>
              <a:t> of the various </a:t>
            </a:r>
            <a:r>
              <a:rPr lang="en-IN" dirty="0" err="1" smtClean="0"/>
              <a:t>noncontractile</a:t>
            </a:r>
            <a:r>
              <a:rPr lang="en-IN" dirty="0" smtClean="0"/>
              <a:t> tissues is determined by the </a:t>
            </a:r>
            <a:r>
              <a:rPr lang="en-IN" b="1" dirty="0" smtClean="0"/>
              <a:t>proportion of collagen, </a:t>
            </a:r>
            <a:r>
              <a:rPr lang="en-IN" b="1" dirty="0" err="1" smtClean="0"/>
              <a:t>proteoglycans</a:t>
            </a:r>
            <a:r>
              <a:rPr lang="en-IN" b="1" dirty="0" smtClean="0"/>
              <a:t> (PGs)</a:t>
            </a:r>
            <a:r>
              <a:rPr lang="en-IN" dirty="0" smtClean="0"/>
              <a:t> </a:t>
            </a:r>
            <a:r>
              <a:rPr lang="en-IN" b="1" dirty="0" smtClean="0"/>
              <a:t>and </a:t>
            </a:r>
            <a:r>
              <a:rPr lang="en-IN" b="1" dirty="0" err="1" smtClean="0"/>
              <a:t>elastin</a:t>
            </a:r>
            <a:r>
              <a:rPr lang="en-IN" b="1" dirty="0" smtClean="0"/>
              <a:t> </a:t>
            </a:r>
            <a:r>
              <a:rPr lang="en-IN" b="1" dirty="0" err="1" smtClean="0"/>
              <a:t>fibers</a:t>
            </a:r>
            <a:r>
              <a:rPr lang="en-IN" dirty="0" smtClean="0"/>
              <a:t> and by </a:t>
            </a:r>
            <a:r>
              <a:rPr lang="en-IN" b="1" dirty="0" smtClean="0"/>
              <a:t>the structural orientation of the </a:t>
            </a:r>
            <a:r>
              <a:rPr lang="en-IN" b="1" dirty="0" err="1" smtClean="0"/>
              <a:t>fibers</a:t>
            </a:r>
            <a:r>
              <a:rPr lang="en-IN" b="1" dirty="0" smtClean="0"/>
              <a:t>.</a:t>
            </a:r>
            <a:endParaRPr lang="en-IN" dirty="0" smtClean="0"/>
          </a:p>
          <a:p>
            <a:pPr algn="just"/>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IN" dirty="0" smtClean="0"/>
              <a:t>High collagen + low concentration of </a:t>
            </a:r>
            <a:r>
              <a:rPr lang="en-IN" dirty="0" err="1" smtClean="0"/>
              <a:t>proteoglycans</a:t>
            </a:r>
            <a:r>
              <a:rPr lang="en-IN" dirty="0" smtClean="0"/>
              <a:t> = resist high tensile load</a:t>
            </a:r>
          </a:p>
          <a:p>
            <a:pPr algn="just">
              <a:buNone/>
            </a:pPr>
            <a:endParaRPr lang="en-IN" dirty="0" smtClean="0"/>
          </a:p>
          <a:p>
            <a:pPr algn="just"/>
            <a:r>
              <a:rPr lang="en-IN" dirty="0" smtClean="0"/>
              <a:t>High collagen + high concentration of </a:t>
            </a:r>
            <a:r>
              <a:rPr lang="en-IN" dirty="0" err="1" smtClean="0"/>
              <a:t>proteoglycans</a:t>
            </a:r>
            <a:r>
              <a:rPr lang="en-IN" dirty="0" smtClean="0"/>
              <a:t> = resist high compressive force</a:t>
            </a:r>
          </a:p>
          <a:p>
            <a:pPr algn="just"/>
            <a:endParaRPr lang="en-IN" dirty="0" smtClean="0"/>
          </a:p>
          <a:p>
            <a:pPr algn="just"/>
            <a:r>
              <a:rPr lang="en-IN" dirty="0" smtClean="0"/>
              <a:t>Collagen (wavy in shape) is the structural element that absorbs most of the tensile stress.</a:t>
            </a:r>
          </a:p>
          <a:p>
            <a:pPr algn="just">
              <a:buNone/>
            </a:pPr>
            <a:endParaRPr lang="en-IN" dirty="0" smtClean="0"/>
          </a:p>
          <a:p>
            <a:pPr algn="just"/>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Line Callout 1 8"/>
          <p:cNvSpPr/>
          <p:nvPr/>
        </p:nvSpPr>
        <p:spPr>
          <a:xfrm>
            <a:off x="2514600" y="685800"/>
            <a:ext cx="1295400" cy="914400"/>
          </a:xfrm>
          <a:prstGeom prst="borderCallout1">
            <a:avLst>
              <a:gd name="adj1" fmla="val 127189"/>
              <a:gd name="adj2" fmla="val 36192"/>
              <a:gd name="adj3" fmla="val 214318"/>
              <a:gd name="adj4" fmla="val 370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smtClean="0"/>
              <a:t>Under light loads</a:t>
            </a:r>
            <a:endParaRPr lang="en-IN" sz="2000" dirty="0"/>
          </a:p>
        </p:txBody>
      </p:sp>
      <p:sp>
        <p:nvSpPr>
          <p:cNvPr id="11" name="Line Callout 1 10"/>
          <p:cNvSpPr/>
          <p:nvPr/>
        </p:nvSpPr>
        <p:spPr>
          <a:xfrm>
            <a:off x="5486400" y="685800"/>
            <a:ext cx="1295400" cy="914400"/>
          </a:xfrm>
          <a:prstGeom prst="borderCallout1">
            <a:avLst>
              <a:gd name="adj1" fmla="val 127189"/>
              <a:gd name="adj2" fmla="val 36192"/>
              <a:gd name="adj3" fmla="val 214318"/>
              <a:gd name="adj4" fmla="val 370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smtClean="0"/>
              <a:t>With increase loads</a:t>
            </a:r>
            <a:endParaRPr lang="en-IN" sz="2000" dirty="0"/>
          </a:p>
        </p:txBody>
      </p:sp>
      <p:sp>
        <p:nvSpPr>
          <p:cNvPr id="12" name="Line Callout 1 11"/>
          <p:cNvSpPr/>
          <p:nvPr/>
        </p:nvSpPr>
        <p:spPr>
          <a:xfrm>
            <a:off x="3733800" y="3581400"/>
            <a:ext cx="2286000" cy="914400"/>
          </a:xfrm>
          <a:prstGeom prst="borderCallout1">
            <a:avLst>
              <a:gd name="adj1" fmla="val 39496"/>
              <a:gd name="adj2" fmla="val 121984"/>
              <a:gd name="adj3" fmla="val 40473"/>
              <a:gd name="adj4" fmla="val 1644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smtClean="0"/>
              <a:t>With further increase in  loads</a:t>
            </a:r>
            <a:endParaRPr lang="en-IN"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u="sng" dirty="0" smtClean="0"/>
              <a:t/>
            </a:r>
            <a:br>
              <a:rPr lang="en-IN" u="sng" dirty="0" smtClean="0"/>
            </a:br>
            <a:r>
              <a:rPr lang="en-IN" u="sng" dirty="0" smtClean="0"/>
              <a:t/>
            </a:r>
            <a:br>
              <a:rPr lang="en-IN" u="sng" dirty="0" smtClean="0"/>
            </a:br>
            <a:r>
              <a:rPr lang="en-IN" u="sng" dirty="0" smtClean="0"/>
              <a:t/>
            </a:r>
            <a:br>
              <a:rPr lang="en-IN" u="sng" dirty="0" smtClean="0"/>
            </a:br>
            <a:r>
              <a:rPr lang="en-IN" u="sng" dirty="0" smtClean="0"/>
              <a:t>The alignment of collagen </a:t>
            </a:r>
            <a:r>
              <a:rPr lang="en-IN" u="sng" dirty="0" err="1" smtClean="0"/>
              <a:t>fibers</a:t>
            </a:r>
            <a:r>
              <a:rPr lang="en-IN" u="sng" dirty="0" smtClean="0"/>
              <a:t>:</a:t>
            </a:r>
            <a:r>
              <a:rPr lang="en-IN" dirty="0" smtClean="0"/>
              <a:t/>
            </a:r>
            <a:br>
              <a:rPr lang="en-IN" dirty="0" smtClean="0"/>
            </a:br>
            <a:r>
              <a:rPr lang="en-IN" dirty="0" smtClean="0"/>
              <a:t> </a:t>
            </a:r>
            <a:br>
              <a:rPr lang="en-IN" dirty="0" smtClean="0"/>
            </a:br>
            <a:r>
              <a:rPr lang="en-IN" dirty="0" smtClean="0"/>
              <a:t> </a:t>
            </a:r>
            <a:br>
              <a:rPr lang="en-IN" dirty="0" smtClean="0"/>
            </a:br>
            <a:endParaRPr lang="en-IN" dirty="0"/>
          </a:p>
        </p:txBody>
      </p:sp>
      <p:graphicFrame>
        <p:nvGraphicFramePr>
          <p:cNvPr id="6" name="Content Placeholder 5"/>
          <p:cNvGraphicFramePr>
            <a:graphicFrameLocks noGrp="1"/>
          </p:cNvGraphicFramePr>
          <p:nvPr>
            <p:ph idx="1"/>
          </p:nvPr>
        </p:nvGraphicFramePr>
        <p:xfrm>
          <a:off x="533400" y="1524000"/>
          <a:ext cx="8229600" cy="5486400"/>
        </p:xfrm>
        <a:graphic>
          <a:graphicData uri="http://schemas.openxmlformats.org/drawingml/2006/table">
            <a:tbl>
              <a:tblPr firstRow="1" bandRow="1">
                <a:tableStyleId>{5C22544A-7EE6-4342-B048-85BDC9FD1C3A}</a:tableStyleId>
              </a:tblPr>
              <a:tblGrid>
                <a:gridCol w="2743200"/>
                <a:gridCol w="2438400"/>
                <a:gridCol w="3048000"/>
              </a:tblGrid>
              <a:tr h="919183">
                <a:tc>
                  <a:txBody>
                    <a:bodyPr/>
                    <a:lstStyle/>
                    <a:p>
                      <a:pPr algn="ctr">
                        <a:lnSpc>
                          <a:spcPct val="150000"/>
                        </a:lnSpc>
                        <a:spcAft>
                          <a:spcPts val="0"/>
                        </a:spcAft>
                      </a:pPr>
                      <a:r>
                        <a:rPr lang="en-IN" sz="2400" b="1" dirty="0">
                          <a:solidFill>
                            <a:srgbClr val="231F20"/>
                          </a:solidFill>
                          <a:latin typeface="Arial"/>
                          <a:ea typeface="Calibri"/>
                          <a:cs typeface="Times New Roman"/>
                        </a:rPr>
                        <a:t>Tissue</a:t>
                      </a:r>
                      <a:endParaRPr lang="en-IN" sz="1800" dirty="0">
                        <a:latin typeface="Calibri"/>
                        <a:ea typeface="Calibri"/>
                        <a:cs typeface="Times New Roman"/>
                      </a:endParaRPr>
                    </a:p>
                  </a:txBody>
                  <a:tcPr marL="68580" marR="68580" marT="0" marB="0"/>
                </a:tc>
                <a:tc>
                  <a:txBody>
                    <a:bodyPr/>
                    <a:lstStyle/>
                    <a:p>
                      <a:pPr algn="ctr">
                        <a:lnSpc>
                          <a:spcPct val="150000"/>
                        </a:lnSpc>
                        <a:spcAft>
                          <a:spcPts val="0"/>
                        </a:spcAft>
                      </a:pPr>
                      <a:r>
                        <a:rPr lang="en-IN" sz="2400" b="1" dirty="0">
                          <a:solidFill>
                            <a:srgbClr val="231F20"/>
                          </a:solidFill>
                          <a:latin typeface="Arial"/>
                          <a:ea typeface="Calibri"/>
                          <a:cs typeface="Times New Roman"/>
                        </a:rPr>
                        <a:t>Alignment of collagen</a:t>
                      </a:r>
                      <a:endParaRPr lang="en-IN" sz="1800" dirty="0">
                        <a:latin typeface="Calibri"/>
                        <a:ea typeface="Calibri"/>
                        <a:cs typeface="Times New Roman"/>
                      </a:endParaRPr>
                    </a:p>
                  </a:txBody>
                  <a:tcPr marL="68580" marR="68580" marT="0" marB="0"/>
                </a:tc>
                <a:tc>
                  <a:txBody>
                    <a:bodyPr/>
                    <a:lstStyle/>
                    <a:p>
                      <a:pPr algn="ctr">
                        <a:lnSpc>
                          <a:spcPct val="150000"/>
                        </a:lnSpc>
                        <a:spcAft>
                          <a:spcPts val="0"/>
                        </a:spcAft>
                      </a:pPr>
                      <a:r>
                        <a:rPr lang="en-IN" sz="2400" b="1" dirty="0">
                          <a:solidFill>
                            <a:srgbClr val="231F20"/>
                          </a:solidFill>
                          <a:latin typeface="Arial"/>
                          <a:ea typeface="Calibri"/>
                          <a:cs typeface="Times New Roman"/>
                        </a:rPr>
                        <a:t>Resistance to tensile load</a:t>
                      </a:r>
                      <a:endParaRPr lang="en-IN" sz="1800" dirty="0">
                        <a:latin typeface="Calibri"/>
                        <a:ea typeface="Calibri"/>
                        <a:cs typeface="Times New Roman"/>
                      </a:endParaRPr>
                    </a:p>
                  </a:txBody>
                  <a:tcPr marL="68580" marR="68580" marT="0" marB="0"/>
                </a:tc>
              </a:tr>
              <a:tr h="433450">
                <a:tc>
                  <a:txBody>
                    <a:bodyPr/>
                    <a:lstStyle/>
                    <a:p>
                      <a:pPr algn="ctr">
                        <a:lnSpc>
                          <a:spcPct val="150000"/>
                        </a:lnSpc>
                        <a:spcAft>
                          <a:spcPts val="0"/>
                        </a:spcAft>
                      </a:pPr>
                      <a:r>
                        <a:rPr lang="en-IN" sz="2400">
                          <a:solidFill>
                            <a:srgbClr val="231F20"/>
                          </a:solidFill>
                          <a:latin typeface="Arial"/>
                          <a:ea typeface="Calibri"/>
                          <a:cs typeface="Times New Roman"/>
                        </a:rPr>
                        <a:t>Tendons</a:t>
                      </a:r>
                      <a:endParaRPr lang="en-IN" sz="1800">
                        <a:latin typeface="Calibri"/>
                        <a:ea typeface="Calibri"/>
                        <a:cs typeface="Times New Roman"/>
                      </a:endParaRPr>
                    </a:p>
                  </a:txBody>
                  <a:tcPr marL="68580" marR="68580" marT="0" marB="0"/>
                </a:tc>
                <a:tc>
                  <a:txBody>
                    <a:bodyPr/>
                    <a:lstStyle/>
                    <a:p>
                      <a:pPr algn="ctr">
                        <a:lnSpc>
                          <a:spcPct val="150000"/>
                        </a:lnSpc>
                        <a:spcAft>
                          <a:spcPts val="0"/>
                        </a:spcAft>
                      </a:pPr>
                      <a:r>
                        <a:rPr lang="en-IN" sz="2400" dirty="0">
                          <a:solidFill>
                            <a:srgbClr val="231F20"/>
                          </a:solidFill>
                          <a:latin typeface="Arial"/>
                          <a:ea typeface="Calibri"/>
                          <a:cs typeface="Times New Roman"/>
                        </a:rPr>
                        <a:t>Parallel</a:t>
                      </a:r>
                      <a:endParaRPr lang="en-IN" sz="1800" dirty="0">
                        <a:latin typeface="Calibri"/>
                        <a:ea typeface="Calibri"/>
                        <a:cs typeface="Times New Roman"/>
                      </a:endParaRPr>
                    </a:p>
                  </a:txBody>
                  <a:tcPr marL="68580" marR="68580" marT="0" marB="0"/>
                </a:tc>
                <a:tc>
                  <a:txBody>
                    <a:bodyPr/>
                    <a:lstStyle/>
                    <a:p>
                      <a:pPr algn="ctr">
                        <a:lnSpc>
                          <a:spcPct val="150000"/>
                        </a:lnSpc>
                        <a:spcAft>
                          <a:spcPts val="0"/>
                        </a:spcAft>
                      </a:pPr>
                      <a:r>
                        <a:rPr lang="en-IN" sz="2400">
                          <a:solidFill>
                            <a:srgbClr val="231F20"/>
                          </a:solidFill>
                          <a:latin typeface="Arial"/>
                          <a:ea typeface="Calibri"/>
                          <a:cs typeface="Times New Roman"/>
                        </a:rPr>
                        <a:t>Greatest</a:t>
                      </a:r>
                      <a:endParaRPr lang="en-IN" sz="1800">
                        <a:latin typeface="Calibri"/>
                        <a:ea typeface="Calibri"/>
                        <a:cs typeface="Times New Roman"/>
                      </a:endParaRPr>
                    </a:p>
                  </a:txBody>
                  <a:tcPr marL="68580" marR="68580" marT="0" marB="0"/>
                </a:tc>
              </a:tr>
              <a:tr h="433450">
                <a:tc>
                  <a:txBody>
                    <a:bodyPr/>
                    <a:lstStyle/>
                    <a:p>
                      <a:pPr algn="ctr">
                        <a:lnSpc>
                          <a:spcPct val="150000"/>
                        </a:lnSpc>
                        <a:spcAft>
                          <a:spcPts val="0"/>
                        </a:spcAft>
                      </a:pPr>
                      <a:r>
                        <a:rPr lang="en-IN" sz="2400">
                          <a:solidFill>
                            <a:srgbClr val="231F20"/>
                          </a:solidFill>
                          <a:latin typeface="Arial"/>
                          <a:ea typeface="Calibri"/>
                          <a:cs typeface="Times New Roman"/>
                        </a:rPr>
                        <a:t>Skin</a:t>
                      </a:r>
                      <a:endParaRPr lang="en-IN" sz="1800">
                        <a:latin typeface="Calibri"/>
                        <a:ea typeface="Calibri"/>
                        <a:cs typeface="Times New Roman"/>
                      </a:endParaRPr>
                    </a:p>
                  </a:txBody>
                  <a:tcPr marL="68580" marR="68580" marT="0" marB="0"/>
                </a:tc>
                <a:tc>
                  <a:txBody>
                    <a:bodyPr/>
                    <a:lstStyle/>
                    <a:p>
                      <a:pPr algn="ctr">
                        <a:lnSpc>
                          <a:spcPct val="150000"/>
                        </a:lnSpc>
                        <a:spcAft>
                          <a:spcPts val="0"/>
                        </a:spcAft>
                      </a:pPr>
                      <a:r>
                        <a:rPr lang="en-IN" sz="2400" dirty="0">
                          <a:solidFill>
                            <a:srgbClr val="231F20"/>
                          </a:solidFill>
                          <a:latin typeface="Arial"/>
                          <a:ea typeface="Calibri"/>
                          <a:cs typeface="Times New Roman"/>
                        </a:rPr>
                        <a:t>Random</a:t>
                      </a:r>
                      <a:endParaRPr lang="en-IN" sz="1800" dirty="0">
                        <a:latin typeface="Calibri"/>
                        <a:ea typeface="Calibri"/>
                        <a:cs typeface="Times New Roman"/>
                      </a:endParaRPr>
                    </a:p>
                  </a:txBody>
                  <a:tcPr marL="68580" marR="68580" marT="0" marB="0"/>
                </a:tc>
                <a:tc>
                  <a:txBody>
                    <a:bodyPr/>
                    <a:lstStyle/>
                    <a:p>
                      <a:pPr algn="ctr">
                        <a:lnSpc>
                          <a:spcPct val="150000"/>
                        </a:lnSpc>
                        <a:spcAft>
                          <a:spcPts val="0"/>
                        </a:spcAft>
                      </a:pPr>
                      <a:r>
                        <a:rPr lang="en-IN" sz="2400">
                          <a:solidFill>
                            <a:srgbClr val="231F20"/>
                          </a:solidFill>
                          <a:latin typeface="Arial"/>
                          <a:ea typeface="Calibri"/>
                          <a:cs typeface="Times New Roman"/>
                        </a:rPr>
                        <a:t>Weakest</a:t>
                      </a:r>
                      <a:endParaRPr lang="en-IN" sz="1800">
                        <a:latin typeface="Calibri"/>
                        <a:ea typeface="Calibri"/>
                        <a:cs typeface="Times New Roman"/>
                      </a:endParaRPr>
                    </a:p>
                  </a:txBody>
                  <a:tcPr marL="68580" marR="68580" marT="0" marB="0"/>
                </a:tc>
              </a:tr>
              <a:tr h="2862117">
                <a:tc>
                  <a:txBody>
                    <a:bodyPr/>
                    <a:lstStyle/>
                    <a:p>
                      <a:pPr algn="ctr">
                        <a:lnSpc>
                          <a:spcPct val="150000"/>
                        </a:lnSpc>
                        <a:spcAft>
                          <a:spcPts val="0"/>
                        </a:spcAft>
                      </a:pPr>
                      <a:r>
                        <a:rPr lang="en-IN" sz="2400" dirty="0">
                          <a:solidFill>
                            <a:srgbClr val="231F20"/>
                          </a:solidFill>
                          <a:latin typeface="Arial"/>
                          <a:ea typeface="Calibri"/>
                          <a:cs typeface="Times New Roman"/>
                        </a:rPr>
                        <a:t>Ligaments, joint capsule and fascia</a:t>
                      </a:r>
                      <a:endParaRPr lang="en-IN" sz="1800" dirty="0">
                        <a:latin typeface="Calibri"/>
                        <a:ea typeface="Calibri"/>
                        <a:cs typeface="Times New Roman"/>
                      </a:endParaRPr>
                    </a:p>
                  </a:txBody>
                  <a:tcPr marL="68580" marR="68580" marT="0" marB="0"/>
                </a:tc>
                <a:tc>
                  <a:txBody>
                    <a:bodyPr/>
                    <a:lstStyle/>
                    <a:p>
                      <a:pPr algn="ctr">
                        <a:lnSpc>
                          <a:spcPct val="150000"/>
                        </a:lnSpc>
                        <a:spcAft>
                          <a:spcPts val="0"/>
                        </a:spcAft>
                      </a:pPr>
                      <a:r>
                        <a:rPr lang="en-IN" sz="2400" dirty="0">
                          <a:solidFill>
                            <a:srgbClr val="231F20"/>
                          </a:solidFill>
                          <a:latin typeface="Arial"/>
                          <a:ea typeface="Calibri"/>
                          <a:cs typeface="Times New Roman"/>
                        </a:rPr>
                        <a:t>Vary between two extremes</a:t>
                      </a:r>
                      <a:endParaRPr lang="en-IN" sz="1800" dirty="0">
                        <a:latin typeface="Calibri"/>
                        <a:ea typeface="Calibri"/>
                        <a:cs typeface="Times New Roman"/>
                      </a:endParaRPr>
                    </a:p>
                  </a:txBody>
                  <a:tcPr marL="68580" marR="68580" marT="0" marB="0"/>
                </a:tc>
                <a:tc>
                  <a:txBody>
                    <a:bodyPr/>
                    <a:lstStyle/>
                    <a:p>
                      <a:pPr algn="ctr">
                        <a:lnSpc>
                          <a:spcPct val="150000"/>
                        </a:lnSpc>
                        <a:spcAft>
                          <a:spcPts val="0"/>
                        </a:spcAft>
                      </a:pPr>
                      <a:r>
                        <a:rPr lang="en-IN" sz="2400" dirty="0">
                          <a:solidFill>
                            <a:srgbClr val="231F20"/>
                          </a:solidFill>
                          <a:latin typeface="Arial"/>
                          <a:ea typeface="Calibri"/>
                          <a:cs typeface="Times New Roman"/>
                        </a:rPr>
                        <a:t>Vary between </a:t>
                      </a:r>
                      <a:r>
                        <a:rPr lang="en-IN" sz="2400">
                          <a:solidFill>
                            <a:srgbClr val="231F20"/>
                          </a:solidFill>
                          <a:latin typeface="Arial"/>
                          <a:ea typeface="Calibri"/>
                          <a:cs typeface="Times New Roman"/>
                        </a:rPr>
                        <a:t>two </a:t>
                      </a:r>
                      <a:r>
                        <a:rPr lang="en-IN" sz="2400" smtClean="0">
                          <a:solidFill>
                            <a:srgbClr val="231F20"/>
                          </a:solidFill>
                          <a:latin typeface="Arial"/>
                          <a:ea typeface="Calibri"/>
                          <a:cs typeface="Times New Roman"/>
                        </a:rPr>
                        <a:t>extremes </a:t>
                      </a:r>
                      <a:r>
                        <a:rPr lang="en-IN" sz="2400" dirty="0">
                          <a:solidFill>
                            <a:srgbClr val="231F20"/>
                          </a:solidFill>
                          <a:latin typeface="Arial"/>
                          <a:ea typeface="Calibri"/>
                          <a:cs typeface="Times New Roman"/>
                        </a:rPr>
                        <a:t>– resist multidirectional forces</a:t>
                      </a:r>
                      <a:endParaRPr lang="en-IN" sz="1800" dirty="0">
                        <a:latin typeface="Calibri"/>
                        <a:ea typeface="Calibri"/>
                        <a:cs typeface="Times New Roman"/>
                      </a:endParaRPr>
                    </a:p>
                    <a:p>
                      <a:pPr algn="ctr">
                        <a:lnSpc>
                          <a:spcPct val="150000"/>
                        </a:lnSpc>
                        <a:spcAft>
                          <a:spcPts val="0"/>
                        </a:spcAft>
                      </a:pPr>
                      <a:r>
                        <a:rPr lang="en-IN" sz="2400" dirty="0">
                          <a:solidFill>
                            <a:srgbClr val="231F20"/>
                          </a:solidFill>
                          <a:latin typeface="Arial"/>
                          <a:ea typeface="Calibri"/>
                          <a:cs typeface="Times New Roman"/>
                        </a:rPr>
                        <a:t>(more parallel fibres – more resistance)</a:t>
                      </a:r>
                      <a:endParaRPr lang="en-IN" sz="1800" dirty="0">
                        <a:latin typeface="Calibri"/>
                        <a:ea typeface="Calibri"/>
                        <a:cs typeface="Times New Roman"/>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IN" sz="4900" b="1" dirty="0" smtClean="0"/>
              <a:t>END FEEL</a:t>
            </a:r>
            <a:br>
              <a:rPr lang="en-IN" sz="4900" b="1" dirty="0" smtClean="0"/>
            </a:br>
            <a:r>
              <a:rPr lang="en-IN" dirty="0" smtClean="0"/>
              <a:t>DEFINITION</a:t>
            </a:r>
            <a:endParaRPr lang="en-IN" dirty="0"/>
          </a:p>
        </p:txBody>
      </p:sp>
      <p:sp>
        <p:nvSpPr>
          <p:cNvPr id="3" name="Content Placeholder 2"/>
          <p:cNvSpPr>
            <a:spLocks noGrp="1"/>
          </p:cNvSpPr>
          <p:nvPr>
            <p:ph idx="1"/>
          </p:nvPr>
        </p:nvSpPr>
        <p:spPr/>
        <p:txBody>
          <a:bodyPr>
            <a:normAutofit fontScale="92500"/>
          </a:bodyPr>
          <a:lstStyle/>
          <a:p>
            <a:pPr algn="just"/>
            <a:r>
              <a:rPr lang="en-IN" dirty="0" smtClean="0"/>
              <a:t>The end of each motion at each joint is limited from further movement by particular anatomical structures.</a:t>
            </a:r>
          </a:p>
          <a:p>
            <a:pPr algn="just"/>
            <a:r>
              <a:rPr lang="en-IN" dirty="0" smtClean="0"/>
              <a:t>The type of structure that limits a joint motion has a characteristic feel, which may be detected by the therapist performing the passive ROM. This feeling, which is experienced by the therapist as resistance, or a barrier to further motion, is called the </a:t>
            </a:r>
            <a:r>
              <a:rPr lang="en-IN" b="1" dirty="0" smtClean="0"/>
              <a:t>end-feel.</a:t>
            </a:r>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normAutofit/>
          </a:bodyPr>
          <a:lstStyle/>
          <a:p>
            <a:r>
              <a:rPr lang="en-US" sz="4400" b="1" dirty="0" smtClean="0"/>
              <a:t>TERMS</a:t>
            </a:r>
            <a:endParaRPr lang="en-US" sz="44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Range of motion (ROM) </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algn="just"/>
            <a:r>
              <a:rPr lang="en-US" dirty="0" smtClean="0"/>
              <a:t>Range of motion is the </a:t>
            </a:r>
            <a:r>
              <a:rPr lang="en-US" b="1" dirty="0" smtClean="0"/>
              <a:t>arc</a:t>
            </a:r>
            <a:r>
              <a:rPr lang="en-US" dirty="0" smtClean="0"/>
              <a:t> of the motion that occurs at a joint or a series of joints.</a:t>
            </a:r>
          </a:p>
          <a:p>
            <a:pPr algn="just"/>
            <a:r>
              <a:rPr lang="en-US" dirty="0" smtClean="0"/>
              <a:t> (e.g. ROM at single joint – elbow flexion range; ROM at a series of joints – lumbar flexion range). </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85000" lnSpcReduction="10000"/>
          </a:bodyPr>
          <a:lstStyle/>
          <a:p>
            <a:pPr lvl="0"/>
            <a:r>
              <a:rPr lang="en-US" b="1" dirty="0" smtClean="0"/>
              <a:t>Active range of motion</a:t>
            </a:r>
            <a:endParaRPr lang="en-IN" dirty="0" smtClean="0"/>
          </a:p>
          <a:p>
            <a:pPr lvl="0"/>
            <a:r>
              <a:rPr lang="en-US" dirty="0" smtClean="0"/>
              <a:t>Active range of motion is the arc of motion </a:t>
            </a:r>
            <a:r>
              <a:rPr lang="en-US" b="1" dirty="0" smtClean="0"/>
              <a:t>attained by a subject </a:t>
            </a:r>
            <a:r>
              <a:rPr lang="en-US" dirty="0" smtClean="0"/>
              <a:t>during unassisted voluntary joint motion. </a:t>
            </a:r>
          </a:p>
          <a:p>
            <a:pPr lvl="0">
              <a:buNone/>
            </a:pPr>
            <a:endParaRPr lang="en-IN" dirty="0" smtClean="0"/>
          </a:p>
          <a:p>
            <a:pPr lvl="0"/>
            <a:r>
              <a:rPr lang="en-US" b="1" dirty="0" smtClean="0"/>
              <a:t>Passive range of motion</a:t>
            </a:r>
            <a:endParaRPr lang="en-IN" dirty="0" smtClean="0"/>
          </a:p>
          <a:p>
            <a:r>
              <a:rPr lang="en-US" dirty="0" smtClean="0"/>
              <a:t>Passive range of motion is the arc of motion </a:t>
            </a:r>
            <a:r>
              <a:rPr lang="en-US" b="1" dirty="0" smtClean="0"/>
              <a:t>attained by an examiner </a:t>
            </a:r>
            <a:r>
              <a:rPr lang="en-US" dirty="0" smtClean="0"/>
              <a:t>without assistance from the subject.</a:t>
            </a:r>
            <a:endParaRPr lang="en-IN" dirty="0" smtClean="0"/>
          </a:p>
          <a:p>
            <a:pPr>
              <a:buNone/>
            </a:pPr>
            <a:endParaRPr lang="en-IN" dirty="0" smtClean="0"/>
          </a:p>
          <a:p>
            <a:pPr lvl="0"/>
            <a:r>
              <a:rPr lang="en-US" b="1" dirty="0" smtClean="0"/>
              <a:t>Functional range of motion (not a definition but explanation)</a:t>
            </a:r>
            <a:endParaRPr lang="en-IN" dirty="0" smtClean="0"/>
          </a:p>
          <a:p>
            <a:r>
              <a:rPr lang="en-US" dirty="0" smtClean="0"/>
              <a:t>Range of motion necessary for most activities of daily Living, recreational activities and vocational activities.</a:t>
            </a:r>
            <a:endParaRPr lang="en-IN" dirty="0" smtClean="0"/>
          </a:p>
          <a:p>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Muscle length</a:t>
            </a:r>
            <a:r>
              <a:rPr lang="en-IN" dirty="0" smtClean="0"/>
              <a:t/>
            </a:r>
            <a:br>
              <a:rPr lang="en-IN" dirty="0" smtClean="0"/>
            </a:br>
            <a:endParaRPr lang="en-IN" dirty="0"/>
          </a:p>
        </p:txBody>
      </p:sp>
      <p:sp>
        <p:nvSpPr>
          <p:cNvPr id="3" name="Content Placeholder 2"/>
          <p:cNvSpPr>
            <a:spLocks noGrp="1"/>
          </p:cNvSpPr>
          <p:nvPr>
            <p:ph idx="1"/>
          </p:nvPr>
        </p:nvSpPr>
        <p:spPr/>
        <p:txBody>
          <a:bodyPr/>
          <a:lstStyle/>
          <a:p>
            <a:r>
              <a:rPr lang="en-US" dirty="0" smtClean="0"/>
              <a:t>Muscle length is the greatest extensibility of a muscle-tendon unit. It is the maximal distance between the proximal and distal attachments of a muscle to bone.</a:t>
            </a:r>
            <a:endParaRPr lang="en-IN" dirty="0" smtClean="0"/>
          </a:p>
          <a:p>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Mobility</a:t>
            </a:r>
            <a:r>
              <a:rPr lang="en-US" dirty="0" smtClean="0"/>
              <a:t> </a:t>
            </a:r>
            <a:endParaRPr lang="en-IN" dirty="0"/>
          </a:p>
        </p:txBody>
      </p:sp>
      <p:sp>
        <p:nvSpPr>
          <p:cNvPr id="3" name="Content Placeholder 2"/>
          <p:cNvSpPr>
            <a:spLocks noGrp="1"/>
          </p:cNvSpPr>
          <p:nvPr>
            <p:ph idx="1"/>
          </p:nvPr>
        </p:nvSpPr>
        <p:spPr/>
        <p:txBody>
          <a:bodyPr>
            <a:normAutofit/>
          </a:bodyPr>
          <a:lstStyle/>
          <a:p>
            <a:pPr algn="just"/>
            <a:r>
              <a:rPr lang="en-IN" dirty="0" smtClean="0"/>
              <a:t>The ability of structures or segments of the body to move or to be moved to allow the presence of range of motion for functional activities (functional ROM).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Flexibility</a:t>
            </a:r>
            <a:r>
              <a:rPr lang="en-US" dirty="0" smtClean="0"/>
              <a:t> </a:t>
            </a:r>
            <a:endParaRPr lang="en-IN" dirty="0"/>
          </a:p>
        </p:txBody>
      </p:sp>
      <p:sp>
        <p:nvSpPr>
          <p:cNvPr id="3" name="Content Placeholder 2"/>
          <p:cNvSpPr>
            <a:spLocks noGrp="1"/>
          </p:cNvSpPr>
          <p:nvPr>
            <p:ph idx="1"/>
          </p:nvPr>
        </p:nvSpPr>
        <p:spPr/>
        <p:txBody>
          <a:bodyPr/>
          <a:lstStyle/>
          <a:p>
            <a:pPr algn="just"/>
            <a:r>
              <a:rPr lang="en-IN" dirty="0" smtClean="0"/>
              <a:t>The ability to move a single joint or series of joints smoothly and easily through an unrestricted, pain-free ROM. </a:t>
            </a:r>
          </a:p>
          <a:p>
            <a:pPr algn="just"/>
            <a:r>
              <a:rPr lang="en-IN" b="1" dirty="0" smtClean="0"/>
              <a:t>Two types: </a:t>
            </a:r>
            <a:r>
              <a:rPr lang="en-IN" dirty="0" smtClean="0"/>
              <a:t>1) Dynamic – Active ROM	</a:t>
            </a:r>
          </a:p>
          <a:p>
            <a:pPr algn="just">
              <a:buNone/>
            </a:pPr>
            <a:r>
              <a:rPr lang="en-IN" dirty="0" smtClean="0"/>
              <a:t>     	               2) Passive – Passive ROM		</a:t>
            </a:r>
          </a:p>
          <a:p>
            <a:pPr algn="just"/>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Hypomobility</a:t>
            </a:r>
            <a:endParaRPr lang="en-IN" dirty="0"/>
          </a:p>
        </p:txBody>
      </p:sp>
      <p:sp>
        <p:nvSpPr>
          <p:cNvPr id="3" name="Content Placeholder 2"/>
          <p:cNvSpPr>
            <a:spLocks noGrp="1"/>
          </p:cNvSpPr>
          <p:nvPr>
            <p:ph idx="1"/>
          </p:nvPr>
        </p:nvSpPr>
        <p:spPr/>
        <p:txBody>
          <a:bodyPr/>
          <a:lstStyle/>
          <a:p>
            <a:pPr algn="just"/>
            <a:r>
              <a:rPr lang="en-IN" dirty="0" smtClean="0"/>
              <a:t>It is decreased mobility or restricted movement.</a:t>
            </a:r>
          </a:p>
          <a:p>
            <a:pPr lvl="0" algn="just"/>
            <a:r>
              <a:rPr lang="en-IN" dirty="0" smtClean="0"/>
              <a:t>caused by adaptive shortening of soft tissues (contractile &amp;/or non contractile)</a:t>
            </a:r>
          </a:p>
          <a:p>
            <a:pPr lvl="0" algn="just"/>
            <a:r>
              <a:rPr lang="en-IN" dirty="0" smtClean="0"/>
              <a:t>Contractile tissue – Muscle fibre </a:t>
            </a:r>
          </a:p>
          <a:p>
            <a:pPr lvl="0" algn="just"/>
            <a:r>
              <a:rPr lang="en-IN" dirty="0" smtClean="0"/>
              <a:t>Non contractile tissue – tendons, ligaments, joint capsules, fascia, skin</a:t>
            </a:r>
          </a:p>
          <a:p>
            <a:pPr algn="just"/>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Contracture </a:t>
            </a:r>
            <a:endParaRPr lang="en-IN" dirty="0"/>
          </a:p>
        </p:txBody>
      </p:sp>
      <p:sp>
        <p:nvSpPr>
          <p:cNvPr id="3" name="Content Placeholder 2"/>
          <p:cNvSpPr>
            <a:spLocks noGrp="1"/>
          </p:cNvSpPr>
          <p:nvPr>
            <p:ph idx="1"/>
          </p:nvPr>
        </p:nvSpPr>
        <p:spPr>
          <a:xfrm>
            <a:off x="457200" y="1371600"/>
            <a:ext cx="8229600" cy="4754563"/>
          </a:xfrm>
        </p:spPr>
        <p:txBody>
          <a:bodyPr>
            <a:noAutofit/>
          </a:bodyPr>
          <a:lstStyle/>
          <a:p>
            <a:pPr algn="just"/>
            <a:r>
              <a:rPr lang="en-US" sz="2800" dirty="0" smtClean="0"/>
              <a:t>The adaptive shortening of the muscle-tendon unit and other soft tissues that cross or surround a joint. This results in significant resistance to stretch (passive or active</a:t>
            </a:r>
            <a:r>
              <a:rPr lang="en-IN" sz="2800" dirty="0" smtClean="0"/>
              <a:t>) </a:t>
            </a:r>
            <a:r>
              <a:rPr lang="en-US" sz="2800" dirty="0" smtClean="0"/>
              <a:t>and limitation of ROM.</a:t>
            </a:r>
            <a:endParaRPr lang="en-IN" sz="2800" dirty="0" smtClean="0"/>
          </a:p>
          <a:p>
            <a:pPr algn="just"/>
            <a:r>
              <a:rPr lang="en-US" sz="2800" dirty="0" smtClean="0"/>
              <a:t>It may compromise functional abilities.</a:t>
            </a:r>
            <a:endParaRPr lang="en-IN" sz="2800" dirty="0" smtClean="0"/>
          </a:p>
          <a:p>
            <a:pPr algn="just"/>
            <a:r>
              <a:rPr lang="en-US" sz="2800" dirty="0" smtClean="0"/>
              <a:t>Described by identifying action of shortened muscle. (E.g. if a patient has shortened elbow flexors and cannot fully extend the elbow – elbow flexion contracture </a:t>
            </a:r>
            <a:r>
              <a:rPr lang="en-US" sz="2800" b="1" dirty="0" smtClean="0"/>
              <a:t>		 </a:t>
            </a:r>
            <a:endParaRPr lang="en-IN"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CONTRACTURE</a:t>
            </a:r>
            <a:endParaRPr lang="en-IN" dirty="0"/>
          </a:p>
        </p:txBody>
      </p:sp>
      <p:sp>
        <p:nvSpPr>
          <p:cNvPr id="3" name="Content Placeholder 2"/>
          <p:cNvSpPr>
            <a:spLocks noGrp="1"/>
          </p:cNvSpPr>
          <p:nvPr>
            <p:ph idx="1"/>
          </p:nvPr>
        </p:nvSpPr>
        <p:spPr/>
        <p:txBody>
          <a:bodyPr/>
          <a:lstStyle/>
          <a:p>
            <a:pPr marL="514350" lvl="0" indent="-514350" algn="just">
              <a:buAutoNum type="arabicPeriod"/>
            </a:pPr>
            <a:r>
              <a:rPr lang="en-US" dirty="0" smtClean="0"/>
              <a:t>Myostatic contracture: </a:t>
            </a:r>
          </a:p>
          <a:p>
            <a:pPr marL="514350" indent="-514350" algn="just"/>
            <a:r>
              <a:rPr lang="en-US" dirty="0" smtClean="0"/>
              <a:t>There is adaptive shortening of </a:t>
            </a:r>
            <a:r>
              <a:rPr lang="en-US" dirty="0" err="1" smtClean="0"/>
              <a:t>musculo-tendinous</a:t>
            </a:r>
            <a:r>
              <a:rPr lang="en-US" dirty="0" smtClean="0"/>
              <a:t> unit and significant loss of ROM.</a:t>
            </a:r>
            <a:endParaRPr lang="en-IN" dirty="0" smtClean="0"/>
          </a:p>
          <a:p>
            <a:pPr lvl="0" algn="just"/>
            <a:r>
              <a:rPr lang="en-US" dirty="0" smtClean="0"/>
              <a:t> No specific muscle pathology present.</a:t>
            </a:r>
            <a:endParaRPr lang="en-IN" dirty="0" smtClean="0"/>
          </a:p>
          <a:p>
            <a:pPr lvl="0" algn="just"/>
            <a:r>
              <a:rPr lang="en-US" dirty="0" smtClean="0"/>
              <a:t>Can be resolved in a relatively short time       with stretching exercise.</a:t>
            </a:r>
            <a:endParaRPr lang="en-IN" dirty="0" smtClean="0"/>
          </a:p>
          <a:p>
            <a:pPr algn="just"/>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US" dirty="0" smtClean="0"/>
              <a:t>2. </a:t>
            </a:r>
            <a:r>
              <a:rPr lang="en-US" dirty="0" err="1" smtClean="0"/>
              <a:t>Pseudomyostatic</a:t>
            </a:r>
            <a:r>
              <a:rPr lang="en-US" dirty="0" smtClean="0"/>
              <a:t> contracture: The involved muscles appear to be in a constant state of contraction, giving rise to excessive resistance to passive stretch. </a:t>
            </a:r>
            <a:endParaRPr lang="en-IN" dirty="0" smtClean="0"/>
          </a:p>
          <a:p>
            <a:pPr lvl="0" algn="just"/>
            <a:r>
              <a:rPr lang="en-US" dirty="0" smtClean="0"/>
              <a:t>Some muscle pathology is present. </a:t>
            </a:r>
          </a:p>
          <a:p>
            <a:pPr lvl="0" algn="just"/>
            <a:r>
              <a:rPr lang="en-US" dirty="0" smtClean="0"/>
              <a:t>E.g. spasticity, rigidity, pain, spasm, etc.</a:t>
            </a:r>
            <a:endParaRPr lang="en-IN" dirty="0" smtClean="0"/>
          </a:p>
          <a:p>
            <a:pPr algn="just"/>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3276601"/>
          </a:xfrm>
        </p:spPr>
        <p:txBody>
          <a:bodyPr>
            <a:normAutofit/>
          </a:bodyPr>
          <a:lstStyle/>
          <a:p>
            <a:pPr algn="just"/>
            <a:r>
              <a:rPr lang="en-IN" dirty="0" err="1" smtClean="0"/>
              <a:t>Cyriax</a:t>
            </a:r>
            <a:r>
              <a:rPr lang="en-IN" dirty="0" smtClean="0"/>
              <a:t> and </a:t>
            </a:r>
            <a:r>
              <a:rPr lang="en-IN" dirty="0" err="1" smtClean="0"/>
              <a:t>Cyriax</a:t>
            </a:r>
            <a:r>
              <a:rPr lang="en-IN" dirty="0" smtClean="0"/>
              <a:t>, </a:t>
            </a:r>
            <a:r>
              <a:rPr lang="en-IN" dirty="0" err="1" smtClean="0"/>
              <a:t>Kaltenborn,and</a:t>
            </a:r>
            <a:r>
              <a:rPr lang="en-IN" dirty="0" smtClean="0"/>
              <a:t> Paris have described a variety of </a:t>
            </a:r>
            <a:r>
              <a:rPr lang="en-IN" b="1" dirty="0" smtClean="0"/>
              <a:t>normal</a:t>
            </a:r>
            <a:r>
              <a:rPr lang="en-IN" dirty="0" smtClean="0"/>
              <a:t> (physiological) and </a:t>
            </a:r>
            <a:r>
              <a:rPr lang="en-IN" b="1" dirty="0" smtClean="0"/>
              <a:t>abnormal </a:t>
            </a:r>
            <a:r>
              <a:rPr lang="en-IN" dirty="0" smtClean="0"/>
              <a:t>(pathological) end-feels.</a:t>
            </a:r>
          </a:p>
          <a:p>
            <a:pPr algn="just"/>
            <a:r>
              <a:rPr lang="en-IN" dirty="0" smtClean="0"/>
              <a:t>A summary of the types of end-feels has been adapted from the work of these authors.</a:t>
            </a:r>
          </a:p>
          <a:p>
            <a:pPr algn="just"/>
            <a:endParaRPr lang="en-IN"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algn="just">
              <a:buNone/>
            </a:pPr>
            <a:r>
              <a:rPr lang="en-US" dirty="0" smtClean="0"/>
              <a:t>3. </a:t>
            </a:r>
            <a:r>
              <a:rPr lang="en-US" dirty="0" err="1" smtClean="0"/>
              <a:t>Arthrogenic</a:t>
            </a:r>
            <a:r>
              <a:rPr lang="en-US" dirty="0" smtClean="0"/>
              <a:t> and </a:t>
            </a:r>
            <a:r>
              <a:rPr lang="en-US" dirty="0" err="1" smtClean="0"/>
              <a:t>periarticular</a:t>
            </a:r>
            <a:r>
              <a:rPr lang="en-US" dirty="0" smtClean="0"/>
              <a:t> contractures: </a:t>
            </a:r>
            <a:endParaRPr lang="en-IN" dirty="0" smtClean="0"/>
          </a:p>
          <a:p>
            <a:pPr algn="just"/>
            <a:r>
              <a:rPr lang="en-US" b="1" dirty="0" err="1" smtClean="0"/>
              <a:t>Arthrogenic</a:t>
            </a:r>
            <a:r>
              <a:rPr lang="en-US" b="1" dirty="0" smtClean="0"/>
              <a:t> Contracture: </a:t>
            </a:r>
            <a:r>
              <a:rPr lang="en-US" dirty="0" smtClean="0"/>
              <a:t>It occurs as a result of intra-articular pathology. These changes include adhesions, synovial proliferation, joint effusion, </a:t>
            </a:r>
            <a:r>
              <a:rPr lang="en-US" dirty="0" err="1" smtClean="0"/>
              <a:t>osteophyte</a:t>
            </a:r>
            <a:r>
              <a:rPr lang="en-US" dirty="0" smtClean="0"/>
              <a:t> formation.</a:t>
            </a:r>
            <a:endParaRPr lang="en-IN" dirty="0" smtClean="0"/>
          </a:p>
          <a:p>
            <a:pPr algn="just"/>
            <a:r>
              <a:rPr lang="en-US" b="1" dirty="0" err="1" smtClean="0"/>
              <a:t>Periarticular</a:t>
            </a:r>
            <a:r>
              <a:rPr lang="en-US" b="1" dirty="0" smtClean="0"/>
              <a:t> Contracture</a:t>
            </a:r>
            <a:r>
              <a:rPr lang="en-US" dirty="0" smtClean="0"/>
              <a:t>: It develops when connective tissues that cross or attach to a joint or the joint capsule, lose mobility and restrict normal movements occurring at joint surfaces.</a:t>
            </a:r>
            <a:endParaRPr lang="en-IN" dirty="0" smtClean="0"/>
          </a:p>
          <a:p>
            <a:pPr algn="just"/>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algn="just">
              <a:buNone/>
            </a:pPr>
            <a:r>
              <a:rPr lang="en-US" dirty="0" smtClean="0"/>
              <a:t>4.  Fibrotic contracture and irreversible contracture: </a:t>
            </a:r>
            <a:endParaRPr lang="en-IN" dirty="0" smtClean="0"/>
          </a:p>
          <a:p>
            <a:pPr algn="just"/>
            <a:r>
              <a:rPr lang="en-US" dirty="0" smtClean="0"/>
              <a:t>Fibrous changes in the connective tissue of the muscle and </a:t>
            </a:r>
            <a:r>
              <a:rPr lang="en-US" dirty="0" err="1" smtClean="0"/>
              <a:t>periarticular</a:t>
            </a:r>
            <a:r>
              <a:rPr lang="en-US" dirty="0" smtClean="0"/>
              <a:t> structures can cause adherence of these tissues and subsequent development of a </a:t>
            </a:r>
            <a:r>
              <a:rPr lang="en-US" b="1" dirty="0" smtClean="0"/>
              <a:t>fibrotic contracture.</a:t>
            </a:r>
            <a:endParaRPr lang="en-IN" dirty="0" smtClean="0"/>
          </a:p>
          <a:p>
            <a:pPr lvl="0" algn="just"/>
            <a:r>
              <a:rPr lang="en-US" dirty="0" smtClean="0"/>
              <a:t>Possible to stretch it but difficult to re-establish optimal tissue length.</a:t>
            </a:r>
            <a:endParaRPr lang="en-IN"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92500" lnSpcReduction="10000"/>
          </a:bodyPr>
          <a:lstStyle/>
          <a:p>
            <a:pPr algn="just"/>
            <a:r>
              <a:rPr lang="en-US" b="1" dirty="0" smtClean="0"/>
              <a:t>Irreversible contracture: </a:t>
            </a:r>
          </a:p>
          <a:p>
            <a:pPr algn="just"/>
            <a:r>
              <a:rPr lang="en-US" dirty="0" smtClean="0"/>
              <a:t>Permanent loss of extensibility of soft tissues that cannot be reversed by nonsurgical intervention. </a:t>
            </a:r>
            <a:endParaRPr lang="en-IN" dirty="0" smtClean="0"/>
          </a:p>
          <a:p>
            <a:pPr lvl="0" algn="just"/>
            <a:r>
              <a:rPr lang="en-US" dirty="0" smtClean="0"/>
              <a:t>In long standing fibrotic contractures, normal muscles and connective tissues can get replaced with </a:t>
            </a:r>
            <a:r>
              <a:rPr lang="en-US" dirty="0" err="1" smtClean="0"/>
              <a:t>nonextensible</a:t>
            </a:r>
            <a:r>
              <a:rPr lang="en-US" dirty="0" smtClean="0"/>
              <a:t> adhesions and scar tissue or bone (</a:t>
            </a:r>
            <a:r>
              <a:rPr lang="en-US" dirty="0" err="1" smtClean="0"/>
              <a:t>heterotopic</a:t>
            </a:r>
            <a:r>
              <a:rPr lang="en-US" dirty="0" smtClean="0"/>
              <a:t> bone). Here it is difficult to regain optimal mobility of soft tissues. In such cases contracture is more likely to become irreversible.</a:t>
            </a:r>
            <a:endParaRPr lang="en-IN" dirty="0" smtClean="0"/>
          </a:p>
          <a:p>
            <a:pPr lvl="0" algn="just"/>
            <a:r>
              <a:rPr lang="en-US" dirty="0" smtClean="0"/>
              <a:t>Can occur after long period of immobilization of tissues in shorten position &amp; tissue trauma with subsequent inflammatory responses </a:t>
            </a:r>
            <a:endParaRPr lang="en-IN" dirty="0" smtClean="0"/>
          </a:p>
          <a:p>
            <a:pPr algn="just"/>
            <a:endParaRPr lang="en-IN" dirty="0" smtClean="0"/>
          </a:p>
          <a:p>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STRETCHING</a:t>
            </a:r>
            <a:endParaRPr lang="en-IN" dirty="0"/>
          </a:p>
        </p:txBody>
      </p:sp>
      <p:sp>
        <p:nvSpPr>
          <p:cNvPr id="3" name="Content Placeholder 2"/>
          <p:cNvSpPr>
            <a:spLocks noGrp="1"/>
          </p:cNvSpPr>
          <p:nvPr>
            <p:ph idx="1"/>
          </p:nvPr>
        </p:nvSpPr>
        <p:spPr/>
        <p:txBody>
          <a:bodyPr/>
          <a:lstStyle/>
          <a:p>
            <a:pPr algn="just"/>
            <a:r>
              <a:rPr lang="en-US" dirty="0" smtClean="0"/>
              <a:t>Stretching is general term used to describe any therapeutic maneuver designed to </a:t>
            </a:r>
            <a:r>
              <a:rPr lang="en-US" b="1" dirty="0" smtClean="0"/>
              <a:t>increase</a:t>
            </a:r>
            <a:r>
              <a:rPr lang="en-US" dirty="0" smtClean="0"/>
              <a:t> the extensibility of soft tissues, thereby improving flexibility by elongating (lengthening) structures that have adaptively shortened and have become </a:t>
            </a:r>
            <a:r>
              <a:rPr lang="en-US" dirty="0" err="1" smtClean="0"/>
              <a:t>hypomobile</a:t>
            </a:r>
            <a:r>
              <a:rPr lang="en-US" dirty="0" smtClean="0"/>
              <a:t> over time.</a:t>
            </a:r>
            <a:endParaRPr lang="en-IN" dirty="0" smtClean="0"/>
          </a:p>
          <a:p>
            <a:pPr algn="just"/>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Overstretching and </a:t>
            </a:r>
            <a:r>
              <a:rPr lang="en-US" b="1" dirty="0" err="1" smtClean="0"/>
              <a:t>hypermobility</a:t>
            </a:r>
            <a:r>
              <a:rPr lang="en-US" b="1" dirty="0" smtClean="0"/>
              <a:t> </a:t>
            </a:r>
            <a:endParaRPr lang="en-IN" dirty="0"/>
          </a:p>
        </p:txBody>
      </p:sp>
      <p:sp>
        <p:nvSpPr>
          <p:cNvPr id="3" name="Content Placeholder 2"/>
          <p:cNvSpPr>
            <a:spLocks noGrp="1"/>
          </p:cNvSpPr>
          <p:nvPr>
            <p:ph idx="1"/>
          </p:nvPr>
        </p:nvSpPr>
        <p:spPr>
          <a:xfrm>
            <a:off x="457200" y="1371600"/>
            <a:ext cx="8229600" cy="5029200"/>
          </a:xfrm>
        </p:spPr>
        <p:txBody>
          <a:bodyPr>
            <a:normAutofit fontScale="92500" lnSpcReduction="10000"/>
          </a:bodyPr>
          <a:lstStyle/>
          <a:p>
            <a:pPr algn="just"/>
            <a:r>
              <a:rPr lang="en-US" dirty="0" smtClean="0"/>
              <a:t>Overstretching is a stretch well </a:t>
            </a:r>
            <a:r>
              <a:rPr lang="en-US" b="1" dirty="0" smtClean="0"/>
              <a:t>beyond</a:t>
            </a:r>
            <a:r>
              <a:rPr lang="en-US" dirty="0" smtClean="0"/>
              <a:t> the normal length of muscle and ROM of a joint and surrounding soft tissues, resulting in</a:t>
            </a:r>
            <a:r>
              <a:rPr lang="en-US" b="1" dirty="0" smtClean="0"/>
              <a:t> </a:t>
            </a:r>
            <a:r>
              <a:rPr lang="en-US" b="1" dirty="0" err="1" smtClean="0"/>
              <a:t>hypermobility</a:t>
            </a:r>
            <a:r>
              <a:rPr lang="en-US" b="1" dirty="0" smtClean="0"/>
              <a:t> </a:t>
            </a:r>
            <a:r>
              <a:rPr lang="en-US" dirty="0" smtClean="0"/>
              <a:t>(excessive mobility). </a:t>
            </a:r>
            <a:endParaRPr lang="en-IN" dirty="0" smtClean="0"/>
          </a:p>
          <a:p>
            <a:pPr lvl="0" algn="just"/>
            <a:r>
              <a:rPr lang="en-US" dirty="0" smtClean="0"/>
              <a:t>Certain selective </a:t>
            </a:r>
            <a:r>
              <a:rPr lang="en-US" dirty="0" err="1" smtClean="0"/>
              <a:t>hypermobility</a:t>
            </a:r>
            <a:r>
              <a:rPr lang="en-US" dirty="0" smtClean="0"/>
              <a:t> is required in </a:t>
            </a:r>
            <a:r>
              <a:rPr lang="en-US" dirty="0" err="1" smtClean="0"/>
              <a:t>athelets</a:t>
            </a:r>
            <a:r>
              <a:rPr lang="en-US" dirty="0" smtClean="0"/>
              <a:t>.</a:t>
            </a:r>
            <a:endParaRPr lang="en-IN" dirty="0" smtClean="0"/>
          </a:p>
          <a:p>
            <a:pPr lvl="0" algn="just"/>
            <a:r>
              <a:rPr lang="en-US" dirty="0" smtClean="0"/>
              <a:t>Creates joint instability. </a:t>
            </a:r>
          </a:p>
          <a:p>
            <a:pPr lvl="0" algn="just"/>
            <a:r>
              <a:rPr lang="en-US" dirty="0" smtClean="0"/>
              <a:t>When the supporting structures of a joint ( e.g. ligaments ) and the strength of the muscles around a joint are insufficient it can lead to pain and increase risk of musculoskeletal injury. </a:t>
            </a:r>
            <a:endParaRPr lang="en-IN" dirty="0" smtClean="0"/>
          </a:p>
          <a:p>
            <a:pPr algn="just"/>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STRESS-STRAIN CURVE</a:t>
            </a:r>
            <a:endParaRPr lang="en-IN" dirty="0"/>
          </a:p>
        </p:txBody>
      </p:sp>
      <p:sp>
        <p:nvSpPr>
          <p:cNvPr id="3" name="Content Placeholder 2"/>
          <p:cNvSpPr>
            <a:spLocks noGrp="1"/>
          </p:cNvSpPr>
          <p:nvPr>
            <p:ph idx="1"/>
          </p:nvPr>
        </p:nvSpPr>
        <p:spPr/>
        <p:txBody>
          <a:bodyPr/>
          <a:lstStyle/>
          <a:p>
            <a:pPr algn="just"/>
            <a:r>
              <a:rPr lang="en-IN" u="sng" dirty="0" smtClean="0"/>
              <a:t>Stress</a:t>
            </a:r>
            <a:r>
              <a:rPr lang="en-IN" dirty="0" smtClean="0"/>
              <a:t>: Stress</a:t>
            </a:r>
            <a:r>
              <a:rPr lang="en-IN" i="1" dirty="0" smtClean="0"/>
              <a:t> </a:t>
            </a:r>
            <a:r>
              <a:rPr lang="en-IN" dirty="0" smtClean="0"/>
              <a:t>is force per unit area. </a:t>
            </a:r>
          </a:p>
          <a:p>
            <a:pPr lvl="0" algn="just"/>
            <a:r>
              <a:rPr lang="en-IN" dirty="0" smtClean="0"/>
              <a:t>Mechanical stress is the internal reaction or resistance to an external load. </a:t>
            </a:r>
          </a:p>
          <a:p>
            <a:pPr algn="just"/>
            <a:endParaRPr lang="en-IN" dirty="0" smtClean="0"/>
          </a:p>
          <a:p>
            <a:pPr algn="just"/>
            <a:endParaRPr lang="en-IN"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IN" dirty="0" smtClean="0"/>
              <a:t/>
            </a:r>
            <a:br>
              <a:rPr lang="en-IN" dirty="0" smtClean="0"/>
            </a:br>
            <a:r>
              <a:rPr lang="en-IN" dirty="0" smtClean="0"/>
              <a:t>TYPES OF STRESS</a:t>
            </a:r>
            <a:br>
              <a:rPr lang="en-IN" dirty="0" smtClean="0"/>
            </a:br>
            <a:endParaRPr lang="en-IN"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lvl="0" algn="just"/>
            <a:r>
              <a:rPr lang="en-IN" dirty="0" smtClean="0"/>
              <a:t>Tension: a force applied perpendicular to the cross sectional area of the tissue in a </a:t>
            </a:r>
            <a:r>
              <a:rPr lang="en-IN" b="1" dirty="0" smtClean="0"/>
              <a:t>direction away from the tissue</a:t>
            </a:r>
            <a:r>
              <a:rPr lang="en-IN" dirty="0" smtClean="0"/>
              <a:t>. A </a:t>
            </a:r>
            <a:r>
              <a:rPr lang="en-IN" b="1" dirty="0" smtClean="0"/>
              <a:t>stretching force</a:t>
            </a:r>
            <a:r>
              <a:rPr lang="en-IN" dirty="0" smtClean="0"/>
              <a:t> is a tension stress.</a:t>
            </a:r>
          </a:p>
          <a:p>
            <a:pPr lvl="0" algn="just"/>
            <a:r>
              <a:rPr lang="en-IN" dirty="0" smtClean="0"/>
              <a:t>Compression: a force applied perpendicular to the cross sectional area of the tissue in a </a:t>
            </a:r>
            <a:r>
              <a:rPr lang="en-IN" b="1" dirty="0" smtClean="0"/>
              <a:t>direction toward the tissue</a:t>
            </a:r>
            <a:r>
              <a:rPr lang="en-IN" dirty="0" smtClean="0"/>
              <a:t>. </a:t>
            </a:r>
            <a:r>
              <a:rPr lang="en-IN" b="1" dirty="0" smtClean="0"/>
              <a:t>Muscle contraction </a:t>
            </a:r>
            <a:r>
              <a:rPr lang="en-IN" dirty="0" smtClean="0"/>
              <a:t>and loading of a joint during </a:t>
            </a:r>
            <a:r>
              <a:rPr lang="en-IN" b="1" dirty="0" smtClean="0"/>
              <a:t>weight bearing</a:t>
            </a:r>
            <a:r>
              <a:rPr lang="en-IN" dirty="0" smtClean="0"/>
              <a:t> cause compression stresses in joints.</a:t>
            </a:r>
          </a:p>
          <a:p>
            <a:pPr lvl="0" algn="just"/>
            <a:r>
              <a:rPr lang="en-IN" dirty="0" smtClean="0"/>
              <a:t>Shear: a force applied parallel to the cross-sectional area of the tissue.</a:t>
            </a:r>
          </a:p>
          <a:p>
            <a:pPr algn="just"/>
            <a:endParaRPr lang="en-IN"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u="sng" dirty="0" smtClean="0"/>
              <a:t>Strain</a:t>
            </a:r>
            <a:r>
              <a:rPr lang="en-IN" dirty="0" smtClean="0"/>
              <a:t>: the amount of </a:t>
            </a:r>
            <a:r>
              <a:rPr lang="en-IN" b="1" dirty="0" smtClean="0"/>
              <a:t>deformation or lengthening</a:t>
            </a:r>
            <a:r>
              <a:rPr lang="en-IN" dirty="0" smtClean="0"/>
              <a:t> that occurs when a load (stress) or stretch force is applied.</a:t>
            </a:r>
          </a:p>
          <a:p>
            <a:pPr algn="just"/>
            <a:endParaRPr lang="en-IN" dirty="0" smtClean="0"/>
          </a:p>
          <a:p>
            <a:pPr algn="just"/>
            <a:endParaRPr lang="en-IN"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8000" contrast="42000"/>
          </a:blip>
          <a:srcRect/>
          <a:stretch>
            <a:fillRect/>
          </a:stretch>
        </p:blipFill>
        <p:spPr bwMode="auto">
          <a:xfrm>
            <a:off x="685800" y="838200"/>
            <a:ext cx="7885632" cy="48768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rmAutofit fontScale="90000"/>
          </a:bodyPr>
          <a:lstStyle/>
          <a:p>
            <a:r>
              <a:rPr lang="en-IN" b="1" dirty="0" smtClean="0"/>
              <a:t/>
            </a:r>
            <a:br>
              <a:rPr lang="en-IN" b="1" dirty="0" smtClean="0"/>
            </a:br>
            <a:r>
              <a:rPr lang="en-IN" b="1" dirty="0" smtClean="0"/>
              <a:t>REGIONS OF THE STRESS-STRAIN CURVE</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b="1" dirty="0" smtClean="0"/>
              <a:t>Toe region: </a:t>
            </a:r>
            <a:r>
              <a:rPr lang="en-IN" dirty="0" smtClean="0"/>
              <a:t>The area of the stress–strain curve where there is considerable deformation with the use of little force is called the toe region. This is the range where most functional activity normally occurs. </a:t>
            </a:r>
          </a:p>
          <a:p>
            <a:pPr algn="just"/>
            <a:endParaRPr lang="en-IN" dirty="0"/>
          </a:p>
        </p:txBody>
      </p:sp>
      <p:pic>
        <p:nvPicPr>
          <p:cNvPr id="6" name="Picture 2"/>
          <p:cNvPicPr>
            <a:picLocks noChangeAspect="1" noChangeArrowheads="1"/>
          </p:cNvPicPr>
          <p:nvPr/>
        </p:nvPicPr>
        <p:blipFill>
          <a:blip r:embed="rId2" cstate="print">
            <a:lum bright="-8000" contrast="42000"/>
          </a:blip>
          <a:srcRect/>
          <a:stretch>
            <a:fillRect/>
          </a:stretch>
        </p:blipFill>
        <p:spPr bwMode="auto">
          <a:xfrm>
            <a:off x="2438400" y="4191000"/>
            <a:ext cx="3923232" cy="242628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THE NORMAL END-FEEL</a:t>
            </a:r>
            <a:endParaRPr lang="en-IN" dirty="0"/>
          </a:p>
        </p:txBody>
      </p:sp>
      <p:sp>
        <p:nvSpPr>
          <p:cNvPr id="3" name="Content Placeholder 2"/>
          <p:cNvSpPr>
            <a:spLocks noGrp="1"/>
          </p:cNvSpPr>
          <p:nvPr>
            <p:ph idx="1"/>
          </p:nvPr>
        </p:nvSpPr>
        <p:spPr/>
        <p:txBody>
          <a:bodyPr/>
          <a:lstStyle/>
          <a:p>
            <a:r>
              <a:rPr lang="en-IN" dirty="0" smtClean="0"/>
              <a:t>Normal end-feels are generally described as,</a:t>
            </a:r>
          </a:p>
          <a:p>
            <a:pPr marL="514350" indent="-514350">
              <a:buAutoNum type="alphaLcParenR"/>
            </a:pPr>
            <a:r>
              <a:rPr lang="en-IN" i="1" dirty="0" smtClean="0"/>
              <a:t>soft, </a:t>
            </a:r>
          </a:p>
          <a:p>
            <a:pPr marL="514350" indent="-514350">
              <a:buAutoNum type="alphaLcParenR"/>
            </a:pPr>
            <a:r>
              <a:rPr lang="en-IN" i="1" dirty="0" smtClean="0"/>
              <a:t>firm, or</a:t>
            </a:r>
          </a:p>
          <a:p>
            <a:pPr marL="514350" indent="-514350">
              <a:buAutoNum type="alphaLcParenR"/>
            </a:pPr>
            <a:r>
              <a:rPr lang="en-IN" i="1" dirty="0" smtClean="0"/>
              <a:t>hard</a:t>
            </a:r>
            <a:endParaRPr lang="en-IN" dirty="0" smtClean="0"/>
          </a:p>
          <a:p>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lnSpcReduction="10000"/>
          </a:bodyPr>
          <a:lstStyle/>
          <a:p>
            <a:pPr algn="just"/>
            <a:r>
              <a:rPr lang="en-IN" sz="2800" b="1" dirty="0" smtClean="0"/>
              <a:t>Elastic range/linear phase:</a:t>
            </a:r>
            <a:r>
              <a:rPr lang="en-IN" sz="2800" b="1" i="1" dirty="0" smtClean="0"/>
              <a:t> </a:t>
            </a:r>
          </a:p>
          <a:p>
            <a:pPr algn="just"/>
            <a:r>
              <a:rPr lang="en-IN" sz="2800" dirty="0" smtClean="0"/>
              <a:t>Strain is directly proportional to the ability of tissue to resist the force. </a:t>
            </a:r>
          </a:p>
          <a:p>
            <a:pPr algn="just"/>
            <a:r>
              <a:rPr lang="en-IN" sz="2800" dirty="0" smtClean="0"/>
              <a:t>This occurs when tissue is taken to the end of its ROM, and gentle stretch is applied. Here the collagen </a:t>
            </a:r>
            <a:r>
              <a:rPr lang="en-IN" sz="2800" dirty="0" err="1" smtClean="0"/>
              <a:t>fibers</a:t>
            </a:r>
            <a:r>
              <a:rPr lang="en-IN" sz="2800" dirty="0" smtClean="0"/>
              <a:t> line up with the applied force, the bonds between </a:t>
            </a:r>
            <a:r>
              <a:rPr lang="en-IN" sz="2800" dirty="0" err="1" smtClean="0"/>
              <a:t>fibers</a:t>
            </a:r>
            <a:r>
              <a:rPr lang="en-IN" sz="2800" dirty="0" smtClean="0"/>
              <a:t> and between the surrounding matrix are strained, some </a:t>
            </a:r>
            <a:r>
              <a:rPr lang="en-IN" sz="2800" dirty="0" err="1" smtClean="0"/>
              <a:t>microfailure</a:t>
            </a:r>
            <a:r>
              <a:rPr lang="en-IN" sz="2800" dirty="0" smtClean="0"/>
              <a:t> between the collagen bonds begins, and some water may be displaced from the ground substance. </a:t>
            </a:r>
          </a:p>
          <a:p>
            <a:pPr algn="just"/>
            <a:r>
              <a:rPr lang="en-IN" sz="2800" dirty="0" smtClean="0"/>
              <a:t>There is complete recovery from this deformation, and the tissue returns to its original size and shape when the load is released </a:t>
            </a:r>
            <a:r>
              <a:rPr lang="en-IN" sz="2800" dirty="0" smtClean="0">
                <a:solidFill>
                  <a:srgbClr val="FF0000"/>
                </a:solidFill>
              </a:rPr>
              <a:t>if the stress is not maintained for any length of time.</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r>
              <a:rPr lang="en-IN" b="1" dirty="0" smtClean="0"/>
              <a:t>Elastic limit:</a:t>
            </a:r>
            <a:r>
              <a:rPr lang="en-IN" b="1" i="1" dirty="0" smtClean="0"/>
              <a:t> </a:t>
            </a:r>
            <a:r>
              <a:rPr lang="en-IN" dirty="0" smtClean="0"/>
              <a:t>The point beyond which the tissue does not return to its original shape and size is the elastic limit.</a:t>
            </a:r>
          </a:p>
          <a:p>
            <a:pPr algn="just">
              <a:buNone/>
            </a:pPr>
            <a:endParaRPr lang="en-IN" dirty="0" smtClean="0"/>
          </a:p>
          <a:p>
            <a:pPr algn="just"/>
            <a:r>
              <a:rPr lang="en-IN" b="1" dirty="0" smtClean="0"/>
              <a:t>Plastic range:</a:t>
            </a:r>
            <a:r>
              <a:rPr lang="en-IN" b="1" i="1" dirty="0" smtClean="0"/>
              <a:t> </a:t>
            </a:r>
            <a:r>
              <a:rPr lang="en-IN" dirty="0" smtClean="0"/>
              <a:t>The range beyond the elastic limit extending to the point of rupture is the plastic range. Tissue strained in this range has permanent deformation when the stress is released. In this range there is sequential failure of the bonds between collagen </a:t>
            </a:r>
            <a:r>
              <a:rPr lang="en-IN" dirty="0" err="1" smtClean="0"/>
              <a:t>fibers</a:t>
            </a:r>
            <a:r>
              <a:rPr lang="en-IN" dirty="0" smtClean="0"/>
              <a:t>. Heat is released and absorbed in the tissue. In the plastic range it is the rupturing of </a:t>
            </a:r>
            <a:r>
              <a:rPr lang="en-IN" dirty="0" err="1" smtClean="0"/>
              <a:t>fibers</a:t>
            </a:r>
            <a:r>
              <a:rPr lang="en-IN" dirty="0" smtClean="0"/>
              <a:t> that results in increased length.</a:t>
            </a:r>
          </a:p>
          <a:p>
            <a:pPr algn="just"/>
            <a:endParaRPr lang="en-IN"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85000" lnSpcReduction="20000"/>
          </a:bodyPr>
          <a:lstStyle/>
          <a:p>
            <a:pPr algn="just"/>
            <a:r>
              <a:rPr lang="en-IN" b="1" dirty="0" smtClean="0"/>
              <a:t>Ultimate strength</a:t>
            </a:r>
            <a:r>
              <a:rPr lang="en-IN" b="1" i="1" dirty="0" smtClean="0"/>
              <a:t>: </a:t>
            </a:r>
            <a:r>
              <a:rPr lang="en-IN" dirty="0" smtClean="0"/>
              <a:t>The greatest load the tissue can sustain is its ultimate strength. Once this load is reached, there is increased strain (deformation) without an increase in stress. </a:t>
            </a:r>
          </a:p>
          <a:p>
            <a:pPr algn="just"/>
            <a:endParaRPr lang="en-IN" dirty="0" smtClean="0"/>
          </a:p>
          <a:p>
            <a:pPr algn="just"/>
            <a:r>
              <a:rPr lang="en-IN" dirty="0" smtClean="0"/>
              <a:t>The </a:t>
            </a:r>
            <a:r>
              <a:rPr lang="en-IN" b="1" dirty="0" smtClean="0"/>
              <a:t>region of necking</a:t>
            </a:r>
            <a:r>
              <a:rPr lang="en-IN" i="1" dirty="0" smtClean="0"/>
              <a:t> </a:t>
            </a:r>
            <a:r>
              <a:rPr lang="en-IN" dirty="0" smtClean="0"/>
              <a:t>is reached in which there is considerable weakening of the tissue, and it rapidly fails.</a:t>
            </a:r>
          </a:p>
          <a:p>
            <a:pPr algn="just"/>
            <a:endParaRPr lang="en-IN" dirty="0" smtClean="0"/>
          </a:p>
          <a:p>
            <a:pPr algn="just"/>
            <a:r>
              <a:rPr lang="en-IN" dirty="0" smtClean="0"/>
              <a:t>The therapist must be aware of the tissue feel when stretching because as the tissue begins necking, if the stress is maintained, there could be complete tearing of the tissue. </a:t>
            </a:r>
          </a:p>
          <a:p>
            <a:pPr algn="just">
              <a:buNone/>
            </a:pPr>
            <a:endParaRPr lang="en-IN" dirty="0" smtClean="0"/>
          </a:p>
          <a:p>
            <a:pPr algn="just"/>
            <a:r>
              <a:rPr lang="en-IN" b="1" dirty="0" smtClean="0"/>
              <a:t>Failure:</a:t>
            </a:r>
            <a:r>
              <a:rPr lang="en-IN" b="1" i="1" dirty="0" smtClean="0"/>
              <a:t> </a:t>
            </a:r>
            <a:r>
              <a:rPr lang="en-IN" dirty="0" smtClean="0"/>
              <a:t>Rupture of the integrity of the tissue is called failure.</a:t>
            </a:r>
          </a:p>
          <a:p>
            <a:pPr algn="just"/>
            <a:endParaRPr lang="en-IN"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Connective Tissue Responses to Loads</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algn="just"/>
            <a:r>
              <a:rPr lang="en-IN" b="1" dirty="0" smtClean="0"/>
              <a:t>Creep:</a:t>
            </a:r>
            <a:r>
              <a:rPr lang="en-IN" dirty="0" smtClean="0"/>
              <a:t> When a load is applied for </a:t>
            </a:r>
            <a:r>
              <a:rPr lang="en-IN" dirty="0" smtClean="0">
                <a:solidFill>
                  <a:srgbClr val="FF0000"/>
                </a:solidFill>
              </a:rPr>
              <a:t>an extended period of time,</a:t>
            </a:r>
            <a:r>
              <a:rPr lang="en-IN" dirty="0" smtClean="0"/>
              <a:t> the tissue elongates, resulting in permanent deformation. </a:t>
            </a:r>
            <a:r>
              <a:rPr lang="en-IN" b="1" dirty="0" smtClean="0"/>
              <a:t>It is related to the viscosity of the tissue and is therefore time-dependent.</a:t>
            </a:r>
            <a:r>
              <a:rPr lang="en-IN" dirty="0" smtClean="0"/>
              <a:t> </a:t>
            </a:r>
          </a:p>
          <a:p>
            <a:pPr algn="just"/>
            <a:r>
              <a:rPr lang="en-IN" dirty="0" smtClean="0"/>
              <a:t>Increasing the temperature of the part increases the creep and therefore the </a:t>
            </a:r>
            <a:r>
              <a:rPr lang="en-IN" dirty="0" err="1" smtClean="0"/>
              <a:t>distensibility</a:t>
            </a:r>
            <a:r>
              <a:rPr lang="en-IN" dirty="0" smtClean="0"/>
              <a:t> of the tissue.</a:t>
            </a:r>
          </a:p>
          <a:p>
            <a:pPr algn="just"/>
            <a:endParaRPr lang="en-IN"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r>
              <a:rPr lang="en-IN" sz="2800" b="1" dirty="0" smtClean="0"/>
              <a:t>Stress-relaxation: </a:t>
            </a:r>
          </a:p>
          <a:p>
            <a:pPr algn="just">
              <a:buNone/>
            </a:pPr>
            <a:endParaRPr lang="en-IN" sz="2500" b="1" dirty="0" smtClean="0"/>
          </a:p>
          <a:p>
            <a:pPr algn="just"/>
            <a:r>
              <a:rPr lang="en-IN" sz="2500" dirty="0" smtClean="0"/>
              <a:t>When a force (load) is applied to stretch a tissue and the length of the tissue is kept constant, after the initial creep there is a decrease in the force required to maintain that length, and the tension in the tissue decreases.</a:t>
            </a:r>
          </a:p>
          <a:p>
            <a:pPr algn="just"/>
            <a:r>
              <a:rPr lang="en-IN" sz="2500" dirty="0" smtClean="0"/>
              <a:t> </a:t>
            </a:r>
            <a:r>
              <a:rPr lang="en-IN" sz="2500" b="1" dirty="0" smtClean="0"/>
              <a:t>This is related to the </a:t>
            </a:r>
            <a:r>
              <a:rPr lang="en-IN" sz="2500" b="1" dirty="0" err="1" smtClean="0"/>
              <a:t>viscoelastic</a:t>
            </a:r>
            <a:r>
              <a:rPr lang="en-IN" sz="2500" b="1" dirty="0" smtClean="0"/>
              <a:t> qualities of the connective tissue and redistribution of the water content.</a:t>
            </a:r>
            <a:r>
              <a:rPr lang="en-IN" sz="2500" dirty="0" smtClean="0"/>
              <a:t> </a:t>
            </a:r>
          </a:p>
          <a:p>
            <a:pPr algn="just"/>
            <a:r>
              <a:rPr lang="en-IN" sz="2500" dirty="0" smtClean="0"/>
              <a:t>Stress-relaxation is </a:t>
            </a:r>
            <a:r>
              <a:rPr lang="en-IN" sz="2500" b="1" dirty="0" smtClean="0"/>
              <a:t>the underlying principle used in prolonged stretching procedures</a:t>
            </a:r>
            <a:r>
              <a:rPr lang="en-IN" sz="2500" dirty="0" smtClean="0"/>
              <a:t> where the stretch position is maintained for several hours or days. </a:t>
            </a:r>
          </a:p>
          <a:p>
            <a:pPr algn="just"/>
            <a:r>
              <a:rPr lang="en-IN" sz="2500" dirty="0" smtClean="0"/>
              <a:t>Recovery (i.e., no change) versus permanent changes in length is dependent on the amount of deformation and the length of time the deformation is maintained.</a:t>
            </a:r>
          </a:p>
          <a:p>
            <a:pPr algn="just"/>
            <a:endParaRPr lang="en-IN" sz="25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algn="just"/>
            <a:r>
              <a:rPr lang="en-IN" sz="2500" b="1" dirty="0" smtClean="0"/>
              <a:t>Cyclic loading and connective tissue fatigue:</a:t>
            </a:r>
          </a:p>
          <a:p>
            <a:pPr algn="just"/>
            <a:r>
              <a:rPr lang="en-IN" sz="2500" b="1" dirty="0" smtClean="0"/>
              <a:t> </a:t>
            </a:r>
            <a:r>
              <a:rPr lang="en-IN" sz="2500" dirty="0" smtClean="0"/>
              <a:t>Repetitive loading of tissue increases heat production and may cause failure below the yield point. </a:t>
            </a:r>
          </a:p>
          <a:p>
            <a:pPr algn="just"/>
            <a:r>
              <a:rPr lang="en-IN" sz="2500" dirty="0" smtClean="0"/>
              <a:t>The greater the applied load, the fewer number of cycles needed for failure. </a:t>
            </a:r>
          </a:p>
          <a:p>
            <a:pPr algn="just"/>
            <a:r>
              <a:rPr lang="en-IN" sz="2500" dirty="0" smtClean="0"/>
              <a:t>This principle can be used for stretching by applying repetitive (cyclic) loads at a </a:t>
            </a:r>
            <a:r>
              <a:rPr lang="en-IN" sz="2500" dirty="0" err="1" smtClean="0"/>
              <a:t>submaximal</a:t>
            </a:r>
            <a:r>
              <a:rPr lang="en-IN" sz="2500" dirty="0" smtClean="0"/>
              <a:t> level on successive days. </a:t>
            </a:r>
          </a:p>
          <a:p>
            <a:pPr algn="just"/>
            <a:r>
              <a:rPr lang="en-IN" sz="2500" dirty="0" smtClean="0"/>
              <a:t>The intensity of the load is determined by the patient’s tolerance. </a:t>
            </a:r>
          </a:p>
          <a:p>
            <a:pPr algn="just"/>
            <a:r>
              <a:rPr lang="en-IN" sz="2500" dirty="0" smtClean="0"/>
              <a:t>Examples of connective tissue fatigue from cyclic loading are stress fractures and overuse syndromes, neither of which is desired as a result of stretching. Therefore, periodically, time is allowed between bouts of cyclic stretching to allow for adaptation of the new range.</a:t>
            </a:r>
          </a:p>
          <a:p>
            <a:pPr algn="just"/>
            <a:endParaRPr lang="en-IN" sz="25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350838"/>
          </a:xfrm>
        </p:spPr>
        <p:txBody>
          <a:bodyPr>
            <a:normAutofit fontScale="90000"/>
          </a:bodyPr>
          <a:lstStyle/>
          <a:p>
            <a:r>
              <a:rPr lang="en-IN" b="1" u="sng" dirty="0" smtClean="0"/>
              <a:t>Changes in Collagen Affecting </a:t>
            </a:r>
            <a:br>
              <a:rPr lang="en-IN" b="1" u="sng" dirty="0" smtClean="0"/>
            </a:br>
            <a:r>
              <a:rPr lang="en-IN" b="1" u="sng" dirty="0" smtClean="0"/>
              <a:t>Stress–Strain Response</a:t>
            </a:r>
            <a:r>
              <a:rPr lang="en-IN" dirty="0" smtClean="0"/>
              <a:t/>
            </a:r>
            <a:br>
              <a:rPr lang="en-IN" dirty="0" smtClean="0"/>
            </a:br>
            <a:r>
              <a:rPr lang="en-IN" dirty="0" smtClean="0"/>
              <a:t> </a:t>
            </a:r>
            <a:br>
              <a:rPr lang="en-IN" dirty="0" smtClean="0"/>
            </a:br>
            <a:endParaRPr lang="en-IN" dirty="0"/>
          </a:p>
        </p:txBody>
      </p:sp>
      <p:sp>
        <p:nvSpPr>
          <p:cNvPr id="3" name="Content Placeholder 2"/>
          <p:cNvSpPr>
            <a:spLocks noGrp="1"/>
          </p:cNvSpPr>
          <p:nvPr>
            <p:ph idx="1"/>
          </p:nvPr>
        </p:nvSpPr>
        <p:spPr/>
        <p:txBody>
          <a:bodyPr>
            <a:normAutofit fontScale="92500"/>
          </a:bodyPr>
          <a:lstStyle/>
          <a:p>
            <a:pPr algn="just"/>
            <a:r>
              <a:rPr lang="en-IN" b="1" dirty="0" smtClean="0"/>
              <a:t>Effects of Immobilization: </a:t>
            </a:r>
            <a:r>
              <a:rPr lang="en-IN" dirty="0" smtClean="0"/>
              <a:t>There is increase in collagen turnover. This leads to adhesion formation and weakness of tissue.</a:t>
            </a:r>
          </a:p>
          <a:p>
            <a:pPr algn="just">
              <a:buNone/>
            </a:pPr>
            <a:endParaRPr lang="en-IN" dirty="0" smtClean="0"/>
          </a:p>
          <a:p>
            <a:pPr algn="just"/>
            <a:r>
              <a:rPr lang="en-IN" b="1" dirty="0" smtClean="0"/>
              <a:t>Effects of Inactivity (Decrease of Normal Activity): </a:t>
            </a:r>
            <a:r>
              <a:rPr lang="en-IN" dirty="0" smtClean="0"/>
              <a:t>There is a decrease in the size and amount of collagen </a:t>
            </a:r>
            <a:r>
              <a:rPr lang="en-IN" dirty="0" err="1" smtClean="0"/>
              <a:t>fibers</a:t>
            </a:r>
            <a:r>
              <a:rPr lang="en-IN" dirty="0" smtClean="0"/>
              <a:t> resulting in weakness of tissue. Also there is increase in the </a:t>
            </a:r>
            <a:r>
              <a:rPr lang="en-IN" dirty="0" err="1" smtClean="0"/>
              <a:t>elastin</a:t>
            </a:r>
            <a:r>
              <a:rPr lang="en-IN" dirty="0" smtClean="0"/>
              <a:t> fibres, resulting in increased compliance.</a:t>
            </a:r>
          </a:p>
          <a:p>
            <a:pPr algn="just"/>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en-IN" b="1" dirty="0" smtClean="0"/>
              <a:t>Effects of Age: </a:t>
            </a:r>
            <a:r>
              <a:rPr lang="en-IN" dirty="0" smtClean="0"/>
              <a:t>There is decrease in strength and flexibility. The rate of adaptation to stress is slower. There is an increased tendency for overuse syndromes, fatigue failures, and tears with stretching.</a:t>
            </a:r>
          </a:p>
          <a:p>
            <a:pPr algn="just">
              <a:buNone/>
            </a:pPr>
            <a:endParaRPr lang="en-IN" dirty="0" smtClean="0"/>
          </a:p>
          <a:p>
            <a:pPr algn="just"/>
            <a:r>
              <a:rPr lang="en-IN" b="1" dirty="0" smtClean="0"/>
              <a:t>Effects of Corticosteroids: </a:t>
            </a:r>
            <a:r>
              <a:rPr lang="en-IN" dirty="0" smtClean="0"/>
              <a:t>There is a</a:t>
            </a:r>
            <a:r>
              <a:rPr lang="en-IN" b="1" dirty="0" smtClean="0"/>
              <a:t> </a:t>
            </a:r>
            <a:r>
              <a:rPr lang="en-IN" dirty="0" smtClean="0"/>
              <a:t>long lasting harmful effect on the mechanical properties of collagen leading to decrease in tensile strength.</a:t>
            </a:r>
          </a:p>
          <a:p>
            <a:pPr algn="just"/>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smtClean="0"/>
              <a:t>Effects of Injury: </a:t>
            </a:r>
            <a:r>
              <a:rPr lang="en-IN" dirty="0" smtClean="0"/>
              <a:t>Newly formed healed tissue is weaker. So the tensile loading can lead to rupture of ligaments and tendons at </a:t>
            </a:r>
            <a:r>
              <a:rPr lang="en-IN" dirty="0" err="1" smtClean="0"/>
              <a:t>musculotendinous</a:t>
            </a:r>
            <a:r>
              <a:rPr lang="en-IN" dirty="0" smtClean="0"/>
              <a:t> junctions. </a:t>
            </a:r>
          </a:p>
          <a:p>
            <a:pPr algn="just"/>
            <a:endParaRPr lang="en-IN"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Determinants of stretching</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IN" dirty="0" smtClean="0"/>
              <a:t>The elements (determinants) of stretching are;</a:t>
            </a:r>
            <a:endParaRPr lang="en-US" dirty="0" smtClean="0"/>
          </a:p>
          <a:p>
            <a:pPr lvl="0"/>
            <a:r>
              <a:rPr lang="en-IN" dirty="0" smtClean="0"/>
              <a:t>Alignment &amp; stabilization</a:t>
            </a:r>
            <a:endParaRPr lang="en-US" dirty="0" smtClean="0"/>
          </a:p>
          <a:p>
            <a:pPr lvl="0"/>
            <a:r>
              <a:rPr lang="en-IN" dirty="0" smtClean="0"/>
              <a:t>Intensity</a:t>
            </a:r>
            <a:endParaRPr lang="en-US" dirty="0" smtClean="0"/>
          </a:p>
          <a:p>
            <a:pPr lvl="0"/>
            <a:r>
              <a:rPr lang="en-IN" dirty="0" smtClean="0"/>
              <a:t>Duration</a:t>
            </a:r>
            <a:endParaRPr lang="en-US" dirty="0" smtClean="0"/>
          </a:p>
          <a:p>
            <a:pPr lvl="0"/>
            <a:r>
              <a:rPr lang="en-IN" dirty="0" smtClean="0"/>
              <a:t>Speed</a:t>
            </a:r>
            <a:endParaRPr lang="en-US" dirty="0" smtClean="0"/>
          </a:p>
          <a:p>
            <a:pPr lvl="0"/>
            <a:r>
              <a:rPr lang="en-IN" dirty="0" smtClean="0"/>
              <a:t>Frequency</a:t>
            </a:r>
            <a:endParaRPr lang="en-US" dirty="0" smtClean="0"/>
          </a:p>
          <a:p>
            <a:pPr lvl="0"/>
            <a:r>
              <a:rPr lang="en-IN" dirty="0" smtClean="0"/>
              <a:t>Mode of stretch</a:t>
            </a:r>
            <a:endParaRPr lang="en-US" dirty="0" smtClean="0"/>
          </a:p>
          <a:p>
            <a:pPr lvl="0"/>
            <a:r>
              <a:rPr lang="en-IN" dirty="0" smtClean="0"/>
              <a:t>Integration of functional activities in to stretching programs</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SOFT END-FEEL</a:t>
            </a:r>
            <a:endParaRPr lang="en-IN" dirty="0"/>
          </a:p>
        </p:txBody>
      </p:sp>
      <p:sp>
        <p:nvSpPr>
          <p:cNvPr id="3" name="Content Placeholder 2"/>
          <p:cNvSpPr>
            <a:spLocks noGrp="1"/>
          </p:cNvSpPr>
          <p:nvPr>
            <p:ph idx="1"/>
          </p:nvPr>
        </p:nvSpPr>
        <p:spPr>
          <a:xfrm>
            <a:off x="457200" y="1600200"/>
            <a:ext cx="8229600" cy="4525963"/>
          </a:xfrm>
        </p:spPr>
        <p:txBody>
          <a:bodyPr>
            <a:normAutofit lnSpcReduction="10000"/>
          </a:bodyPr>
          <a:lstStyle/>
          <a:p>
            <a:pPr algn="just"/>
            <a:r>
              <a:rPr lang="en-IN" b="1" dirty="0" smtClean="0"/>
              <a:t>SOFT TISSUE APPROXIMATION</a:t>
            </a:r>
          </a:p>
          <a:p>
            <a:pPr algn="just"/>
            <a:r>
              <a:rPr lang="en-IN" dirty="0" smtClean="0"/>
              <a:t>A soft end-feel has a gradual increase in resistance as muscle, skin, and subcutaneous tissues are compressed between body parts. (Soft tissue approximation ).</a:t>
            </a:r>
          </a:p>
          <a:p>
            <a:pPr algn="just"/>
            <a:r>
              <a:rPr lang="en-IN" dirty="0" smtClean="0"/>
              <a:t>For example,</a:t>
            </a:r>
          </a:p>
          <a:p>
            <a:pPr algn="just"/>
            <a:r>
              <a:rPr lang="en-IN" dirty="0" smtClean="0"/>
              <a:t>Knee flexion (contact between soft tissue of posterior leg and posterior thigh).</a:t>
            </a:r>
          </a:p>
          <a:p>
            <a:pPr algn="just"/>
            <a:r>
              <a:rPr lang="en-IN" dirty="0" smtClean="0"/>
              <a:t>Elbow flexion</a:t>
            </a:r>
          </a:p>
          <a:p>
            <a:pPr algn="just">
              <a:buNone/>
            </a:pPr>
            <a:endParaRPr lang="en-IN"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IN" u="sng" dirty="0" smtClean="0"/>
              <a:t>Alignment</a:t>
            </a:r>
            <a:endParaRPr lang="en-US" dirty="0" smtClean="0"/>
          </a:p>
          <a:p>
            <a:r>
              <a:rPr lang="en-IN" dirty="0" smtClean="0"/>
              <a:t>	Proper alignment or positioning of the patient and the specific muscles and joint to be stretched is necessary for patient comfort and effectiveness of stretching.</a:t>
            </a:r>
            <a:endParaRPr lang="en-US" dirty="0" smtClean="0"/>
          </a:p>
          <a:p>
            <a:r>
              <a:rPr lang="en-IN" dirty="0" smtClean="0"/>
              <a:t>E.g. when a patient is self-stretching to increase shoulder flexion, the trunk should be erect, not slumped.</a:t>
            </a:r>
            <a:endParaRPr lang="en-US" dirty="0" smtClean="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IN" u="sng" dirty="0" smtClean="0"/>
              <a:t>Stabilization</a:t>
            </a:r>
            <a:endParaRPr lang="en-US" dirty="0" smtClean="0"/>
          </a:p>
          <a:p>
            <a:r>
              <a:rPr lang="en-IN" dirty="0" smtClean="0"/>
              <a:t>	For effective stretching, it is important to stabilize (fixate) either the proximal or distal attachment site of the muscle-tendon unit being elongated.</a:t>
            </a:r>
            <a:endParaRPr lang="en-US" dirty="0" smtClean="0"/>
          </a:p>
          <a:p>
            <a:r>
              <a:rPr lang="en-IN" dirty="0" smtClean="0"/>
              <a:t>For manual stretching, usually a therapist stabilizes the proximal attachment and moves the distal segment.</a:t>
            </a:r>
            <a:endParaRPr lang="en-US" dirty="0" smtClean="0"/>
          </a:p>
          <a:p>
            <a:r>
              <a:rPr lang="en-IN" dirty="0" smtClean="0"/>
              <a:t>During self-stretching, it is often the distal attachment that is stabilized as the proximal segment moves.</a:t>
            </a:r>
            <a:endParaRPr lang="en-US"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IN" u="sng" dirty="0" smtClean="0"/>
              <a:t>Intensity and duration of stretch</a:t>
            </a:r>
            <a:endParaRPr lang="en-US" dirty="0" smtClean="0"/>
          </a:p>
          <a:p>
            <a:r>
              <a:rPr lang="en-IN" dirty="0" smtClean="0"/>
              <a:t>	The intensity of the stretch is magnitude of stretching force while the duration of stretch is “the period of time a stretch force is applied and shortened tissue are held in a lengthened position.” </a:t>
            </a:r>
            <a:endParaRPr lang="en-US" dirty="0" smtClean="0"/>
          </a:p>
          <a:p>
            <a:r>
              <a:rPr lang="en-IN" dirty="0" smtClean="0"/>
              <a:t>Low intensity stretching for long duration is more effective compare to low intensity short duration stretch.</a:t>
            </a:r>
            <a:endParaRPr lang="en-US"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IN" u="sng" dirty="0" smtClean="0"/>
              <a:t>Speed</a:t>
            </a:r>
            <a:endParaRPr lang="en-US" dirty="0" smtClean="0"/>
          </a:p>
          <a:p>
            <a:r>
              <a:rPr lang="en-IN" dirty="0" smtClean="0"/>
              <a:t>	To ensure optimal muscle relaxation and prevent injury to tissues, the speed of stretch should be slow.</a:t>
            </a:r>
            <a:endParaRPr lang="en-US" dirty="0" smtClean="0"/>
          </a:p>
          <a:p>
            <a:pPr>
              <a:buNone/>
            </a:pPr>
            <a:endParaRPr lang="en-US" dirty="0" smtClean="0"/>
          </a:p>
          <a:p>
            <a:pPr>
              <a:buNone/>
            </a:pPr>
            <a:r>
              <a:rPr lang="en-IN" u="sng" dirty="0" smtClean="0"/>
              <a:t>Frequency</a:t>
            </a:r>
            <a:endParaRPr lang="en-US" dirty="0" smtClean="0"/>
          </a:p>
          <a:p>
            <a:r>
              <a:rPr lang="en-IN" dirty="0" smtClean="0"/>
              <a:t>	Frequency of stretching refers to the number of sessions per day or per week a patient carries out a stretching program.</a:t>
            </a:r>
            <a:r>
              <a:rPr lang="en-IN" u="sng" dirty="0" smtClean="0"/>
              <a:t> </a:t>
            </a:r>
            <a:endParaRPr lang="en-US" dirty="0" smtClean="0"/>
          </a:p>
          <a:p>
            <a:r>
              <a:rPr lang="en-IN" dirty="0" smtClean="0"/>
              <a:t>	Frequency on a weekly basis ranges from two to five sessions, allowing time for rest between sessions for tissue healing and to minimize </a:t>
            </a:r>
            <a:r>
              <a:rPr lang="en-IN" dirty="0" err="1" smtClean="0"/>
              <a:t>postexercise</a:t>
            </a:r>
            <a:r>
              <a:rPr lang="en-IN" dirty="0" smtClean="0"/>
              <a:t> soreness.</a:t>
            </a:r>
            <a:endParaRPr lang="en-US"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IN" u="sng" dirty="0" smtClean="0"/>
              <a:t>Mode of stretch</a:t>
            </a:r>
            <a:endParaRPr lang="en-US" dirty="0" smtClean="0"/>
          </a:p>
          <a:p>
            <a:r>
              <a:rPr lang="en-IN" dirty="0" smtClean="0"/>
              <a:t>	The mode of stretch refers to the form of stretch or the manner in which stretching exercises are carried out (manual, mechanical stretching, </a:t>
            </a:r>
            <a:r>
              <a:rPr lang="en-IN" dirty="0" err="1" smtClean="0"/>
              <a:t>selfstretching</a:t>
            </a:r>
            <a:r>
              <a:rPr lang="en-IN" dirty="0" smtClean="0"/>
              <a:t>, passive, assisted, or active stretching).</a:t>
            </a:r>
            <a:endParaRPr lang="en-US" dirty="0" smtClean="0"/>
          </a:p>
          <a:p>
            <a:pPr>
              <a:buNone/>
            </a:pPr>
            <a:r>
              <a:rPr lang="en-IN" u="sng" dirty="0" smtClean="0"/>
              <a:t>Integration of functional activities in to stretching programs</a:t>
            </a:r>
            <a:endParaRPr lang="en-US" dirty="0" smtClean="0"/>
          </a:p>
          <a:p>
            <a:r>
              <a:rPr lang="en-IN" dirty="0" smtClean="0"/>
              <a:t>The new length achieved through stretching exercises has to be incorporated in to functional activities. E.g. shoulder flexion achieved through passive stretching can be used in over head activities.</a:t>
            </a:r>
            <a:endParaRPr lang="en-US" dirty="0"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INDICATIONS</a:t>
            </a:r>
            <a:endParaRPr lang="en-IN" dirty="0"/>
          </a:p>
        </p:txBody>
      </p:sp>
      <p:sp>
        <p:nvSpPr>
          <p:cNvPr id="3" name="Content Placeholder 2"/>
          <p:cNvSpPr>
            <a:spLocks noGrp="1"/>
          </p:cNvSpPr>
          <p:nvPr>
            <p:ph idx="1"/>
          </p:nvPr>
        </p:nvSpPr>
        <p:spPr/>
        <p:txBody>
          <a:bodyPr>
            <a:normAutofit/>
          </a:bodyPr>
          <a:lstStyle/>
          <a:p>
            <a:pPr marL="514350" lvl="0" indent="-514350" algn="just">
              <a:buFont typeface="+mj-lt"/>
              <a:buAutoNum type="arabicPeriod"/>
            </a:pPr>
            <a:r>
              <a:rPr lang="en-IN" dirty="0" smtClean="0"/>
              <a:t>Restricted ROM due to decreased soft tissue extensibility</a:t>
            </a:r>
          </a:p>
          <a:p>
            <a:pPr marL="514350" lvl="0" indent="-514350" algn="just">
              <a:buFont typeface="+mj-lt"/>
              <a:buAutoNum type="arabicPeriod"/>
            </a:pPr>
            <a:r>
              <a:rPr lang="en-IN" dirty="0" smtClean="0"/>
              <a:t>To prevent structural deformity </a:t>
            </a:r>
          </a:p>
          <a:p>
            <a:pPr marL="514350" lvl="0" indent="-514350" algn="just">
              <a:buFont typeface="+mj-lt"/>
              <a:buAutoNum type="arabicPeriod"/>
            </a:pPr>
            <a:r>
              <a:rPr lang="en-IN" dirty="0" smtClean="0"/>
              <a:t>Muscle shortening</a:t>
            </a:r>
          </a:p>
          <a:p>
            <a:pPr marL="514350" lvl="0" indent="-514350" algn="just">
              <a:buFont typeface="+mj-lt"/>
              <a:buAutoNum type="arabicPeriod"/>
            </a:pPr>
            <a:r>
              <a:rPr lang="en-IN" dirty="0" smtClean="0"/>
              <a:t>To prevent musculoskeletal injuries</a:t>
            </a:r>
          </a:p>
          <a:p>
            <a:pPr marL="514350" lvl="0" indent="-514350" algn="just">
              <a:buFont typeface="+mj-lt"/>
              <a:buAutoNum type="arabicPeriod"/>
            </a:pPr>
            <a:r>
              <a:rPr lang="en-IN" dirty="0" smtClean="0"/>
              <a:t>To minimizing post-exercise muscle soreness (use prior to and after vigorous exercise program)</a:t>
            </a:r>
          </a:p>
          <a:p>
            <a:pPr algn="just"/>
            <a:endParaRPr lang="en-IN"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IN" dirty="0" smtClean="0"/>
              <a:t>CONTRA INDICATIONS</a:t>
            </a:r>
            <a:endParaRPr lang="en-IN" dirty="0"/>
          </a:p>
        </p:txBody>
      </p:sp>
      <p:sp>
        <p:nvSpPr>
          <p:cNvPr id="3" name="Content Placeholder 2"/>
          <p:cNvSpPr>
            <a:spLocks noGrp="1"/>
          </p:cNvSpPr>
          <p:nvPr>
            <p:ph idx="1"/>
          </p:nvPr>
        </p:nvSpPr>
        <p:spPr>
          <a:xfrm>
            <a:off x="457200" y="990600"/>
            <a:ext cx="8229600" cy="5638800"/>
          </a:xfrm>
        </p:spPr>
        <p:txBody>
          <a:bodyPr>
            <a:normAutofit fontScale="92500" lnSpcReduction="10000"/>
          </a:bodyPr>
          <a:lstStyle/>
          <a:p>
            <a:pPr marL="514350" lvl="0" indent="-514350" algn="just">
              <a:buFont typeface="+mj-lt"/>
              <a:buAutoNum type="arabicPeriod"/>
            </a:pPr>
            <a:r>
              <a:rPr lang="en-IN" dirty="0" smtClean="0"/>
              <a:t>A bony block limiting ROM</a:t>
            </a:r>
          </a:p>
          <a:p>
            <a:pPr marL="514350" lvl="0" indent="-514350" algn="just">
              <a:buFont typeface="+mj-lt"/>
              <a:buAutoNum type="arabicPeriod"/>
            </a:pPr>
            <a:r>
              <a:rPr lang="en-IN" dirty="0" smtClean="0"/>
              <a:t>Recent fracture</a:t>
            </a:r>
          </a:p>
          <a:p>
            <a:pPr marL="514350" lvl="0" indent="-514350" algn="just">
              <a:buFont typeface="+mj-lt"/>
              <a:buAutoNum type="arabicPeriod"/>
            </a:pPr>
            <a:r>
              <a:rPr lang="en-IN" dirty="0" smtClean="0"/>
              <a:t>Acute inflammation and infection ( limb will be warm and swollen)</a:t>
            </a:r>
          </a:p>
          <a:p>
            <a:pPr marL="514350" lvl="0" indent="-514350" algn="just">
              <a:buFont typeface="+mj-lt"/>
              <a:buAutoNum type="arabicPeriod"/>
            </a:pPr>
            <a:r>
              <a:rPr lang="en-IN" dirty="0" smtClean="0"/>
              <a:t>Sharp acute pain while moving limb</a:t>
            </a:r>
          </a:p>
          <a:p>
            <a:pPr marL="514350" lvl="0" indent="-514350" algn="just">
              <a:buFont typeface="+mj-lt"/>
              <a:buAutoNum type="arabicPeriod"/>
            </a:pPr>
            <a:r>
              <a:rPr lang="en-IN" dirty="0" smtClean="0"/>
              <a:t>A hematoma</a:t>
            </a:r>
          </a:p>
          <a:p>
            <a:pPr marL="514350" lvl="0" indent="-514350" algn="just">
              <a:buFont typeface="+mj-lt"/>
              <a:buAutoNum type="arabicPeriod"/>
            </a:pPr>
            <a:r>
              <a:rPr lang="en-IN" dirty="0" err="1" smtClean="0"/>
              <a:t>Hypermobility</a:t>
            </a:r>
            <a:endParaRPr lang="en-IN" dirty="0" smtClean="0"/>
          </a:p>
          <a:p>
            <a:pPr marL="514350" lvl="0" indent="-514350" algn="just">
              <a:buFont typeface="+mj-lt"/>
              <a:buAutoNum type="arabicPeriod"/>
            </a:pPr>
            <a:r>
              <a:rPr lang="en-IN" dirty="0" smtClean="0"/>
              <a:t>Selective tightness required for stability and mobility in neuromuscular disorder – e.g. slight tightness of long flexors of fingers while maintaining flexibility of wrist to develop grasp through </a:t>
            </a:r>
            <a:r>
              <a:rPr lang="en-IN" dirty="0" err="1" smtClean="0"/>
              <a:t>tenodesis</a:t>
            </a:r>
            <a:endParaRPr lang="en-IN"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IN" dirty="0" smtClean="0"/>
              <a:t>PRECAUTIONS</a:t>
            </a:r>
            <a:endParaRPr lang="en-IN" dirty="0"/>
          </a:p>
        </p:txBody>
      </p:sp>
      <p:sp>
        <p:nvSpPr>
          <p:cNvPr id="3" name="Content Placeholder 2"/>
          <p:cNvSpPr>
            <a:spLocks noGrp="1"/>
          </p:cNvSpPr>
          <p:nvPr>
            <p:ph idx="1"/>
          </p:nvPr>
        </p:nvSpPr>
        <p:spPr>
          <a:xfrm>
            <a:off x="457200" y="1066800"/>
            <a:ext cx="8229600" cy="5791200"/>
          </a:xfrm>
        </p:spPr>
        <p:txBody>
          <a:bodyPr>
            <a:normAutofit fontScale="85000" lnSpcReduction="20000"/>
          </a:bodyPr>
          <a:lstStyle/>
          <a:p>
            <a:pPr marL="514350" lvl="0" indent="-514350" algn="just">
              <a:buFont typeface="+mj-lt"/>
              <a:buAutoNum type="arabicPeriod"/>
            </a:pPr>
            <a:r>
              <a:rPr lang="en-IN" dirty="0" smtClean="0"/>
              <a:t>Do not passively force a joint beyond its normal range of motion.</a:t>
            </a:r>
          </a:p>
          <a:p>
            <a:pPr marL="514350" lvl="0" indent="-514350" algn="just">
              <a:buFont typeface="+mj-lt"/>
              <a:buAutoNum type="arabicPeriod"/>
            </a:pPr>
            <a:r>
              <a:rPr lang="en-IN" dirty="0" smtClean="0"/>
              <a:t>Newly united fractures should be protected by stabilization.</a:t>
            </a:r>
          </a:p>
          <a:p>
            <a:pPr marL="514350" lvl="0" indent="-514350" algn="just">
              <a:buFont typeface="+mj-lt"/>
              <a:buAutoNum type="arabicPeriod"/>
            </a:pPr>
            <a:r>
              <a:rPr lang="en-IN" dirty="0" smtClean="0"/>
              <a:t>Use extra caution in patient with osteoporosis due to disease, prolonged bed rest, age and prolonged use of steroids.</a:t>
            </a:r>
          </a:p>
          <a:p>
            <a:pPr marL="514350" lvl="0" indent="-514350" algn="just">
              <a:buFont typeface="+mj-lt"/>
              <a:buAutoNum type="arabicPeriod"/>
            </a:pPr>
            <a:r>
              <a:rPr lang="en-IN" dirty="0" smtClean="0"/>
              <a:t>Avoid vigorous stretch of muscles and connective tissue after prolonged immobilization.</a:t>
            </a:r>
          </a:p>
          <a:p>
            <a:pPr marL="514350" lvl="0" indent="-514350" algn="just">
              <a:buFont typeface="+mj-lt"/>
              <a:buAutoNum type="arabicPeriod"/>
            </a:pPr>
            <a:r>
              <a:rPr lang="en-IN" dirty="0" smtClean="0"/>
              <a:t>If a patient experience joint pain or muscle soreness lasting more than 24 hours, too much force has been used during stretching. Hence care should be taken patient should not have residual discomfort.</a:t>
            </a:r>
          </a:p>
          <a:p>
            <a:pPr marL="514350" lvl="0" indent="-514350" algn="just">
              <a:buFont typeface="+mj-lt"/>
              <a:buAutoNum type="arabicPeriod"/>
            </a:pPr>
            <a:r>
              <a:rPr lang="en-IN" dirty="0" smtClean="0"/>
              <a:t>Avoid stretching oedematous tissue.</a:t>
            </a:r>
          </a:p>
          <a:p>
            <a:pPr marL="514350" lvl="0" indent="-514350" algn="just">
              <a:buFont typeface="+mj-lt"/>
              <a:buAutoNum type="arabicPeriod"/>
            </a:pPr>
            <a:r>
              <a:rPr lang="en-IN" dirty="0" smtClean="0"/>
              <a:t>Avoid overstretching weak muscles. </a:t>
            </a:r>
          </a:p>
          <a:p>
            <a:pPr algn="just"/>
            <a:endParaRPr lang="en-IN"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STRETCHING</a:t>
            </a:r>
            <a:endParaRPr lang="en-IN" dirty="0"/>
          </a:p>
        </p:txBody>
      </p:sp>
      <p:sp>
        <p:nvSpPr>
          <p:cNvPr id="3" name="Content Placeholder 2"/>
          <p:cNvSpPr>
            <a:spLocks noGrp="1"/>
          </p:cNvSpPr>
          <p:nvPr>
            <p:ph idx="1"/>
          </p:nvPr>
        </p:nvSpPr>
        <p:spPr/>
        <p:txBody>
          <a:bodyPr/>
          <a:lstStyle/>
          <a:p>
            <a:pPr lvl="0" algn="just">
              <a:buNone/>
            </a:pPr>
            <a:r>
              <a:rPr lang="en-IN" dirty="0" smtClean="0"/>
              <a:t>1. Static stretching</a:t>
            </a:r>
          </a:p>
          <a:p>
            <a:pPr algn="just"/>
            <a:r>
              <a:rPr lang="en-IN" dirty="0" smtClean="0"/>
              <a:t>Here soft tissues are elongated just past the point of tissue resistance and then held in the lengthened position with a sustained stretch force over a period of time                               (for 5 sec – 5 minutes).</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lvl="0" algn="just">
              <a:buNone/>
            </a:pPr>
            <a:r>
              <a:rPr lang="en-IN" dirty="0" smtClean="0"/>
              <a:t>2. Cyclic/intermittent stretching:</a:t>
            </a:r>
          </a:p>
          <a:p>
            <a:pPr lvl="0" algn="just">
              <a:buNone/>
            </a:pPr>
            <a:endParaRPr lang="en-IN" dirty="0" smtClean="0"/>
          </a:p>
          <a:p>
            <a:pPr algn="just"/>
            <a:r>
              <a:rPr lang="en-IN" dirty="0" smtClean="0"/>
              <a:t>A relatively short-duration (for 5 – 10 sec) stretch force that is repeatedly but gradually applied, released, and then reapplied is described as a cyclic (intermittent) stretch.</a:t>
            </a:r>
          </a:p>
          <a:p>
            <a:pPr algn="just"/>
            <a:r>
              <a:rPr lang="en-IN" dirty="0" smtClean="0"/>
              <a:t>Cyclic stretching, by its very nature, is applied for multiple repetitions (stretch cycles) during a single treatment session. </a:t>
            </a:r>
          </a:p>
          <a:p>
            <a:pPr algn="just"/>
            <a:r>
              <a:rPr lang="en-IN" dirty="0" smtClean="0"/>
              <a:t>With cyclic stretching the end-range stretch force is applied at a slow</a:t>
            </a:r>
            <a:r>
              <a:rPr lang="en-IN" i="1" dirty="0" smtClean="0"/>
              <a:t> </a:t>
            </a:r>
            <a:r>
              <a:rPr lang="en-IN" dirty="0" smtClean="0"/>
              <a:t>velocity, in a controlled manner, and at relatively low intensity.</a:t>
            </a:r>
          </a:p>
          <a:p>
            <a:pPr algn="just"/>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FIRM END-FEEL</a:t>
            </a:r>
            <a:endParaRPr lang="en-IN" dirty="0"/>
          </a:p>
        </p:txBody>
      </p:sp>
      <p:sp>
        <p:nvSpPr>
          <p:cNvPr id="3" name="Content Placeholder 2"/>
          <p:cNvSpPr>
            <a:spLocks noGrp="1"/>
          </p:cNvSpPr>
          <p:nvPr>
            <p:ph idx="1"/>
          </p:nvPr>
        </p:nvSpPr>
        <p:spPr>
          <a:xfrm>
            <a:off x="457200" y="1676400"/>
            <a:ext cx="8229600" cy="4449763"/>
          </a:xfrm>
        </p:spPr>
        <p:txBody>
          <a:bodyPr>
            <a:normAutofit/>
          </a:bodyPr>
          <a:lstStyle/>
          <a:p>
            <a:pPr algn="just"/>
            <a:r>
              <a:rPr lang="en-IN" dirty="0" smtClean="0"/>
              <a:t>A firm end-feel has a more abrupt increase in resistance as compared to a soft end-feel. </a:t>
            </a:r>
          </a:p>
          <a:p>
            <a:pPr algn="just"/>
            <a:r>
              <a:rPr lang="en-IN" dirty="0" smtClean="0"/>
              <a:t>Firm end-feels include varying amounts of creep (slow steady movement), or give, depending on whether the barrier to the end of the motion is the </a:t>
            </a:r>
            <a:r>
              <a:rPr lang="en-IN" b="1" dirty="0" smtClean="0"/>
              <a:t>stretching of muscle, capsule, or </a:t>
            </a:r>
            <a:r>
              <a:rPr lang="en-IN" b="1" dirty="0" err="1" smtClean="0"/>
              <a:t>ligamentous</a:t>
            </a:r>
            <a:r>
              <a:rPr lang="en-IN" b="1" dirty="0" smtClean="0"/>
              <a:t> tissue.</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20000"/>
          </a:bodyPr>
          <a:lstStyle/>
          <a:p>
            <a:pPr lvl="0" algn="just">
              <a:buNone/>
            </a:pPr>
            <a:r>
              <a:rPr lang="en-IN" dirty="0" smtClean="0"/>
              <a:t>3. Ballistic stretching</a:t>
            </a:r>
          </a:p>
          <a:p>
            <a:pPr lvl="0" algn="just">
              <a:buNone/>
            </a:pPr>
            <a:endParaRPr lang="en-IN" dirty="0" smtClean="0"/>
          </a:p>
          <a:p>
            <a:pPr algn="just"/>
            <a:r>
              <a:rPr lang="en-IN" dirty="0" smtClean="0"/>
              <a:t>A rapid, forceful intermittent stretch—that is, a high-speed and high-intensity stretch—is commonly called ballistic stretching. </a:t>
            </a:r>
          </a:p>
          <a:p>
            <a:pPr algn="just"/>
            <a:r>
              <a:rPr lang="en-IN" dirty="0" smtClean="0"/>
              <a:t>It is characterized by the use of quick, bouncing movements that stretch shortened structures.</a:t>
            </a:r>
          </a:p>
          <a:p>
            <a:pPr algn="just"/>
            <a:r>
              <a:rPr lang="en-IN" dirty="0" smtClean="0"/>
              <a:t>Ballistic stretching has been shown to increase ROM safely in young, healthy subjects participating in a conditioning program.</a:t>
            </a:r>
          </a:p>
          <a:p>
            <a:pPr algn="just"/>
            <a:r>
              <a:rPr lang="en-IN" dirty="0" smtClean="0"/>
              <a:t> It is not recommended for elderly or sedentary individuals or patients with musculoskeletal pathology or chronic contractures because it is thought to cause greater trauma to stretched tissue and muscle soreness.</a:t>
            </a:r>
          </a:p>
          <a:p>
            <a:pPr algn="just"/>
            <a:endParaRPr lang="en-IN"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lvl="0" algn="just">
              <a:buNone/>
            </a:pPr>
            <a:r>
              <a:rPr lang="en-IN" dirty="0" smtClean="0"/>
              <a:t>4. </a:t>
            </a:r>
            <a:r>
              <a:rPr lang="en-IN" dirty="0" err="1" smtClean="0"/>
              <a:t>Proprioceptive</a:t>
            </a:r>
            <a:r>
              <a:rPr lang="en-IN" dirty="0" smtClean="0"/>
              <a:t> neuromuscular facilitation (PNF) stretching</a:t>
            </a:r>
          </a:p>
          <a:p>
            <a:pPr algn="just"/>
            <a:r>
              <a:rPr lang="fr-FR" dirty="0" smtClean="0"/>
              <a:t>Proprioceptive </a:t>
            </a:r>
            <a:r>
              <a:rPr lang="fr-FR" dirty="0" err="1" smtClean="0"/>
              <a:t>neuromuscular</a:t>
            </a:r>
            <a:r>
              <a:rPr lang="fr-FR" dirty="0" smtClean="0"/>
              <a:t> facilitation techniques </a:t>
            </a:r>
            <a:r>
              <a:rPr lang="fr-FR" dirty="0" err="1" smtClean="0"/>
              <a:t>used</a:t>
            </a:r>
            <a:r>
              <a:rPr lang="fr-FR" dirty="0" smtClean="0"/>
              <a:t> </a:t>
            </a:r>
            <a:r>
              <a:rPr lang="en-IN" dirty="0" smtClean="0"/>
              <a:t>for stretching (PNF stretching), also referred to as active stretching or facilitative stretching, integrate active muscle contractions into stretching </a:t>
            </a:r>
            <a:r>
              <a:rPr lang="en-IN" dirty="0" err="1" smtClean="0"/>
              <a:t>maneuvers</a:t>
            </a:r>
            <a:r>
              <a:rPr lang="en-IN" dirty="0" smtClean="0"/>
              <a:t> to facilitate or inhibit muscle activation and to increase the likelihood that the muscle to be lengthened remains as relaxed as </a:t>
            </a:r>
            <a:r>
              <a:rPr lang="en-IN" dirty="0" err="1" smtClean="0"/>
              <a:t>posssible</a:t>
            </a:r>
            <a:r>
              <a:rPr lang="en-IN" dirty="0" smtClean="0"/>
              <a:t> as it is stretched.</a:t>
            </a:r>
          </a:p>
          <a:p>
            <a:pPr algn="just">
              <a:buNone/>
            </a:pPr>
            <a:endParaRPr lang="en-IN"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lgn="just">
              <a:buNone/>
            </a:pPr>
            <a:r>
              <a:rPr lang="en-IN" dirty="0" smtClean="0"/>
              <a:t>5. Manual stretching</a:t>
            </a:r>
          </a:p>
          <a:p>
            <a:pPr lvl="0" algn="just">
              <a:buNone/>
            </a:pPr>
            <a:endParaRPr lang="en-IN" dirty="0" smtClean="0"/>
          </a:p>
          <a:p>
            <a:pPr algn="just"/>
            <a:r>
              <a:rPr lang="en-IN" dirty="0" smtClean="0"/>
              <a:t>During manual stretching a therapist or other trained practitioner or caregiver applies an external force to move the involved body segment slightly beyond</a:t>
            </a:r>
            <a:r>
              <a:rPr lang="en-IN" i="1" dirty="0" smtClean="0"/>
              <a:t> </a:t>
            </a:r>
            <a:r>
              <a:rPr lang="en-IN" dirty="0" smtClean="0"/>
              <a:t>the point of tissue resistance and available ROM. </a:t>
            </a:r>
          </a:p>
          <a:p>
            <a:pPr algn="just"/>
            <a:r>
              <a:rPr lang="en-IN" dirty="0" smtClean="0"/>
              <a:t>The therapist manually controls the site of stabilization as well as the direction, speed, intensity, and duration of stretch.</a:t>
            </a:r>
          </a:p>
          <a:p>
            <a:pPr algn="just">
              <a:buNone/>
            </a:pPr>
            <a:endParaRPr lang="en-IN"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lgn="just">
              <a:buNone/>
            </a:pPr>
            <a:r>
              <a:rPr lang="en-IN" dirty="0" smtClean="0"/>
              <a:t>6. Mechanical stretching</a:t>
            </a:r>
          </a:p>
          <a:p>
            <a:pPr lvl="0" algn="just">
              <a:buNone/>
            </a:pPr>
            <a:endParaRPr lang="en-IN" dirty="0" smtClean="0"/>
          </a:p>
          <a:p>
            <a:pPr algn="just"/>
            <a:r>
              <a:rPr lang="en-IN" dirty="0" smtClean="0"/>
              <a:t>There are many ways to use equipment to stretch shortened tissues and increase ROM. The equipment can be weight cuff, weight-pulley system, adjustable </a:t>
            </a:r>
            <a:r>
              <a:rPr lang="en-IN" dirty="0" err="1" smtClean="0"/>
              <a:t>orthosis</a:t>
            </a:r>
            <a:r>
              <a:rPr lang="en-IN" dirty="0" smtClean="0"/>
              <a:t> or automated stretching machines.</a:t>
            </a:r>
          </a:p>
          <a:p>
            <a:pPr algn="just"/>
            <a:endParaRPr lang="en-IN"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lgn="just">
              <a:buNone/>
            </a:pPr>
            <a:r>
              <a:rPr lang="en-IN" dirty="0" smtClean="0"/>
              <a:t>7. Self stretching</a:t>
            </a:r>
          </a:p>
          <a:p>
            <a:pPr lvl="0" algn="just">
              <a:buNone/>
            </a:pPr>
            <a:endParaRPr lang="en-IN" dirty="0" smtClean="0"/>
          </a:p>
          <a:p>
            <a:pPr algn="just"/>
            <a:r>
              <a:rPr lang="en-IN" dirty="0" smtClean="0"/>
              <a:t>Self-stretching (also referred to as flexibility exercises or active stretching) is a type of stretching procedure a patient carries out independently after careful instruction and supervised practice.</a:t>
            </a:r>
          </a:p>
          <a:p>
            <a:pPr algn="just"/>
            <a:endParaRPr lang="en-IN"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lvl="0" algn="just">
              <a:buNone/>
            </a:pPr>
            <a:r>
              <a:rPr lang="en-IN" dirty="0" smtClean="0"/>
              <a:t>8. Passive stretching</a:t>
            </a:r>
          </a:p>
          <a:p>
            <a:pPr lvl="0" algn="just">
              <a:buNone/>
            </a:pPr>
            <a:endParaRPr lang="en-IN" dirty="0" smtClean="0"/>
          </a:p>
          <a:p>
            <a:pPr algn="just"/>
            <a:r>
              <a:rPr lang="en-IN" dirty="0" smtClean="0"/>
              <a:t>It is type of manual stretching.</a:t>
            </a:r>
          </a:p>
          <a:p>
            <a:pPr algn="just"/>
            <a:r>
              <a:rPr lang="en-IN" dirty="0" smtClean="0"/>
              <a:t>A sustained or intermittent external, end-range stretch force, applied with overpressure and by manual contact or a mechanical device, elongates a shortened muscle tendon unit and </a:t>
            </a:r>
            <a:r>
              <a:rPr lang="en-IN" dirty="0" err="1" smtClean="0"/>
              <a:t>periarticular</a:t>
            </a:r>
            <a:r>
              <a:rPr lang="en-IN" dirty="0" smtClean="0"/>
              <a:t> connective tissues by moving a restricted joint just past the available ROM. </a:t>
            </a:r>
          </a:p>
          <a:p>
            <a:pPr algn="just"/>
            <a:r>
              <a:rPr lang="en-IN" dirty="0" smtClean="0"/>
              <a:t>If the patient is as relaxed as possible, it is called </a:t>
            </a:r>
            <a:r>
              <a:rPr lang="en-IN" i="1" dirty="0" smtClean="0"/>
              <a:t>passive stretching.</a:t>
            </a:r>
            <a:endParaRPr lang="en-IN" dirty="0" smtClean="0"/>
          </a:p>
          <a:p>
            <a:pPr algn="just"/>
            <a:endParaRPr lang="en-IN"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Examination and Evaluation of the Patient</a:t>
            </a:r>
            <a:endParaRPr lang="en-US" dirty="0"/>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pPr lvl="0"/>
            <a:r>
              <a:rPr lang="en-IN" dirty="0" smtClean="0"/>
              <a:t>Carefully review the patient’s history and perform a thorough systems examination.</a:t>
            </a:r>
            <a:endParaRPr lang="en-US" dirty="0" smtClean="0"/>
          </a:p>
          <a:p>
            <a:pPr lvl="0"/>
            <a:r>
              <a:rPr lang="en-IN" dirty="0" smtClean="0"/>
              <a:t>Check for contraindications for stretching.</a:t>
            </a:r>
            <a:endParaRPr lang="en-US" dirty="0" smtClean="0"/>
          </a:p>
          <a:p>
            <a:pPr lvl="0"/>
            <a:r>
              <a:rPr lang="en-IN" dirty="0" smtClean="0"/>
              <a:t>Select and perform appropriate tests and measurements.</a:t>
            </a:r>
            <a:endParaRPr lang="en-US" dirty="0" smtClean="0"/>
          </a:p>
          <a:p>
            <a:pPr lvl="0"/>
            <a:r>
              <a:rPr lang="en-IN" dirty="0" smtClean="0"/>
              <a:t>Determine the ROM available in involved and adjacent joints and if either active or passive mobility is impaired.</a:t>
            </a:r>
            <a:endParaRPr lang="en-US" dirty="0" smtClean="0"/>
          </a:p>
          <a:p>
            <a:pPr lvl="0"/>
            <a:r>
              <a:rPr lang="en-IN" dirty="0" smtClean="0"/>
              <a:t>Determine if </a:t>
            </a:r>
            <a:r>
              <a:rPr lang="en-IN" dirty="0" err="1" smtClean="0"/>
              <a:t>hypomobility</a:t>
            </a:r>
            <a:r>
              <a:rPr lang="en-IN" dirty="0" smtClean="0"/>
              <a:t> is related to other impairments and if it is causing functional limitations or disability.</a:t>
            </a:r>
            <a:endParaRPr lang="en-US" dirty="0" smtClean="0"/>
          </a:p>
          <a:p>
            <a:pPr lvl="0"/>
            <a:r>
              <a:rPr lang="en-IN" dirty="0" smtClean="0"/>
              <a:t>Find out, which soft tissues are the source of the impaired mobility. </a:t>
            </a:r>
            <a:endParaRPr lang="en-US" dirty="0" smtClean="0"/>
          </a:p>
          <a:p>
            <a:pPr lvl="0"/>
            <a:r>
              <a:rPr lang="en-IN" dirty="0" smtClean="0"/>
              <a:t>When moving the patient’s extremities or spine, pay close attention to the patient’s reaction to movements. This  helps determine the probable dosage (such as intensity and duration) of stretch that stays within the patient’s comfort range.</a:t>
            </a:r>
            <a:endParaRPr lang="en-US" dirty="0" smtClean="0"/>
          </a:p>
          <a:p>
            <a:pPr lvl="0"/>
            <a:r>
              <a:rPr lang="en-IN" dirty="0" smtClean="0"/>
              <a:t>Assess the strength of involved muscles. </a:t>
            </a:r>
            <a:endParaRPr lang="en-US" dirty="0"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Preparation for Stretching</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pPr lvl="0"/>
            <a:r>
              <a:rPr lang="en-IN" dirty="0" smtClean="0"/>
              <a:t>Obtain the patient’s consent to initiate treatment.</a:t>
            </a:r>
            <a:endParaRPr lang="en-US" dirty="0" smtClean="0"/>
          </a:p>
          <a:p>
            <a:pPr lvl="0"/>
            <a:r>
              <a:rPr lang="en-IN" dirty="0" smtClean="0"/>
              <a:t>Select the stretching techniques that will be most effective and efficient.</a:t>
            </a:r>
            <a:endParaRPr lang="en-US" dirty="0" smtClean="0"/>
          </a:p>
          <a:p>
            <a:pPr lvl="0"/>
            <a:r>
              <a:rPr lang="en-IN" dirty="0" smtClean="0"/>
              <a:t>Warm up the soft tissues to be stretched by the application of local heat or by active, low-intensity exercises.</a:t>
            </a:r>
            <a:endParaRPr lang="en-US" dirty="0" smtClean="0"/>
          </a:p>
          <a:p>
            <a:pPr lvl="0"/>
            <a:r>
              <a:rPr lang="en-IN" dirty="0" smtClean="0"/>
              <a:t>Have the patient assume a comfortable, stable position that is appropriate allows for the stretching procedure. </a:t>
            </a:r>
            <a:endParaRPr lang="en-US" dirty="0" smtClean="0"/>
          </a:p>
          <a:p>
            <a:pPr lvl="0"/>
            <a:r>
              <a:rPr lang="en-IN" dirty="0" smtClean="0"/>
              <a:t>Explain the procedure to the patient and be certain he or she understands.</a:t>
            </a:r>
            <a:endParaRPr lang="en-US" dirty="0" smtClean="0"/>
          </a:p>
          <a:p>
            <a:pPr lvl="0"/>
            <a:r>
              <a:rPr lang="en-IN" dirty="0" smtClean="0"/>
              <a:t>Free the area to be stretched of any restrictive clothing, bandages, or splints.</a:t>
            </a:r>
            <a:endParaRPr lang="en-US" dirty="0" smtClean="0"/>
          </a:p>
          <a:p>
            <a:r>
              <a:rPr lang="en-IN" dirty="0" smtClean="0"/>
              <a:t>Explain to the patient that it is important to be as relaxed as possible or assist when requested. Also explain that the stretching procedures will be kept to his or her tolerance level.</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After Stretching</a:t>
            </a:r>
            <a:endParaRPr lang="en-US" dirty="0"/>
          </a:p>
        </p:txBody>
      </p:sp>
      <p:sp>
        <p:nvSpPr>
          <p:cNvPr id="3" name="Content Placeholder 2"/>
          <p:cNvSpPr>
            <a:spLocks noGrp="1"/>
          </p:cNvSpPr>
          <p:nvPr>
            <p:ph idx="1"/>
          </p:nvPr>
        </p:nvSpPr>
        <p:spPr/>
        <p:txBody>
          <a:bodyPr>
            <a:normAutofit fontScale="85000" lnSpcReduction="10000"/>
          </a:bodyPr>
          <a:lstStyle/>
          <a:p>
            <a:pPr>
              <a:buNone/>
            </a:pPr>
            <a:endParaRPr lang="en-US" dirty="0" smtClean="0"/>
          </a:p>
          <a:p>
            <a:pPr lvl="0"/>
            <a:r>
              <a:rPr lang="en-IN" dirty="0" smtClean="0"/>
              <a:t>Apply cold to the soft tissues that have been stretched and allow these structures to cool in a lengthened position (to minimize post stretch muscle soreness).</a:t>
            </a:r>
            <a:endParaRPr lang="en-US" dirty="0" smtClean="0"/>
          </a:p>
          <a:p>
            <a:pPr lvl="0"/>
            <a:r>
              <a:rPr lang="en-IN" dirty="0" smtClean="0"/>
              <a:t>Ask the patient perform active ROM and strengthening exercises through the gained range immediately after stretching. The patient can use the gained range by performing functional movement that are part of daily living, occupational, or recreational tasks.</a:t>
            </a:r>
            <a:endParaRPr lang="en-US" dirty="0" smtClean="0"/>
          </a:p>
          <a:p>
            <a:pPr lvl="0"/>
            <a:r>
              <a:rPr lang="en-IN" dirty="0" smtClean="0"/>
              <a:t>Strengthening of the antagonistic muscles in the new range. </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62600"/>
          </a:xfrm>
        </p:spPr>
        <p:txBody>
          <a:bodyPr>
            <a:normAutofit lnSpcReduction="10000"/>
          </a:bodyPr>
          <a:lstStyle/>
          <a:p>
            <a:pPr algn="just"/>
            <a:r>
              <a:rPr lang="en-IN" dirty="0" smtClean="0"/>
              <a:t>For example,</a:t>
            </a:r>
          </a:p>
          <a:p>
            <a:pPr algn="just"/>
            <a:r>
              <a:rPr lang="en-IN" b="1" i="1" dirty="0" smtClean="0"/>
              <a:t>Muscular stretch</a:t>
            </a:r>
            <a:r>
              <a:rPr lang="en-IN" dirty="0" smtClean="0"/>
              <a:t>- Hip flexion with the knee straight (passive elastic tension of hamstring muscles).</a:t>
            </a:r>
          </a:p>
          <a:p>
            <a:pPr algn="just"/>
            <a:r>
              <a:rPr lang="en-IN" b="1" i="1" dirty="0" smtClean="0"/>
              <a:t>Capsular stretch</a:t>
            </a:r>
            <a:r>
              <a:rPr lang="en-IN" dirty="0" smtClean="0"/>
              <a:t>- Extension of </a:t>
            </a:r>
            <a:r>
              <a:rPr lang="en-IN" dirty="0" err="1" smtClean="0"/>
              <a:t>metacarpo</a:t>
            </a:r>
            <a:r>
              <a:rPr lang="en-IN" dirty="0" smtClean="0"/>
              <a:t> </a:t>
            </a:r>
            <a:r>
              <a:rPr lang="en-IN" dirty="0" err="1" smtClean="0"/>
              <a:t>phalangeal</a:t>
            </a:r>
            <a:r>
              <a:rPr lang="en-IN" dirty="0" smtClean="0"/>
              <a:t> joints of fingers (tension in the anterior capsule).</a:t>
            </a:r>
          </a:p>
          <a:p>
            <a:pPr algn="just"/>
            <a:r>
              <a:rPr lang="en-IN" b="1" i="1" dirty="0" err="1" smtClean="0"/>
              <a:t>Ligamentous</a:t>
            </a:r>
            <a:r>
              <a:rPr lang="en-IN" b="1" i="1" dirty="0" smtClean="0"/>
              <a:t> stretch- </a:t>
            </a:r>
            <a:r>
              <a:rPr lang="en-IN" dirty="0" smtClean="0"/>
              <a:t>Forearm </a:t>
            </a:r>
            <a:r>
              <a:rPr lang="en-IN" dirty="0" err="1" smtClean="0"/>
              <a:t>supination</a:t>
            </a:r>
            <a:r>
              <a:rPr lang="en-IN" dirty="0" smtClean="0"/>
              <a:t> (tension in the </a:t>
            </a:r>
            <a:r>
              <a:rPr lang="en-IN" dirty="0" err="1" smtClean="0"/>
              <a:t>palmar</a:t>
            </a:r>
            <a:r>
              <a:rPr lang="en-IN" dirty="0" smtClean="0"/>
              <a:t> </a:t>
            </a:r>
            <a:r>
              <a:rPr lang="en-IN" dirty="0" err="1" smtClean="0"/>
              <a:t>radioulnar</a:t>
            </a:r>
            <a:r>
              <a:rPr lang="en-IN" dirty="0" smtClean="0"/>
              <a:t> ligament of the inferior </a:t>
            </a:r>
            <a:r>
              <a:rPr lang="fr-FR" dirty="0" err="1" smtClean="0"/>
              <a:t>radioulnar</a:t>
            </a:r>
            <a:r>
              <a:rPr lang="fr-FR" dirty="0" smtClean="0"/>
              <a:t> joint, </a:t>
            </a:r>
            <a:r>
              <a:rPr lang="fr-FR" dirty="0" err="1" smtClean="0"/>
              <a:t>interosseous</a:t>
            </a:r>
            <a:r>
              <a:rPr lang="fr-FR" dirty="0" smtClean="0"/>
              <a:t> membrane, oblique </a:t>
            </a:r>
            <a:r>
              <a:rPr lang="fr-FR" dirty="0" err="1" smtClean="0"/>
              <a:t>cord</a:t>
            </a:r>
            <a:r>
              <a:rPr lang="fr-FR" dirty="0" smtClean="0"/>
              <a:t>)</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4565</Words>
  <Application>Microsoft Office PowerPoint</Application>
  <PresentationFormat>On-screen Show (4:3)</PresentationFormat>
  <Paragraphs>351</Paragraphs>
  <Slides>88</Slides>
  <Notes>0</Notes>
  <HiddenSlides>0</HiddenSlides>
  <MMClips>0</MMClips>
  <ScaleCrop>false</ScaleCrop>
  <HeadingPairs>
    <vt:vector size="4" baseType="variant">
      <vt:variant>
        <vt:lpstr>Theme</vt:lpstr>
      </vt:variant>
      <vt:variant>
        <vt:i4>1</vt:i4>
      </vt:variant>
      <vt:variant>
        <vt:lpstr>Slide Titles</vt:lpstr>
      </vt:variant>
      <vt:variant>
        <vt:i4>88</vt:i4>
      </vt:variant>
    </vt:vector>
  </HeadingPairs>
  <TitlesOfParts>
    <vt:vector size="89" baseType="lpstr">
      <vt:lpstr>Office Theme</vt:lpstr>
      <vt:lpstr>INTRODUCTION TO  STRETCHING &amp; END FEEL</vt:lpstr>
      <vt:lpstr>FACTORS THAT CONTRIBUTE TO RESTRICTED MOTION  </vt:lpstr>
      <vt:lpstr>WHAT IS STRETCHING ?</vt:lpstr>
      <vt:lpstr>END FEEL DEFINITION</vt:lpstr>
      <vt:lpstr>Slide 5</vt:lpstr>
      <vt:lpstr>TYPES OF THE NORMAL END-FEEL</vt:lpstr>
      <vt:lpstr>SOFT END-FEEL</vt:lpstr>
      <vt:lpstr>FIRM END-FEEL</vt:lpstr>
      <vt:lpstr>Slide 9</vt:lpstr>
      <vt:lpstr>HARD END-FEEL</vt:lpstr>
      <vt:lpstr>ABNORMAL END-FEEL</vt:lpstr>
      <vt:lpstr>Slide 12</vt:lpstr>
      <vt:lpstr>ABNORMAL SOFT END-FEEL</vt:lpstr>
      <vt:lpstr>ABNORMAL FIRM END-FEEL</vt:lpstr>
      <vt:lpstr>ABNORMAL HARD END-FEEL</vt:lpstr>
      <vt:lpstr>ABNORMAL EMPTY END-FEEL</vt:lpstr>
      <vt:lpstr>Slide 17</vt:lpstr>
      <vt:lpstr>PROPERTIES OF  CONTRACTILE TISSUES    Reference: kisner &amp; colby </vt:lpstr>
      <vt:lpstr>Slide 19</vt:lpstr>
      <vt:lpstr>Slide 20</vt:lpstr>
      <vt:lpstr>Slide 21</vt:lpstr>
      <vt:lpstr>MECHANICAL PROPERTIES OF CONTRACTILE TISSUE </vt:lpstr>
      <vt:lpstr>Contractile elements of muscle:</vt:lpstr>
      <vt:lpstr>Elongation and shortening of sarcomere </vt:lpstr>
      <vt:lpstr>Slide 25</vt:lpstr>
      <vt:lpstr>NEUROPHYSIOLOGICAL PROPERTIES OF CONTRACTILE TISSUE  </vt:lpstr>
      <vt:lpstr>MUSCLE SPINDLE</vt:lpstr>
      <vt:lpstr>Slide 28</vt:lpstr>
      <vt:lpstr>Stretch reflex</vt:lpstr>
      <vt:lpstr>GOLGI TENDON ORGAN</vt:lpstr>
      <vt:lpstr>PROPERTIES OF  NON CONTRACTILE TISSUES    Reference: kisner &amp; colby </vt:lpstr>
      <vt:lpstr> MECHANICAL PROPERTIES OF NONCONTRACTILE SOFT TISSUE </vt:lpstr>
      <vt:lpstr>  Composition of Connective Tissue   </vt:lpstr>
      <vt:lpstr>Slide 34</vt:lpstr>
      <vt:lpstr>Slide 35</vt:lpstr>
      <vt:lpstr> Mechanical behavior of noncontractile tissue </vt:lpstr>
      <vt:lpstr>Slide 37</vt:lpstr>
      <vt:lpstr>Slide 38</vt:lpstr>
      <vt:lpstr>   The alignment of collagen fibers:     </vt:lpstr>
      <vt:lpstr>Slide 40</vt:lpstr>
      <vt:lpstr> Range of motion (ROM)  </vt:lpstr>
      <vt:lpstr>Slide 42</vt:lpstr>
      <vt:lpstr> Muscle length </vt:lpstr>
      <vt:lpstr>Mobility </vt:lpstr>
      <vt:lpstr>Flexibility </vt:lpstr>
      <vt:lpstr>Hypomobility</vt:lpstr>
      <vt:lpstr>Contracture </vt:lpstr>
      <vt:lpstr>TYPES OF CONTRACTURE</vt:lpstr>
      <vt:lpstr>Slide 49</vt:lpstr>
      <vt:lpstr>Slide 50</vt:lpstr>
      <vt:lpstr>Slide 51</vt:lpstr>
      <vt:lpstr>Slide 52</vt:lpstr>
      <vt:lpstr>STRETCHING</vt:lpstr>
      <vt:lpstr>Overstretching and hypermobility </vt:lpstr>
      <vt:lpstr>STRESS-STRAIN CURVE</vt:lpstr>
      <vt:lpstr> TYPES OF STRESS </vt:lpstr>
      <vt:lpstr>Slide 57</vt:lpstr>
      <vt:lpstr>Slide 58</vt:lpstr>
      <vt:lpstr> REGIONS OF THE STRESS-STRAIN CURVE </vt:lpstr>
      <vt:lpstr>Slide 60</vt:lpstr>
      <vt:lpstr>Slide 61</vt:lpstr>
      <vt:lpstr>Slide 62</vt:lpstr>
      <vt:lpstr>Connective Tissue Responses to Loads </vt:lpstr>
      <vt:lpstr>Slide 64</vt:lpstr>
      <vt:lpstr>Slide 65</vt:lpstr>
      <vt:lpstr>Changes in Collagen Affecting  Stress–Strain Response   </vt:lpstr>
      <vt:lpstr>Slide 67</vt:lpstr>
      <vt:lpstr>Slide 68</vt:lpstr>
      <vt:lpstr>Principles/ Determinants of stretching</vt:lpstr>
      <vt:lpstr>Slide 70</vt:lpstr>
      <vt:lpstr>Slide 71</vt:lpstr>
      <vt:lpstr>Slide 72</vt:lpstr>
      <vt:lpstr>Slide 73</vt:lpstr>
      <vt:lpstr>Slide 74</vt:lpstr>
      <vt:lpstr>INDICATIONS</vt:lpstr>
      <vt:lpstr>CONTRA INDICATIONS</vt:lpstr>
      <vt:lpstr>PRECAUTIONS</vt:lpstr>
      <vt:lpstr>TYPES OF STRETCHING</vt:lpstr>
      <vt:lpstr>Slide 79</vt:lpstr>
      <vt:lpstr>Slide 80</vt:lpstr>
      <vt:lpstr>Slide 81</vt:lpstr>
      <vt:lpstr>Slide 82</vt:lpstr>
      <vt:lpstr>Slide 83</vt:lpstr>
      <vt:lpstr>Slide 84</vt:lpstr>
      <vt:lpstr>Slide 85</vt:lpstr>
      <vt:lpstr>Examination and Evaluation of the Patient</vt:lpstr>
      <vt:lpstr>Preparation for Stretching</vt:lpstr>
      <vt:lpstr>After Stretching</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STRETCHING &amp; END FEEL</dc:title>
  <dc:creator>Corporate Edition</dc:creator>
  <cp:lastModifiedBy>Dr. Krina Ved</cp:lastModifiedBy>
  <cp:revision>14</cp:revision>
  <dcterms:created xsi:type="dcterms:W3CDTF">2018-09-17T09:24:58Z</dcterms:created>
  <dcterms:modified xsi:type="dcterms:W3CDTF">2020-08-16T19:03:48Z</dcterms:modified>
</cp:coreProperties>
</file>