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41"/>
  </p:notesMasterIdLst>
  <p:sldIdLst>
    <p:sldId id="256" r:id="rId3"/>
    <p:sldId id="312" r:id="rId4"/>
    <p:sldId id="267" r:id="rId5"/>
    <p:sldId id="268" r:id="rId6"/>
    <p:sldId id="270" r:id="rId7"/>
    <p:sldId id="313" r:id="rId8"/>
    <p:sldId id="314" r:id="rId9"/>
    <p:sldId id="269" r:id="rId10"/>
    <p:sldId id="325" r:id="rId11"/>
    <p:sldId id="276" r:id="rId12"/>
    <p:sldId id="306" r:id="rId13"/>
    <p:sldId id="327" r:id="rId14"/>
    <p:sldId id="277" r:id="rId15"/>
    <p:sldId id="320" r:id="rId16"/>
    <p:sldId id="323" r:id="rId17"/>
    <p:sldId id="279" r:id="rId18"/>
    <p:sldId id="321" r:id="rId19"/>
    <p:sldId id="318" r:id="rId20"/>
    <p:sldId id="319" r:id="rId21"/>
    <p:sldId id="322" r:id="rId22"/>
    <p:sldId id="316" r:id="rId23"/>
    <p:sldId id="281" r:id="rId24"/>
    <p:sldId id="326" r:id="rId25"/>
    <p:sldId id="308" r:id="rId26"/>
    <p:sldId id="284" r:id="rId27"/>
    <p:sldId id="285" r:id="rId28"/>
    <p:sldId id="286" r:id="rId29"/>
    <p:sldId id="288" r:id="rId30"/>
    <p:sldId id="324" r:id="rId31"/>
    <p:sldId id="260" r:id="rId32"/>
    <p:sldId id="315" r:id="rId33"/>
    <p:sldId id="261" r:id="rId34"/>
    <p:sldId id="262" r:id="rId35"/>
    <p:sldId id="263" r:id="rId36"/>
    <p:sldId id="264" r:id="rId37"/>
    <p:sldId id="265" r:id="rId38"/>
    <p:sldId id="307" r:id="rId39"/>
    <p:sldId id="30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8747-7C95-4FFD-96EF-D5EBCA4E1B3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84935-D8D1-4E4F-995C-736C9233F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A147-A008-433B-A26E-F68F4495FC5A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A147-A008-433B-A26E-F68F4495FC5A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4935-D8D1-4E4F-995C-736C9233F43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963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D13A9A-9F92-488F-9299-037CDF9C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816429"/>
            <a:ext cx="2151062" cy="5551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816429"/>
            <a:ext cx="6300788" cy="5551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30486-115F-419D-B806-0DC7B5F61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6428"/>
            <a:ext cx="6858000" cy="7347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1" y="1632857"/>
            <a:ext cx="4225925" cy="4735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6" y="1632857"/>
            <a:ext cx="4225925" cy="4735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08213E-CAFB-4BE3-A291-BE7D6E099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21F9C2-CD63-4686-9B76-11E803FE93A8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6DBCAC79-BDDD-4EDB-B188-8D8EC80A0DE9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7BBF-F46C-4166-AFA7-AB05BDF45280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209A7-C6D5-4F3F-80C6-351B45AD939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5616-97FF-414C-9239-BD245750EBCA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8B016-5552-4580-A315-7FB521F41E4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942722-8B13-481E-AFE9-D26E9801B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0E74B-674F-467B-ABC0-3880F0C8E7EF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8C7D7-08D3-43DA-9BAA-B55D4C60379D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ECF9B-D64D-4B9F-8800-4A87710723E3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6665F-1536-4758-9C50-D864298736A3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4"/>
            <a:ext cx="7772400" cy="13624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2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B3082A-7E73-4E87-B328-C3B9C1DD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32857"/>
            <a:ext cx="4225925" cy="4735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6" y="1632857"/>
            <a:ext cx="4225925" cy="4735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E1C-C2C0-43E8-98EE-5C7FC1D49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907"/>
            <a:ext cx="4040188" cy="6395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442"/>
            <a:ext cx="4040188" cy="3951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907"/>
            <a:ext cx="4041775" cy="6395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442"/>
            <a:ext cx="4041775" cy="3951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3E62B1-694F-473F-BA04-4BAB04722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98DD49-D80F-43C1-8F39-EEA21D633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E5E475-AE46-4D6D-971D-195C2F303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844"/>
            <a:ext cx="3008313" cy="1161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845"/>
            <a:ext cx="5111750" cy="58527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55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050EFF-9302-4178-A7DD-FDC2F12DB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9920"/>
            <a:ext cx="5486400" cy="5680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322"/>
            <a:ext cx="5486400" cy="41144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018"/>
            <a:ext cx="5486400" cy="8045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4AB352-6369-4164-8BDC-007E82A8A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5" descr="teen_secondar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33538"/>
            <a:ext cx="86042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30975"/>
            <a:ext cx="1905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FF680A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FC537F9-50D3-4300-BD1F-983E899B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15975"/>
            <a:ext cx="6858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strips dir="r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Gotham-Medium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Gotham-Medium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Gotham-Medium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Gotham-Medium" pitchFamily="2" charset="0"/>
        </a:defRPr>
      </a:lvl9pPr>
    </p:titleStyle>
    <p:bodyStyle>
      <a:lvl1pPr marL="223838" indent="-223838" algn="l" rtl="0" fontAlgn="base">
        <a:lnSpc>
          <a:spcPts val="3000"/>
        </a:lnSpc>
        <a:spcBef>
          <a:spcPts val="300"/>
        </a:spcBef>
        <a:spcAft>
          <a:spcPct val="0"/>
        </a:spcAft>
        <a:tabLst>
          <a:tab pos="569913" algn="l"/>
          <a:tab pos="1373188" algn="l"/>
          <a:tab pos="2913063" algn="l"/>
        </a:tabLst>
        <a:defRPr sz="2300">
          <a:solidFill>
            <a:srgbClr val="404040"/>
          </a:solidFill>
          <a:latin typeface="+mn-lt"/>
          <a:ea typeface="+mn-ea"/>
          <a:cs typeface="+mn-cs"/>
        </a:defRPr>
      </a:lvl1pPr>
      <a:lvl2pPr marL="561975" indent="-223838" algn="l" rtl="0" fontAlgn="base">
        <a:lnSpc>
          <a:spcPts val="3000"/>
        </a:lnSpc>
        <a:spcBef>
          <a:spcPts val="300"/>
        </a:spcBef>
        <a:spcAft>
          <a:spcPct val="0"/>
        </a:spcAft>
        <a:buFont typeface="Times" pitchFamily="18" charset="0"/>
        <a:buChar char="•"/>
        <a:tabLst>
          <a:tab pos="569913" algn="l"/>
          <a:tab pos="1373188" algn="l"/>
          <a:tab pos="2913063" algn="l"/>
        </a:tabLst>
        <a:defRPr sz="2300">
          <a:solidFill>
            <a:srgbClr val="404040"/>
          </a:solidFill>
          <a:latin typeface="Gotham-Book" pitchFamily="2" charset="0"/>
        </a:defRPr>
      </a:lvl2pPr>
      <a:lvl3pPr marL="858838" indent="-177800" algn="l" rtl="0" fontAlgn="base">
        <a:lnSpc>
          <a:spcPts val="3000"/>
        </a:lnSpc>
        <a:spcBef>
          <a:spcPts val="300"/>
        </a:spcBef>
        <a:spcAft>
          <a:spcPct val="0"/>
        </a:spcAft>
        <a:buFont typeface="Times" pitchFamily="18" charset="0"/>
        <a:buChar char="•"/>
        <a:tabLst>
          <a:tab pos="569913" algn="l"/>
          <a:tab pos="1373188" algn="l"/>
          <a:tab pos="2913063" algn="l"/>
        </a:tabLst>
        <a:defRPr sz="2300">
          <a:solidFill>
            <a:srgbClr val="404040"/>
          </a:solidFill>
          <a:latin typeface="Gotham-Book" pitchFamily="2" charset="0"/>
        </a:defRPr>
      </a:lvl3pPr>
      <a:lvl4pPr marL="1373188" indent="-233363" algn="l" rtl="0" fontAlgn="base">
        <a:lnSpc>
          <a:spcPts val="3000"/>
        </a:lnSpc>
        <a:spcBef>
          <a:spcPts val="300"/>
        </a:spcBef>
        <a:spcAft>
          <a:spcPct val="0"/>
        </a:spcAft>
        <a:buFont typeface="Times" pitchFamily="18" charset="0"/>
        <a:buChar char="•"/>
        <a:tabLst>
          <a:tab pos="569913" algn="l"/>
          <a:tab pos="1373188" algn="l"/>
          <a:tab pos="2913063" algn="l"/>
        </a:tabLst>
        <a:defRPr sz="2300">
          <a:solidFill>
            <a:srgbClr val="404040"/>
          </a:solidFill>
          <a:latin typeface="Gotham-Book" pitchFamily="2" charset="0"/>
        </a:defRPr>
      </a:lvl4pPr>
      <a:lvl5pPr marL="1774825" indent="-233363" algn="l" rtl="0" fontAlgn="base">
        <a:lnSpc>
          <a:spcPts val="3000"/>
        </a:lnSpc>
        <a:spcBef>
          <a:spcPts val="300"/>
        </a:spcBef>
        <a:spcAft>
          <a:spcPct val="0"/>
        </a:spcAft>
        <a:buFont typeface="Times" pitchFamily="18" charset="0"/>
        <a:buChar char="•"/>
        <a:tabLst>
          <a:tab pos="569913" algn="l"/>
          <a:tab pos="1373188" algn="l"/>
          <a:tab pos="2913063" algn="l"/>
        </a:tabLst>
        <a:defRPr sz="2300">
          <a:solidFill>
            <a:srgbClr val="404040"/>
          </a:solidFill>
          <a:latin typeface="Gotham-Book" pitchFamily="2" charset="0"/>
        </a:defRPr>
      </a:lvl5pPr>
      <a:lvl6pPr marL="2232025" indent="-233363" algn="l" rtl="0" eaLnBrk="1" fontAlgn="base" hangingPunct="1">
        <a:lnSpc>
          <a:spcPts val="3000"/>
        </a:lnSpc>
        <a:spcBef>
          <a:spcPts val="300"/>
        </a:spcBef>
        <a:spcAft>
          <a:spcPct val="0"/>
        </a:spcAft>
        <a:buFont typeface="Times" charset="0"/>
        <a:buChar char="•"/>
        <a:tabLst>
          <a:tab pos="569913" algn="l"/>
          <a:tab pos="1373188" algn="l"/>
          <a:tab pos="2913063" algn="l"/>
        </a:tabLst>
        <a:defRPr sz="2300">
          <a:solidFill>
            <a:srgbClr val="404040"/>
          </a:solidFill>
          <a:latin typeface="Gotham-Book" pitchFamily="2" charset="0"/>
        </a:defRPr>
      </a:lvl6pPr>
      <a:lvl7pPr marL="2689225" indent="-233363" algn="l" rtl="0" eaLnBrk="1" fontAlgn="base" hangingPunct="1">
        <a:lnSpc>
          <a:spcPts val="3000"/>
        </a:lnSpc>
        <a:spcBef>
          <a:spcPts val="300"/>
        </a:spcBef>
        <a:spcAft>
          <a:spcPct val="0"/>
        </a:spcAft>
        <a:buFont typeface="Times" charset="0"/>
        <a:buChar char="•"/>
        <a:tabLst>
          <a:tab pos="569913" algn="l"/>
          <a:tab pos="1373188" algn="l"/>
          <a:tab pos="2913063" algn="l"/>
        </a:tabLst>
        <a:defRPr sz="2300">
          <a:solidFill>
            <a:srgbClr val="404040"/>
          </a:solidFill>
          <a:latin typeface="Gotham-Book" pitchFamily="2" charset="0"/>
        </a:defRPr>
      </a:lvl7pPr>
      <a:lvl8pPr marL="3146425" indent="-233363" algn="l" rtl="0" eaLnBrk="1" fontAlgn="base" hangingPunct="1">
        <a:lnSpc>
          <a:spcPts val="3000"/>
        </a:lnSpc>
        <a:spcBef>
          <a:spcPts val="300"/>
        </a:spcBef>
        <a:spcAft>
          <a:spcPct val="0"/>
        </a:spcAft>
        <a:buFont typeface="Times" charset="0"/>
        <a:buChar char="•"/>
        <a:tabLst>
          <a:tab pos="569913" algn="l"/>
          <a:tab pos="1373188" algn="l"/>
          <a:tab pos="2913063" algn="l"/>
        </a:tabLst>
        <a:defRPr sz="2300">
          <a:solidFill>
            <a:srgbClr val="404040"/>
          </a:solidFill>
          <a:latin typeface="Gotham-Book" pitchFamily="2" charset="0"/>
        </a:defRPr>
      </a:lvl8pPr>
      <a:lvl9pPr marL="3603625" indent="-233363" algn="l" rtl="0" eaLnBrk="1" fontAlgn="base" hangingPunct="1">
        <a:lnSpc>
          <a:spcPts val="3000"/>
        </a:lnSpc>
        <a:spcBef>
          <a:spcPts val="300"/>
        </a:spcBef>
        <a:spcAft>
          <a:spcPct val="0"/>
        </a:spcAft>
        <a:buFont typeface="Times" charset="0"/>
        <a:buChar char="•"/>
        <a:tabLst>
          <a:tab pos="569913" algn="l"/>
          <a:tab pos="1373188" algn="l"/>
          <a:tab pos="2913063" algn="l"/>
        </a:tabLst>
        <a:defRPr sz="2300">
          <a:solidFill>
            <a:srgbClr val="404040"/>
          </a:solidFill>
          <a:latin typeface="Gotham-Book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C189D-8184-4CFA-BB0C-456A8D2566B3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0.wav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1.wav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2.wav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3.wav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14.wav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15.wav"/><Relationship Id="rId6" Type="http://schemas.openxmlformats.org/officeDocument/2006/relationships/image" Target="../media/image1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6.wav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7.wav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13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18.wav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19.wav"/><Relationship Id="rId6" Type="http://schemas.openxmlformats.org/officeDocument/2006/relationships/image" Target="../media/image13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20.wav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21.wav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2.wav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23.wav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24.wav"/><Relationship Id="rId5" Type="http://schemas.openxmlformats.org/officeDocument/2006/relationships/image" Target="../media/image13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25.wav"/><Relationship Id="rId6" Type="http://schemas.openxmlformats.org/officeDocument/2006/relationships/image" Target="../media/image13.png"/><Relationship Id="rId5" Type="http://schemas.openxmlformats.org/officeDocument/2006/relationships/image" Target="../media/image42.jpeg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26.wav"/><Relationship Id="rId5" Type="http://schemas.openxmlformats.org/officeDocument/2006/relationships/image" Target="../media/image13.pn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27.wav"/><Relationship Id="rId5" Type="http://schemas.openxmlformats.org/officeDocument/2006/relationships/image" Target="../media/image13.pn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28.wav"/><Relationship Id="rId5" Type="http://schemas.openxmlformats.org/officeDocument/2006/relationships/image" Target="../media/image13.pn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29.wav"/><Relationship Id="rId6" Type="http://schemas.openxmlformats.org/officeDocument/2006/relationships/image" Target="../media/image13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3.wav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30.wav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31.wav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4.wav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5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6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7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8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9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04800"/>
            <a:ext cx="82296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METHODS OF GAINING SPACE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3810000"/>
            <a:ext cx="8534400" cy="251460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Dr. Romil Shah</a:t>
            </a:r>
          </a:p>
          <a:p>
            <a:pPr algn="r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Professor &amp; PG Guide,</a:t>
            </a:r>
          </a:p>
          <a:p>
            <a:pPr algn="r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Dept. of Orthodontics and Dentofacial Orthopaedics, </a:t>
            </a:r>
          </a:p>
          <a:p>
            <a:pPr algn="r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KMSDC&amp;H, SVDU</a:t>
            </a:r>
          </a:p>
          <a:p>
            <a:pPr algn="just">
              <a:buNone/>
            </a:pPr>
            <a:endParaRPr lang="en-US" sz="2400" b="1" dirty="0" smtClean="0"/>
          </a:p>
        </p:txBody>
      </p:sp>
      <p:pic>
        <p:nvPicPr>
          <p:cNvPr id="6" name="~PP2682.WAV">
            <a:hlinkClick r:id="" action="ppaction://media"/>
          </p:cNvPr>
          <p:cNvPicPr>
            <a:picLocks noRot="1" noChangeAspect="1"/>
          </p:cNvPicPr>
          <p:nvPr>
            <a:wavAudioFile r:embed="rId1" name="~PP2682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3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8B016-5552-4580-A315-7FB521F41E4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5" name="~PP1831.WAV">
            <a:hlinkClick r:id="" action="ppaction://media"/>
          </p:cNvPr>
          <p:cNvPicPr>
            <a:picLocks noRot="1" noChangeAspect="1"/>
          </p:cNvPicPr>
          <p:nvPr>
            <a:wavAudioFile r:embed="rId1" name="~PP1831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Expansion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3200" dirty="0" smtClean="0"/>
              <a:t>Non invasive method of gaining space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Constricted maxillary arch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Unilateral or bilateral cross bite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It can be skeletal or dentoalveolar</a:t>
            </a:r>
          </a:p>
          <a:p>
            <a:endParaRPr lang="en-US" dirty="0"/>
          </a:p>
        </p:txBody>
      </p:sp>
      <p:pic>
        <p:nvPicPr>
          <p:cNvPr id="5" name="~PP818.WAV">
            <a:hlinkClick r:id="" action="ppaction://media"/>
          </p:cNvPr>
          <p:cNvPicPr>
            <a:picLocks noRot="1" noChangeAspect="1"/>
          </p:cNvPicPr>
          <p:nvPr>
            <a:wavAudioFile r:embed="rId1" name="~PP818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7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/>
            <a:r>
              <a:rPr lang="en-US" dirty="0" smtClean="0"/>
              <a:t>METHODS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1. SLOW MAXILLARY EXPANSION- DENTOALVEOLAR</a:t>
            </a:r>
          </a:p>
          <a:p>
            <a:r>
              <a:rPr lang="en-US" dirty="0" smtClean="0"/>
              <a:t>JACK SCREWS</a:t>
            </a:r>
          </a:p>
          <a:p>
            <a:r>
              <a:rPr lang="en-US" dirty="0" smtClean="0"/>
              <a:t>COFFIN SPRING</a:t>
            </a:r>
          </a:p>
          <a:p>
            <a:r>
              <a:rPr lang="en-US" dirty="0" smtClean="0"/>
              <a:t>QUAD HELIX</a:t>
            </a:r>
          </a:p>
          <a:p>
            <a:r>
              <a:rPr lang="en-US" dirty="0" smtClean="0"/>
              <a:t>EXPANSION USING FIXED APPLIANCE</a:t>
            </a:r>
          </a:p>
          <a:p>
            <a:endParaRPr lang="en-US" dirty="0" smtClean="0"/>
          </a:p>
          <a:p>
            <a:r>
              <a:rPr lang="en-US" dirty="0" smtClean="0"/>
              <a:t>2. RAPID MAXILLARY EXPANSION- SKELETAL</a:t>
            </a:r>
          </a:p>
          <a:p>
            <a:r>
              <a:rPr lang="en-US" dirty="0" smtClean="0"/>
              <a:t>SPLITTING THE MIDPALATAL SUTURE</a:t>
            </a:r>
          </a:p>
          <a:p>
            <a:r>
              <a:rPr lang="en-US" dirty="0" smtClean="0"/>
              <a:t>BY RME SCREWS</a:t>
            </a:r>
          </a:p>
          <a:p>
            <a:endParaRPr lang="en-IN" dirty="0"/>
          </a:p>
        </p:txBody>
      </p:sp>
      <p:pic>
        <p:nvPicPr>
          <p:cNvPr id="5" name="~PP3530.WAV">
            <a:hlinkClick r:id="" action="ppaction://media"/>
          </p:cNvPr>
          <p:cNvPicPr>
            <a:picLocks noRot="1" noChangeAspect="1"/>
          </p:cNvPicPr>
          <p:nvPr>
            <a:wavAudioFile r:embed="rId1" name="~PP3530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7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 OF EXPANSION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36349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3962400" cy="284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44196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ahoma" pitchFamily="34" charset="0"/>
              </a:rPr>
              <a:t>SLOW MAXILLARY EXPANSION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43434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ahoma" pitchFamily="34" charset="0"/>
              </a:rPr>
              <a:t>RAPID MAXILLARY EXPANSION</a:t>
            </a:r>
            <a:endParaRPr lang="en-US" b="1" dirty="0">
              <a:latin typeface="Tahoma" pitchFamily="34" charset="0"/>
            </a:endParaRPr>
          </a:p>
        </p:txBody>
      </p:sp>
      <p:pic>
        <p:nvPicPr>
          <p:cNvPr id="9" name="~PP2139.WAV">
            <a:hlinkClick r:id="" action="ppaction://media"/>
          </p:cNvPr>
          <p:cNvPicPr>
            <a:picLocks noRot="1" noChangeAspect="1"/>
          </p:cNvPicPr>
          <p:nvPr>
            <a:wavAudioFile r:embed="rId1" name="~PP2139.WAV"/>
          </p:nvPr>
        </p:nvPicPr>
        <p:blipFill>
          <a:blip r:embed="rId6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AESHA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10" name="Picture 2" descr="F:\ORTHODONTIC CLINIC\ORTHO PATIENTS\aesha patel\DSCN65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85800" y="1447800"/>
            <a:ext cx="3429000" cy="2106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F:\ORTHODONTIC CLINIC\ORTHO PATIENTS\aesha patel\DSCN73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 bwMode="auto">
          <a:xfrm>
            <a:off x="5029200" y="3733800"/>
            <a:ext cx="3124200" cy="247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F:\ORTHODONTIC CLINIC\ORTHO PATIENTS\aesha patel\DSCN6575.JPG"/>
          <p:cNvPicPr>
            <a:picLocks noChangeAspect="1" noChangeArrowheads="1"/>
          </p:cNvPicPr>
          <p:nvPr/>
        </p:nvPicPr>
        <p:blipFill>
          <a:blip r:embed="rId6"/>
          <a:srcRect l="5266" r="11976" b="413"/>
          <a:stretch>
            <a:fillRect/>
          </a:stretch>
        </p:blipFill>
        <p:spPr bwMode="auto">
          <a:xfrm>
            <a:off x="533400" y="4114800"/>
            <a:ext cx="3733800" cy="2026680"/>
          </a:xfrm>
          <a:prstGeom prst="rect">
            <a:avLst/>
          </a:prstGeom>
          <a:noFill/>
        </p:spPr>
      </p:pic>
      <p:pic>
        <p:nvPicPr>
          <p:cNvPr id="14" name="Picture 4" descr="F:\ORTHODONTIC CLINIC\ORTHO PATIENTS\aesha patel\DSCN7314.JPG"/>
          <p:cNvPicPr>
            <a:picLocks noChangeAspect="1" noChangeArrowheads="1"/>
          </p:cNvPicPr>
          <p:nvPr/>
        </p:nvPicPr>
        <p:blipFill>
          <a:blip r:embed="rId7"/>
          <a:srcRect r="3356" b="15604"/>
          <a:stretch>
            <a:fillRect/>
          </a:stretch>
        </p:blipFill>
        <p:spPr bwMode="auto">
          <a:xfrm>
            <a:off x="4648200" y="1524000"/>
            <a:ext cx="39433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~PP1835.WAV">
            <a:hlinkClick r:id="" action="ppaction://media"/>
          </p:cNvPr>
          <p:cNvPicPr>
            <a:picLocks noRot="1" noChangeAspect="1"/>
          </p:cNvPicPr>
          <p:nvPr>
            <a:wavAudioFile r:embed="rId1" name="~PP1835.WAV"/>
          </p:nvPr>
        </p:nvPicPr>
        <p:blipFill>
          <a:blip r:embed="rId8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2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SHIVAM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7BBF-F46C-4166-AFA7-AB05BDF45280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F:\FINAL\ORTHODONTIC CLINIC\ORTHO PATIENTS\shivam\DSCN7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447800"/>
            <a:ext cx="5257800" cy="2391488"/>
          </a:xfrm>
          <a:prstGeom prst="rect">
            <a:avLst/>
          </a:prstGeom>
          <a:noFill/>
        </p:spPr>
      </p:pic>
      <p:pic>
        <p:nvPicPr>
          <p:cNvPr id="4099" name="Picture 3" descr="F:\FINAL\ORTHODONTIC CLINIC\ORTHO PATIENTS\shivam\DSCN78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962400"/>
            <a:ext cx="4985897" cy="2667000"/>
          </a:xfrm>
          <a:prstGeom prst="rect">
            <a:avLst/>
          </a:prstGeom>
          <a:noFill/>
        </p:spPr>
      </p:pic>
      <p:pic>
        <p:nvPicPr>
          <p:cNvPr id="7" name="~PP341.WAV">
            <a:hlinkClick r:id="" action="ppaction://media"/>
          </p:cNvPr>
          <p:cNvPicPr>
            <a:picLocks noRot="1" noChangeAspect="1"/>
          </p:cNvPicPr>
          <p:nvPr>
            <a:wavAudioFile r:embed="rId1" name="~PP341.WAV"/>
          </p:nvPr>
        </p:nvPicPr>
        <p:blipFill>
          <a:blip r:embed="rId6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8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EXTRACTION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~PP635.WAV">
            <a:hlinkClick r:id="" action="ppaction://media"/>
          </p:cNvPr>
          <p:cNvPicPr>
            <a:picLocks noRot="1" noChangeAspect="1"/>
          </p:cNvPicPr>
          <p:nvPr>
            <a:wavAudioFile r:embed="rId1" name="~PP635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NIKHIL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1026" name="Picture 2" descr="F:\FINAL\ORTHODONTIC CLINIC\ORTHO PATIENTS\nikhil\DSCN59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2950464" cy="1704859"/>
          </a:xfrm>
          <a:prstGeom prst="rect">
            <a:avLst/>
          </a:prstGeom>
          <a:noFill/>
        </p:spPr>
      </p:pic>
      <p:pic>
        <p:nvPicPr>
          <p:cNvPr id="1031" name="Picture 7" descr="F:\FINAL\ORTHODONTIC CLINIC\ORTHO PATIENTS\nikhil\DSCN7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057400"/>
            <a:ext cx="3048000" cy="1766455"/>
          </a:xfrm>
          <a:prstGeom prst="rect">
            <a:avLst/>
          </a:prstGeom>
          <a:noFill/>
        </p:spPr>
      </p:pic>
      <p:pic>
        <p:nvPicPr>
          <p:cNvPr id="1033" name="Picture 9" descr="F:\FINAL\ORTHODONTIC CLINIC\ORTHO PATIENTS\nikhil\DSCN78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28600"/>
            <a:ext cx="3255963" cy="1722437"/>
          </a:xfrm>
          <a:prstGeom prst="rect">
            <a:avLst/>
          </a:prstGeom>
          <a:noFill/>
        </p:spPr>
      </p:pic>
      <p:pic>
        <p:nvPicPr>
          <p:cNvPr id="1035" name="Picture 11" descr="F:\FINAL\ORTHODONTIC CLINIC\ORTHO PATIENTS\nikhil\DSCN5986.JPG"/>
          <p:cNvPicPr>
            <a:picLocks noChangeAspect="1" noChangeArrowheads="1"/>
          </p:cNvPicPr>
          <p:nvPr/>
        </p:nvPicPr>
        <p:blipFill>
          <a:blip r:embed="rId7" cstate="print"/>
          <a:srcRect l="19032" r="5269" b="16718"/>
          <a:stretch>
            <a:fillRect/>
          </a:stretch>
        </p:blipFill>
        <p:spPr bwMode="auto">
          <a:xfrm>
            <a:off x="381000" y="2362200"/>
            <a:ext cx="3352800" cy="1716087"/>
          </a:xfrm>
          <a:prstGeom prst="rect">
            <a:avLst/>
          </a:prstGeom>
          <a:noFill/>
        </p:spPr>
      </p:pic>
      <p:pic>
        <p:nvPicPr>
          <p:cNvPr id="1036" name="Picture 12" descr="F:\FINAL\ORTHODONTIC CLINIC\ORTHO PATIENTS\nikhil\DSCN59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191000"/>
            <a:ext cx="2286000" cy="237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F:\FINAL\ORTHODONTIC CLINIC\ORTHO PATIENTS\nikhil\DSCN78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3886200"/>
            <a:ext cx="2511425" cy="280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~PP3175.WAV">
            <a:hlinkClick r:id="" action="ppaction://media"/>
          </p:cNvPr>
          <p:cNvPicPr>
            <a:picLocks noRot="1" noChangeAspect="1"/>
          </p:cNvPicPr>
          <p:nvPr>
            <a:wavAudioFile r:embed="rId1" name="~PP3175.WAV"/>
          </p:nvPr>
        </p:nvPicPr>
        <p:blipFill>
          <a:blip r:embed="rId10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7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BHARGAV </a:t>
            </a:r>
            <a:endParaRPr lang="en-US" dirty="0"/>
          </a:p>
        </p:txBody>
      </p:sp>
      <p:pic>
        <p:nvPicPr>
          <p:cNvPr id="1026" name="Picture 2" descr="C:\Documents and Settings\All Users\Documents\PATIENTS\DSCN55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00200"/>
            <a:ext cx="3825240" cy="1911096"/>
          </a:xfrm>
          <a:prstGeom prst="rect">
            <a:avLst/>
          </a:prstGeom>
          <a:noFill/>
        </p:spPr>
      </p:pic>
      <p:pic>
        <p:nvPicPr>
          <p:cNvPr id="1027" name="Picture 3" descr="D:\EXAM PATIENTS\GAVRAV\PRE TREATMENT\DSCN43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 l="7509" t="3288" r="6140" b="11220"/>
          <a:stretch>
            <a:fillRect/>
          </a:stretch>
        </p:blipFill>
        <p:spPr bwMode="auto">
          <a:xfrm>
            <a:off x="381000" y="1600200"/>
            <a:ext cx="3505200" cy="1981200"/>
          </a:xfrm>
          <a:prstGeom prst="rect">
            <a:avLst/>
          </a:prstGeom>
          <a:noFill/>
        </p:spPr>
      </p:pic>
      <p:pic>
        <p:nvPicPr>
          <p:cNvPr id="1028" name="Picture 4" descr="D:\EXAM PATIENTS\GAVRAV\PRE TREATMENT\DSCN4355.JPG"/>
          <p:cNvPicPr>
            <a:picLocks noChangeAspect="1" noChangeArrowheads="1"/>
          </p:cNvPicPr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762000" y="4191000"/>
            <a:ext cx="2498725" cy="2179637"/>
          </a:xfrm>
          <a:prstGeom prst="rect">
            <a:avLst/>
          </a:prstGeom>
          <a:noFill/>
        </p:spPr>
      </p:pic>
      <p:pic>
        <p:nvPicPr>
          <p:cNvPr id="1029" name="Picture 5" descr="C:\Documents and Settings\All Users\Documents\PATIENTS\DSCN5538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l="3210" r="7070" b="8457"/>
          <a:stretch>
            <a:fillRect/>
          </a:stretch>
        </p:blipFill>
        <p:spPr bwMode="auto">
          <a:xfrm>
            <a:off x="5410200" y="3962400"/>
            <a:ext cx="2798640" cy="24145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3581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nkGothic Md BT" pitchFamily="34" charset="0"/>
              </a:rPr>
              <a:t>BEFORE</a:t>
            </a:r>
            <a:endParaRPr lang="en-US" sz="2800" dirty="0">
              <a:latin typeface="BankGothic Md B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3505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nkGothic Md BT" pitchFamily="34" charset="0"/>
              </a:rPr>
              <a:t>AFTER</a:t>
            </a:r>
            <a:endParaRPr lang="en-US" sz="2800" dirty="0">
              <a:latin typeface="BankGothic Md BT" pitchFamily="34" charset="0"/>
            </a:endParaRPr>
          </a:p>
        </p:txBody>
      </p:sp>
      <p:pic>
        <p:nvPicPr>
          <p:cNvPr id="11" name="~PP938.WAV">
            <a:hlinkClick r:id="" action="ppaction://media"/>
          </p:cNvPr>
          <p:cNvPicPr>
            <a:picLocks noRot="1" noChangeAspect="1"/>
          </p:cNvPicPr>
          <p:nvPr>
            <a:wavAudioFile r:embed="rId1" name="~PP938.WAV"/>
          </p:nvPr>
        </p:nvPicPr>
        <p:blipFill>
          <a:blip r:embed="rId8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2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VIVEK </a:t>
            </a:r>
            <a:endParaRPr lang="en-US" dirty="0"/>
          </a:p>
        </p:txBody>
      </p:sp>
      <p:pic>
        <p:nvPicPr>
          <p:cNvPr id="1026" name="Picture 2" descr="D:\EXAM PATIENTS\VIVEK\PRE TREATMENT\DSC042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l="11263" r="9894" b="10819"/>
          <a:stretch>
            <a:fillRect/>
          </a:stretch>
        </p:blipFill>
        <p:spPr bwMode="auto">
          <a:xfrm>
            <a:off x="304800" y="2133600"/>
            <a:ext cx="4141526" cy="2468880"/>
          </a:xfrm>
          <a:prstGeom prst="rect">
            <a:avLst/>
          </a:prstGeom>
          <a:noFill/>
        </p:spPr>
      </p:pic>
      <p:pic>
        <p:nvPicPr>
          <p:cNvPr id="1027" name="Picture 3" descr="D:\EXAM PATIENTS\VIVEK\MID TREATMENT\DSCN49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 l="3754" t="12861" r="21158" b="22145"/>
          <a:stretch>
            <a:fillRect/>
          </a:stretch>
        </p:blipFill>
        <p:spPr bwMode="auto">
          <a:xfrm>
            <a:off x="4495800" y="2133600"/>
            <a:ext cx="4180112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648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nkGothic Md BT" pitchFamily="34" charset="0"/>
              </a:rPr>
              <a:t>BEFORE</a:t>
            </a:r>
            <a:endParaRPr lang="en-US" sz="3200" dirty="0">
              <a:latin typeface="BankGothic Md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4648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nkGothic Md BT" pitchFamily="34" charset="0"/>
              </a:rPr>
              <a:t>AFTER</a:t>
            </a:r>
            <a:endParaRPr lang="en-US" sz="3600" dirty="0">
              <a:latin typeface="BankGothic Md BT" pitchFamily="34" charset="0"/>
            </a:endParaRPr>
          </a:p>
        </p:txBody>
      </p:sp>
      <p:pic>
        <p:nvPicPr>
          <p:cNvPr id="9" name="~PP1631.WAV">
            <a:hlinkClick r:id="" action="ppaction://media"/>
          </p:cNvPr>
          <p:cNvPicPr>
            <a:picLocks noRot="1" noChangeAspect="1"/>
          </p:cNvPicPr>
          <p:nvPr>
            <a:wavAudioFile r:embed="rId1" name="~PP1631.WAV"/>
          </p:nvPr>
        </p:nvPicPr>
        <p:blipFill>
          <a:blip r:embed="rId6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1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1. PROXIMAL STRIPPING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2. EXTRACTION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3. EXPANSION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4. DEROTATION OF POSTERIOR TEETH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MOLAR DISTALIZATION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MOLAR UPRIGHTING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PROCLINATION OF ANTERIOR TEETH</a:t>
            </a:r>
            <a:endParaRPr lang="en-IN" dirty="0"/>
          </a:p>
        </p:txBody>
      </p:sp>
      <p:pic>
        <p:nvPicPr>
          <p:cNvPr id="6" name="~PP2946.WAV">
            <a:hlinkClick r:id="" action="ppaction://media"/>
          </p:cNvPr>
          <p:cNvPicPr>
            <a:picLocks noRot="1" noChangeAspect="1"/>
          </p:cNvPicPr>
          <p:nvPr>
            <a:wavAudioFile r:embed="rId1" name="~PP2946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68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ROHIT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7BBF-F46C-4166-AFA7-AB05BDF45280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3074" name="Picture 2" descr="F:\FINAL\ORTHODONTIC CLINIC\ORTHO PATIENTS\rohit rawat\DSCN65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2350008" cy="1283208"/>
          </a:xfrm>
          <a:prstGeom prst="rect">
            <a:avLst/>
          </a:prstGeom>
          <a:noFill/>
        </p:spPr>
      </p:pic>
      <p:pic>
        <p:nvPicPr>
          <p:cNvPr id="3075" name="Picture 3" descr="F:\FINAL\ORTHODONTIC CLINIC\ORTHO PATIENTS\rohit rawat\DSCN6515.JPG"/>
          <p:cNvPicPr>
            <a:picLocks noChangeAspect="1" noChangeArrowheads="1"/>
          </p:cNvPicPr>
          <p:nvPr/>
        </p:nvPicPr>
        <p:blipFill>
          <a:blip r:embed="rId5"/>
          <a:srcRect b="33462"/>
          <a:stretch>
            <a:fillRect/>
          </a:stretch>
        </p:blipFill>
        <p:spPr bwMode="auto">
          <a:xfrm>
            <a:off x="304800" y="3733800"/>
            <a:ext cx="2838450" cy="244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FINAL\ORTHODONTIC CLINIC\ORTHO PATIENTS\rohit rawat\DSCN788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371600"/>
            <a:ext cx="2767584" cy="2014728"/>
          </a:xfrm>
          <a:prstGeom prst="rect">
            <a:avLst/>
          </a:prstGeom>
          <a:noFill/>
        </p:spPr>
      </p:pic>
      <p:pic>
        <p:nvPicPr>
          <p:cNvPr id="3077" name="Picture 5" descr="F:\FINAL\ORTHODONTIC CLINIC\ORTHO PATIENTS\rohit rawat\DSCN78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810000"/>
            <a:ext cx="4602163" cy="2209800"/>
          </a:xfrm>
          <a:prstGeom prst="rect">
            <a:avLst/>
          </a:prstGeom>
          <a:noFill/>
        </p:spPr>
      </p:pic>
      <p:pic>
        <p:nvPicPr>
          <p:cNvPr id="8" name="~PP2942.WAV">
            <a:hlinkClick r:id="" action="ppaction://media"/>
          </p:cNvPr>
          <p:cNvPicPr>
            <a:picLocks noRot="1" noChangeAspect="1"/>
          </p:cNvPicPr>
          <p:nvPr>
            <a:wavAudioFile r:embed="rId1" name="~PP2942.WAV"/>
          </p:nvPr>
        </p:nvPicPr>
        <p:blipFill>
          <a:blip r:embed="rId8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9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ALL FIRST PREMOLARS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ALL SECOND PREMOLARS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UPPER FIRST/ LOWER SECOND OR VISA VERSA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FIRST MOLAR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SECOND MOLAR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SINGLE INCISOR</a:t>
            </a:r>
            <a:endParaRPr lang="en-IN" dirty="0"/>
          </a:p>
        </p:txBody>
      </p:sp>
      <p:pic>
        <p:nvPicPr>
          <p:cNvPr id="5" name="~PP2607.WAV">
            <a:hlinkClick r:id="" action="ppaction://media"/>
          </p:cNvPr>
          <p:cNvPicPr>
            <a:picLocks noRot="1" noChangeAspect="1"/>
          </p:cNvPicPr>
          <p:nvPr>
            <a:wavAudioFile r:embed="rId1" name="~PP2607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22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MOLAR DISTALIZATION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~PP2823.WAV">
            <a:hlinkClick r:id="" action="ppaction://media"/>
          </p:cNvPr>
          <p:cNvPicPr>
            <a:picLocks noRot="1" noChangeAspect="1"/>
          </p:cNvPicPr>
          <p:nvPr>
            <a:wavAudioFile r:embed="rId1" name="~PP2823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TO AVOID EXTRACTIONS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IDEAL TIME IS DURING THE MIXED DENTITION PERIOD PRIOR TO ERUPTION OF THE SECOND PERMANENT MOLAR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METHODS: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1. EXTRA-ORAL- HEADGEARS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2. INTRA-ORAL- SAGITTAL APPLIANCE, COIL SPRING, PENDULUM APPLIANCE.</a:t>
            </a:r>
            <a:endParaRPr lang="en-IN" dirty="0"/>
          </a:p>
        </p:txBody>
      </p:sp>
      <p:pic>
        <p:nvPicPr>
          <p:cNvPr id="5" name="~PP3196.WAV">
            <a:hlinkClick r:id="" action="ppaction://media"/>
          </p:cNvPr>
          <p:cNvPicPr>
            <a:picLocks noRot="1" noChangeAspect="1"/>
          </p:cNvPicPr>
          <p:nvPr>
            <a:wavAudioFile r:embed="rId1" name="~PP3196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739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PENDAX APPLIANCE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5" name="Content Placeholder 4" descr="980x759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1371600"/>
            <a:ext cx="5843799" cy="4525963"/>
          </a:xfrm>
        </p:spPr>
      </p:pic>
      <p:pic>
        <p:nvPicPr>
          <p:cNvPr id="6" name="~PP1971.WAV">
            <a:hlinkClick r:id="" action="ppaction://media"/>
          </p:cNvPr>
          <p:cNvPicPr>
            <a:picLocks noRot="1" noChangeAspect="1"/>
          </p:cNvPicPr>
          <p:nvPr>
            <a:wavAudioFile r:embed="rId1" name="~PP1971.WAV"/>
          </p:nvPr>
        </p:nvPicPr>
        <p:blipFill>
          <a:blip r:embed="rId5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1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MOLAR UPRIGHTING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6A0A1-1EAC-4C2E-A579-293A0FC6367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1443" name="Content Placeholder 4" descr="titanol_aufrichtefeder.gif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752600"/>
            <a:ext cx="4822825" cy="2362200"/>
          </a:xfrm>
        </p:spPr>
      </p:pic>
      <p:pic>
        <p:nvPicPr>
          <p:cNvPr id="61445" name="Picture 8" descr="http://www.pearsondental.com/catalog/pic_display_product.asp?picname=TP%20Original%20Side%20Win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7526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76400" y="4038600"/>
            <a:ext cx="6629400" cy="7620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eaLnBrk="0" hangingPunct="0">
              <a:spcBef>
                <a:spcPct val="0"/>
              </a:spcBef>
              <a:defRPr/>
            </a:pPr>
            <a:r>
              <a:rPr lang="en-US" sz="3200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MOLAR UPRIGHTING SPRINGS</a:t>
            </a:r>
            <a:endParaRPr lang="en-US" sz="3200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~PP815.WAV">
            <a:hlinkClick r:id="" action="ppaction://media"/>
          </p:cNvPr>
          <p:cNvPicPr>
            <a:picLocks noRot="1" noChangeAspect="1"/>
          </p:cNvPicPr>
          <p:nvPr>
            <a:wavAudioFile r:embed="rId1" name="~PP815.WAV"/>
          </p:nvPr>
        </p:nvPicPr>
        <p:blipFill>
          <a:blip r:embed="rId6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8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65C5C-2F9B-4086-9E33-03369185EB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2469" name="Content Placeholder 9" descr="DSCN299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0" y="1371600"/>
            <a:ext cx="5991225" cy="3810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648200"/>
            <a:ext cx="7467600" cy="15240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 eaLnBrk="0" hangingPunct="0">
              <a:spcBef>
                <a:spcPct val="0"/>
              </a:spcBef>
              <a:defRPr/>
            </a:pPr>
            <a:r>
              <a:rPr lang="en-US" sz="4600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SPACE REGAINER</a:t>
            </a:r>
            <a:endParaRPr lang="en-US" sz="4600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~PP3121.WAV">
            <a:hlinkClick r:id="" action="ppaction://media"/>
          </p:cNvPr>
          <p:cNvPicPr>
            <a:picLocks noRot="1" noChangeAspect="1"/>
          </p:cNvPicPr>
          <p:nvPr>
            <a:wavAudioFile r:embed="rId1" name="~PP3121.WAV"/>
          </p:nvPr>
        </p:nvPicPr>
        <p:blipFill>
          <a:blip r:embed="rId5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75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DEROTATION OF POSTERIOR TEETH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90E18-5EB3-44EA-AC9C-247AE84F298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3492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t="7401" r="45206" b="55559"/>
          <a:stretch>
            <a:fillRect/>
          </a:stretch>
        </p:blipFill>
        <p:spPr>
          <a:xfrm>
            <a:off x="2133600" y="1676400"/>
            <a:ext cx="4724400" cy="4548188"/>
          </a:xfrm>
          <a:noFill/>
        </p:spPr>
      </p:pic>
      <p:pic>
        <p:nvPicPr>
          <p:cNvPr id="5" name="~PP898.WAV">
            <a:hlinkClick r:id="" action="ppaction://media"/>
          </p:cNvPr>
          <p:cNvPicPr>
            <a:picLocks noRot="1" noChangeAspect="1"/>
          </p:cNvPicPr>
          <p:nvPr>
            <a:wavAudioFile r:embed="rId1" name="~PP898.WAV"/>
          </p:nvPr>
        </p:nvPicPr>
        <p:blipFill>
          <a:blip r:embed="rId5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03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PROCLINATION OF ANTERIOR TEETH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73C4F-D871-41FB-ADC7-DAA1CA37C3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077200" cy="5257800"/>
          </a:xfrm>
        </p:spPr>
        <p:txBody>
          <a:bodyPr/>
          <a:lstStyle/>
          <a:p>
            <a:pPr algn="just"/>
            <a:r>
              <a:rPr lang="en-US" dirty="0" smtClean="0">
                <a:latin typeface="+mj-lt"/>
              </a:rPr>
              <a:t>Proclination of a retruded anterior tooth results in increase of arch length.</a:t>
            </a: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en-US" dirty="0" smtClean="0">
                <a:latin typeface="+mj-lt"/>
              </a:rPr>
              <a:t>This is usually indicated in cases where the teeth are retroclined.</a:t>
            </a: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en-US" dirty="0" smtClean="0">
                <a:latin typeface="+mj-lt"/>
              </a:rPr>
              <a:t>Cases where protracting the anteriors will not affect the soft tissue profile of the patient.</a:t>
            </a: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 cstate="print"/>
          <a:srcRect b="16504"/>
          <a:stretch>
            <a:fillRect/>
          </a:stretch>
        </p:blipFill>
        <p:spPr>
          <a:xfrm>
            <a:off x="2590800" y="4876800"/>
            <a:ext cx="3581400" cy="1789532"/>
          </a:xfrm>
          <a:prstGeom prst="rect">
            <a:avLst/>
          </a:prstGeom>
        </p:spPr>
      </p:pic>
      <p:pic>
        <p:nvPicPr>
          <p:cNvPr id="7" name="~PP2618.WAV">
            <a:hlinkClick r:id="" action="ppaction://media"/>
          </p:cNvPr>
          <p:cNvPicPr>
            <a:picLocks noRot="1" noChangeAspect="1"/>
          </p:cNvPicPr>
          <p:nvPr>
            <a:wavAudioFile r:embed="rId1" name="~PP2618.WAV"/>
          </p:nvPr>
        </p:nvPicPr>
        <p:blipFill>
          <a:blip r:embed="rId5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06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RAHI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5122" name="Picture 2" descr="F:\FINAL\ORTHODONTIC CLINIC\ORTHO PATIENTS\rahi patel\DSCN73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14600"/>
            <a:ext cx="3709416" cy="2292096"/>
          </a:xfrm>
          <a:prstGeom prst="rect">
            <a:avLst/>
          </a:prstGeom>
          <a:noFill/>
        </p:spPr>
      </p:pic>
      <p:pic>
        <p:nvPicPr>
          <p:cNvPr id="5123" name="Picture 3" descr="F:\FINAL\ORTHODONTIC CLINIC\ORTHO PATIENTS\rahi patel\DSCN786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590800"/>
            <a:ext cx="3828656" cy="2209800"/>
          </a:xfrm>
          <a:prstGeom prst="rect">
            <a:avLst/>
          </a:prstGeom>
          <a:noFill/>
        </p:spPr>
      </p:pic>
      <p:pic>
        <p:nvPicPr>
          <p:cNvPr id="6" name="~PP2171.WAV">
            <a:hlinkClick r:id="" action="ppaction://media"/>
          </p:cNvPr>
          <p:cNvPicPr>
            <a:picLocks noRot="1" noChangeAspect="1"/>
          </p:cNvPicPr>
          <p:nvPr>
            <a:wavAudioFile r:embed="rId1" name="~PP2171.WAV"/>
          </p:nvPr>
        </p:nvPicPr>
        <p:blipFill>
          <a:blip r:embed="rId6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1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Methods of gaining space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143000"/>
            <a:ext cx="2740142" cy="1828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962400"/>
            <a:ext cx="2666999" cy="184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jdionline.org/articles/2011/1/2/images/JDentImplant_2011_1_2_86_91286_u6.jpg"/>
          <p:cNvPicPr>
            <a:picLocks noChangeAspect="1" noChangeArrowheads="1"/>
          </p:cNvPicPr>
          <p:nvPr/>
        </p:nvPicPr>
        <p:blipFill>
          <a:blip r:embed="rId6" cstate="print"/>
          <a:srcRect t="50360"/>
          <a:stretch>
            <a:fillRect/>
          </a:stretch>
        </p:blipFill>
        <p:spPr bwMode="auto">
          <a:xfrm>
            <a:off x="4876800" y="1219200"/>
            <a:ext cx="338924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" y="32120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PROXIMAL STRIPPING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594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ARCH EXPANSION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3200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EXTRACTION</a:t>
            </a:r>
            <a:endParaRPr lang="en-US" b="1" dirty="0"/>
          </a:p>
        </p:txBody>
      </p:sp>
      <p:pic>
        <p:nvPicPr>
          <p:cNvPr id="10" name="~PP385.WAV">
            <a:hlinkClick r:id="" action="ppaction://media"/>
          </p:cNvPr>
          <p:cNvPicPr>
            <a:picLocks noRot="1" noChangeAspect="1"/>
          </p:cNvPicPr>
          <p:nvPr>
            <a:wavAudioFile r:embed="rId1" name="~PP385.WAV"/>
          </p:nvPr>
        </p:nvPicPr>
        <p:blipFill>
          <a:blip r:embed="rId7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304800"/>
          <a:ext cx="8762999" cy="644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354282"/>
                <a:gridCol w="1672936"/>
                <a:gridCol w="1593272"/>
                <a:gridCol w="2389909"/>
              </a:tblGrid>
              <a:tr h="875764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+mj-lt"/>
                        </a:rPr>
                        <a:t>Authors  and year 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+mj-lt"/>
                        </a:rPr>
                        <a:t>Journal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+mj-lt"/>
                        </a:rPr>
                        <a:t>Study design</a:t>
                      </a:r>
                      <a:r>
                        <a:rPr lang="en-IN" sz="1600" baseline="0" dirty="0" smtClean="0">
                          <a:latin typeface="+mj-lt"/>
                        </a:rPr>
                        <a:t> &amp; levelling evidence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+mj-lt"/>
                        </a:rPr>
                        <a:t>Aims</a:t>
                      </a:r>
                      <a:r>
                        <a:rPr lang="en-IN" sz="1600" baseline="0" dirty="0" smtClean="0">
                          <a:latin typeface="+mj-lt"/>
                        </a:rPr>
                        <a:t> &amp; objective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+mj-lt"/>
                        </a:rPr>
                        <a:t>Results &amp; conclusion</a:t>
                      </a:r>
                      <a:endParaRPr lang="en-IN" sz="1600" dirty="0">
                        <a:latin typeface="+mj-lt"/>
                      </a:endParaRPr>
                    </a:p>
                  </a:txBody>
                  <a:tcPr marT="45715" marB="45715"/>
                </a:tc>
              </a:tr>
              <a:tr h="5566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Shrish</a:t>
                      </a:r>
                      <a:r>
                        <a:rPr lang="en-US" sz="1600" baseline="0" dirty="0" smtClean="0">
                          <a:latin typeface="+mj-lt"/>
                        </a:rPr>
                        <a:t> et al.</a:t>
                      </a:r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IN" sz="1600" dirty="0" smtClean="0">
                          <a:latin typeface="+mj-lt"/>
                        </a:rPr>
                        <a:t>2012</a:t>
                      </a: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  <a:p>
                      <a:pPr algn="ctr"/>
                      <a:endParaRPr lang="en-IN" sz="1600" dirty="0" smtClean="0">
                        <a:latin typeface="+mj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 smtClean="0">
                          <a:latin typeface="+mj-lt"/>
                        </a:rPr>
                        <a:t>Pakistan Oral &amp; Dental Journal</a:t>
                      </a:r>
                      <a:endParaRPr lang="en-IN" sz="1600" b="0" dirty="0">
                        <a:latin typeface="+mj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+mj-lt"/>
                        </a:rPr>
                        <a:t>Level 4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j-lt"/>
                          <a:cs typeface="Times New Roman" pitchFamily="18" charset="0"/>
                        </a:rPr>
                        <a:t>The aim of this study was to collect evidence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j-lt"/>
                          <a:cs typeface="Times New Roman" pitchFamily="18" charset="0"/>
                        </a:rPr>
                        <a:t>related to proximal striping by conducting a survey.</a:t>
                      </a:r>
                      <a:endParaRPr lang="en-IN" sz="18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95% respondents did proximal stripping in their</a:t>
                      </a:r>
                    </a:p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patients.</a:t>
                      </a:r>
                    </a:p>
                    <a:p>
                      <a:pPr algn="ctr"/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83 % respondents felt that teeth become more</a:t>
                      </a:r>
                    </a:p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susceptible to caries but only 13.5% of them had</a:t>
                      </a:r>
                    </a:p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actually seen dental carries because of PS.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55%</a:t>
                      </a:r>
                    </a:p>
                    <a:p>
                      <a:pPr algn="ctr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respondents did proximal stripping to treat relapse.</a:t>
                      </a:r>
                      <a:endParaRPr lang="en-IN" sz="16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285750"/>
            <a:ext cx="7772400" cy="3048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IN" sz="24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2000" dirty="0">
                <a:solidFill>
                  <a:schemeClr val="bg1"/>
                </a:solidFill>
                <a:cs typeface="Times New Roman" pitchFamily="18" charset="0"/>
              </a:rPr>
              <a:t>EBES :</a:t>
            </a:r>
            <a:r>
              <a:rPr lang="en-US" sz="2000" b="1" dirty="0">
                <a:solidFill>
                  <a:schemeClr val="bg1"/>
                </a:solidFill>
              </a:rPr>
              <a:t>CURRENT STATUS OF INTERPROXIMAL ENAMEL </a:t>
            </a:r>
            <a:r>
              <a:rPr lang="en-US" sz="2000" b="1" dirty="0" smtClean="0">
                <a:solidFill>
                  <a:schemeClr val="bg1"/>
                </a:solidFill>
              </a:rPr>
              <a:t>REDUCTION</a:t>
            </a:r>
            <a:endParaRPr lang="en-IN" sz="2000" b="1" dirty="0">
              <a:solidFill>
                <a:schemeClr val="bg1"/>
              </a:solidFill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solidFill>
                <a:schemeClr val="bg1"/>
              </a:solidFill>
              <a:latin typeface="Times New Roman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IN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" name="~PP176.WAV">
            <a:hlinkClick r:id="" action="ppaction://media"/>
          </p:cNvPr>
          <p:cNvPicPr>
            <a:picLocks noRot="1" noChangeAspect="1"/>
          </p:cNvPicPr>
          <p:nvPr>
            <a:wavAudioFile r:embed="rId1" name="~PP176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5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I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~PP2862.WAV">
            <a:hlinkClick r:id="" action="ppaction://media"/>
          </p:cNvPr>
          <p:cNvPicPr>
            <a:picLocks noRot="1" noChangeAspect="1"/>
          </p:cNvPicPr>
          <p:nvPr>
            <a:wavAudioFile r:embed="rId1" name="~PP2862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30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Mcq-1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6BD7C-8872-40A4-A147-855C7194393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  <a:defRPr/>
            </a:pPr>
            <a:r>
              <a:rPr lang="en-US" dirty="0" smtClean="0"/>
              <a:t>1. Methods of gaining space are-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Proximal stripping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Extraction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Expansion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Mcq-2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E9816-29A7-48F7-BD06-F9FB64A0CD0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2.  Space is required for-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Correction of median diastema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Correction of derotation of anterior teeth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Correction of derotation of posterior teeth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None of above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Mcq-3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63CB5-0A2F-4E84-9B39-C8C8B76E23C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  <a:defRPr/>
            </a:pPr>
            <a:r>
              <a:rPr lang="en-US" dirty="0" smtClean="0"/>
              <a:t>3.  Proximal stripping is also known as-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Slenderization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Disking 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Reproximation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All of the above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Mcq-4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0C0A6-1A8C-4BB1-95BF-FEBAD385B1B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  <a:defRPr/>
            </a:pPr>
            <a:r>
              <a:rPr lang="en-US" dirty="0" smtClean="0"/>
              <a:t>4.  Proximal stripping are indicated in-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Severe crowding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Deep bite cases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When Space required is minimal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Retroclination of incisors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Mcq-5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181DF-092B-498D-AFBA-57B25F117BC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  <a:defRPr/>
            </a:pPr>
            <a:r>
              <a:rPr lang="en-US" dirty="0" smtClean="0"/>
              <a:t>5. Methods of Distalization are-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Head gear 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Lip bumper with open coil spring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Pendulum appliance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  <a:defRPr/>
            </a:pPr>
            <a:r>
              <a:rPr lang="en-US" dirty="0" smtClean="0"/>
              <a:t>All of the above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 key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Methods of gaining space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9" name="Content Placeholder 4" descr="titanol_aufrichtefede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43560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 l="7405" t="9086" r="49649" b="57639"/>
          <a:stretch>
            <a:fillRect/>
          </a:stretch>
        </p:blipFill>
        <p:spPr bwMode="auto">
          <a:xfrm>
            <a:off x="5181600" y="1600200"/>
            <a:ext cx="2762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3429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UPRIGHTING OF MOLAR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4876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DEROTATION OF POSTERIOR TEETH</a:t>
            </a:r>
            <a:endParaRPr lang="en-US" b="1" dirty="0"/>
          </a:p>
        </p:txBody>
      </p:sp>
      <p:pic>
        <p:nvPicPr>
          <p:cNvPr id="8" name="~PP1453.WAV">
            <a:hlinkClick r:id="" action="ppaction://media"/>
          </p:cNvPr>
          <p:cNvPicPr>
            <a:picLocks noRot="1" noChangeAspect="1"/>
          </p:cNvPicPr>
          <p:nvPr>
            <a:wavAudioFile r:embed="rId1" name="~PP1453.WAV"/>
          </p:nvPr>
        </p:nvPicPr>
        <p:blipFill>
          <a:blip r:embed="rId6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PROXIMAL STRIPPING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 smtClean="0"/>
              <a:t>Synonyms</a:t>
            </a:r>
          </a:p>
          <a:p>
            <a:pPr marL="514350" indent="-514350" algn="l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 smtClean="0"/>
              <a:t>Reproximation</a:t>
            </a:r>
          </a:p>
          <a:p>
            <a:pPr marL="514350" indent="-514350" algn="l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 smtClean="0"/>
              <a:t>Slenderization</a:t>
            </a:r>
          </a:p>
          <a:p>
            <a:pPr marL="514350" indent="-514350" algn="l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 smtClean="0"/>
              <a:t>Disking</a:t>
            </a:r>
          </a:p>
          <a:p>
            <a:pPr marL="514350" indent="-514350" algn="l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 smtClean="0"/>
              <a:t>Proximal slicing</a:t>
            </a:r>
            <a:endParaRPr lang="en-US" sz="2800" dirty="0"/>
          </a:p>
        </p:txBody>
      </p:sp>
      <p:pic>
        <p:nvPicPr>
          <p:cNvPr id="7" name="~PP342.WAV">
            <a:hlinkClick r:id="" action="ppaction://media"/>
          </p:cNvPr>
          <p:cNvPicPr>
            <a:picLocks noRot="1" noChangeAspect="1"/>
          </p:cNvPicPr>
          <p:nvPr>
            <a:wavAudioFile r:embed="rId1" name="~PP342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50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WHEN MINIMAL SPACE REQUIRED (0 TO 2.5 MM)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BODRELINE CASE TO NON EXTRACTION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ESTABLISH NORMAL OVERJET AND OVERBITE</a:t>
            </a:r>
          </a:p>
          <a:p>
            <a:pPr algn="just"/>
            <a:r>
              <a:rPr lang="en-US" dirty="0" smtClean="0"/>
              <a:t>CONTACT AREAS ARE BROADENED SO MORE STABLE RESULTS, MAINLY IN LOWER ANTERIOR CROWDING</a:t>
            </a:r>
            <a:endParaRPr lang="en-IN" dirty="0"/>
          </a:p>
        </p:txBody>
      </p:sp>
      <p:pic>
        <p:nvPicPr>
          <p:cNvPr id="5" name="~PP842.WAV">
            <a:hlinkClick r:id="" action="ppaction://media"/>
          </p:cNvPr>
          <p:cNvPicPr>
            <a:picLocks noRot="1" noChangeAspect="1"/>
          </p:cNvPicPr>
          <p:nvPr>
            <a:wavAudioFile r:embed="rId1" name="~PP842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94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DISADVANTAGES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INCREASE CARRIES SUSSEPTIBILITY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TOOTH SENSITIVITY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LOSS OF CONTACT- FOOD IMPACTION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ALTERATION OF TOOTH MORPHOLOGY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PULP EXPOSURE IN TOOTH WITH LARGE PULP CHAMBERS</a:t>
            </a:r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endParaRPr lang="en-IN" dirty="0"/>
          </a:p>
        </p:txBody>
      </p:sp>
      <p:pic>
        <p:nvPicPr>
          <p:cNvPr id="5" name="~PP352.WAV">
            <a:hlinkClick r:id="" action="ppaction://media"/>
          </p:cNvPr>
          <p:cNvPicPr>
            <a:picLocks noRot="1" noChangeAspect="1"/>
          </p:cNvPicPr>
          <p:nvPr>
            <a:wavAudioFile r:embed="rId1" name="~PP352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3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DIFFERENT METHODS OF PROXIMAL STRIPPING</a:t>
            </a:r>
            <a:endParaRPr lang="en-IN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A644A-7337-4CD5-8DD5-431B14943F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3425825" cy="2286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219200"/>
            <a:ext cx="3729038" cy="2486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03860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med" len="sm"/>
          </a:ln>
        </p:spPr>
      </p:pic>
      <p:pic>
        <p:nvPicPr>
          <p:cNvPr id="8" name="~PP1997.WAV">
            <a:hlinkClick r:id="" action="ppaction://media"/>
          </p:cNvPr>
          <p:cNvPicPr>
            <a:picLocks noRot="1" noChangeAspect="1"/>
          </p:cNvPicPr>
          <p:nvPr>
            <a:wavAudioFile r:embed="rId1" name="~PP1997.WAV"/>
          </p:nvPr>
        </p:nvPicPr>
        <p:blipFill>
          <a:blip r:embed="rId7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73B72-E6E9-4954-9FB8-4E16931BE3A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NOT MORE THAN 50% OF ENAMEL THICKNESS SHOULD BE REDUCED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FLOURIDE APPLICATION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PROXIMAL STRIPPING DONE BY: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1. METALIC ABRASIVE STRIPS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2. SAFE SIDED CARBORUNDUM DISC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3. LONG AND THIN TAPPER FISSURE BUR</a:t>
            </a:r>
            <a:endParaRPr lang="en-IN" dirty="0"/>
          </a:p>
        </p:txBody>
      </p:sp>
      <p:pic>
        <p:nvPicPr>
          <p:cNvPr id="5" name="~PP1506.WAV">
            <a:hlinkClick r:id="" action="ppaction://media"/>
          </p:cNvPr>
          <p:cNvPicPr>
            <a:picLocks noRot="1" noChangeAspect="1"/>
          </p:cNvPicPr>
          <p:nvPr>
            <a:wavAudioFile r:embed="rId1" name="~PP1506.WAV"/>
          </p:nvPr>
        </p:nvPicPr>
        <p:blipFill>
          <a:blip r:embed="rId4"/>
          <a:stretch>
            <a:fillRect/>
          </a:stretch>
        </p:blipFill>
        <p:spPr>
          <a:xfrm>
            <a:off x="8685213" y="639921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21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eme2">
  <a:themeElements>
    <a:clrScheme name="align_slide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align_slide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ign_slide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ign_slide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ign_slide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ign_slide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ign_slide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ign_slide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ign_slide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ign_slide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ign_slide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ign_slide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ign_slide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648</Words>
  <Application>Microsoft Office PowerPoint</Application>
  <PresentationFormat>On-screen Show (4:3)</PresentationFormat>
  <Paragraphs>239</Paragraphs>
  <Slides>38</Slides>
  <Notes>38</Notes>
  <HiddenSlides>0</HiddenSlides>
  <MMClips>31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Theme2</vt:lpstr>
      <vt:lpstr>Origin</vt:lpstr>
      <vt:lpstr>METHODS OF GAINING SPACE</vt:lpstr>
      <vt:lpstr>Slide 2</vt:lpstr>
      <vt:lpstr>Methods of gaining space</vt:lpstr>
      <vt:lpstr>Methods of gaining space</vt:lpstr>
      <vt:lpstr>PROXIMAL STRIPPING</vt:lpstr>
      <vt:lpstr>ADVANTAGES</vt:lpstr>
      <vt:lpstr>DISADVANTAGES</vt:lpstr>
      <vt:lpstr>DIFFERENT METHODS OF PROXIMAL STRIPPING</vt:lpstr>
      <vt:lpstr>Slide 9</vt:lpstr>
      <vt:lpstr>EXPANSION</vt:lpstr>
      <vt:lpstr>Expansion </vt:lpstr>
      <vt:lpstr>METHODS</vt:lpstr>
      <vt:lpstr>METHODS OF EXPANSION</vt:lpstr>
      <vt:lpstr>AESHA</vt:lpstr>
      <vt:lpstr>SHIVAM</vt:lpstr>
      <vt:lpstr>EXTRACTION </vt:lpstr>
      <vt:lpstr>NIKHIL</vt:lpstr>
      <vt:lpstr>BHARGAV </vt:lpstr>
      <vt:lpstr>VIVEK </vt:lpstr>
      <vt:lpstr>ROHIT</vt:lpstr>
      <vt:lpstr>Slide 21</vt:lpstr>
      <vt:lpstr>MOLAR DISTALIZATION</vt:lpstr>
      <vt:lpstr>Slide 23</vt:lpstr>
      <vt:lpstr>PENDAX APPLIANCE</vt:lpstr>
      <vt:lpstr>MOLAR UPRIGHTING</vt:lpstr>
      <vt:lpstr>Slide 26</vt:lpstr>
      <vt:lpstr>DEROTATION OF POSTERIOR TEETH</vt:lpstr>
      <vt:lpstr>PROCLINATION OF ANTERIOR TEETH</vt:lpstr>
      <vt:lpstr>RAHI</vt:lpstr>
      <vt:lpstr>Slide 30</vt:lpstr>
      <vt:lpstr>MCQS</vt:lpstr>
      <vt:lpstr>Mcq-1</vt:lpstr>
      <vt:lpstr>Mcq-2</vt:lpstr>
      <vt:lpstr>Mcq-3</vt:lpstr>
      <vt:lpstr>Mcq-4</vt:lpstr>
      <vt:lpstr>Mcq-5</vt:lpstr>
      <vt:lpstr>Answer key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 Morning</dc:title>
  <dc:creator>Dr.Aakash Shah</dc:creator>
  <cp:lastModifiedBy>Dr.dina shah</cp:lastModifiedBy>
  <cp:revision>30</cp:revision>
  <dcterms:created xsi:type="dcterms:W3CDTF">2006-08-16T00:00:00Z</dcterms:created>
  <dcterms:modified xsi:type="dcterms:W3CDTF">2020-07-23T04:48:14Z</dcterms:modified>
</cp:coreProperties>
</file>