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317" r:id="rId4"/>
    <p:sldId id="340" r:id="rId5"/>
    <p:sldId id="318" r:id="rId6"/>
    <p:sldId id="355" r:id="rId7"/>
    <p:sldId id="356" r:id="rId8"/>
    <p:sldId id="320" r:id="rId9"/>
    <p:sldId id="322" r:id="rId10"/>
    <p:sldId id="326" r:id="rId11"/>
    <p:sldId id="327" r:id="rId12"/>
    <p:sldId id="323" r:id="rId13"/>
    <p:sldId id="325" r:id="rId14"/>
    <p:sldId id="314" r:id="rId15"/>
    <p:sldId id="262" r:id="rId16"/>
    <p:sldId id="264" r:id="rId17"/>
    <p:sldId id="265" r:id="rId18"/>
    <p:sldId id="324" r:id="rId19"/>
    <p:sldId id="319" r:id="rId20"/>
    <p:sldId id="362" r:id="rId21"/>
    <p:sldId id="315" r:id="rId22"/>
    <p:sldId id="341" r:id="rId23"/>
    <p:sldId id="296" r:id="rId24"/>
    <p:sldId id="342" r:id="rId25"/>
    <p:sldId id="288" r:id="rId26"/>
    <p:sldId id="343" r:id="rId27"/>
    <p:sldId id="345" r:id="rId28"/>
    <p:sldId id="358" r:id="rId29"/>
    <p:sldId id="347" r:id="rId30"/>
    <p:sldId id="292" r:id="rId31"/>
    <p:sldId id="344" r:id="rId32"/>
    <p:sldId id="330" r:id="rId33"/>
    <p:sldId id="328" r:id="rId34"/>
    <p:sldId id="331" r:id="rId35"/>
    <p:sldId id="329" r:id="rId36"/>
    <p:sldId id="332" r:id="rId37"/>
    <p:sldId id="360" r:id="rId38"/>
    <p:sldId id="348" r:id="rId39"/>
    <p:sldId id="333" r:id="rId40"/>
    <p:sldId id="334" r:id="rId41"/>
    <p:sldId id="335" r:id="rId42"/>
    <p:sldId id="261" r:id="rId43"/>
    <p:sldId id="266" r:id="rId44"/>
    <p:sldId id="267" r:id="rId45"/>
    <p:sldId id="302" r:id="rId46"/>
    <p:sldId id="336" r:id="rId47"/>
    <p:sldId id="364" r:id="rId48"/>
    <p:sldId id="337" r:id="rId49"/>
    <p:sldId id="339" r:id="rId50"/>
    <p:sldId id="257" r:id="rId51"/>
    <p:sldId id="258" r:id="rId52"/>
    <p:sldId id="260" r:id="rId53"/>
    <p:sldId id="284" r:id="rId54"/>
    <p:sldId id="263" r:id="rId55"/>
    <p:sldId id="268" r:id="rId56"/>
    <p:sldId id="271" r:id="rId57"/>
    <p:sldId id="273" r:id="rId58"/>
    <p:sldId id="275" r:id="rId59"/>
    <p:sldId id="277" r:id="rId60"/>
    <p:sldId id="278" r:id="rId61"/>
    <p:sldId id="280" r:id="rId62"/>
    <p:sldId id="303" r:id="rId63"/>
    <p:sldId id="283" r:id="rId64"/>
    <p:sldId id="286" r:id="rId65"/>
    <p:sldId id="295" r:id="rId66"/>
    <p:sldId id="299" r:id="rId67"/>
    <p:sldId id="311" r:id="rId68"/>
    <p:sldId id="301" r:id="rId69"/>
    <p:sldId id="351" r:id="rId70"/>
    <p:sldId id="352" r:id="rId71"/>
    <p:sldId id="353" r:id="rId72"/>
    <p:sldId id="300" r:id="rId73"/>
    <p:sldId id="304" r:id="rId74"/>
    <p:sldId id="305" r:id="rId75"/>
    <p:sldId id="306" r:id="rId76"/>
    <p:sldId id="307" r:id="rId77"/>
    <p:sldId id="308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0014B-2D2B-4463-B28B-B6FE2BD4E17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84573-97BF-4895-94C6-15B2AC3B9B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COMMON FACE CONDITIONS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DR. JAGDISH KARIA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Clinically</a:t>
            </a:r>
          </a:p>
          <a:p>
            <a:r>
              <a:rPr lang="en-US" dirty="0" smtClean="0"/>
              <a:t>Fluctuation +</a:t>
            </a:r>
          </a:p>
          <a:p>
            <a:r>
              <a:rPr lang="en-US" dirty="0" smtClean="0"/>
              <a:t>Transillumination  -ve</a:t>
            </a:r>
          </a:p>
          <a:p>
            <a:r>
              <a:rPr lang="en-US" dirty="0" smtClean="0"/>
              <a:t>Contains pultaceous material</a:t>
            </a:r>
          </a:p>
          <a:p>
            <a:r>
              <a:rPr lang="en-US" dirty="0" smtClean="0"/>
              <a:t>Margin will yield to pressure</a:t>
            </a:r>
          </a:p>
          <a:p>
            <a:r>
              <a:rPr lang="en-US" dirty="0" smtClean="0"/>
              <a:t>Free from skin and deeper structure</a:t>
            </a:r>
          </a:p>
          <a:p>
            <a:r>
              <a:rPr lang="en-US" dirty="0" smtClean="0"/>
              <a:t>Contains hair, tooth etc mesodermal tissue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Scalp dermoid may be</a:t>
            </a:r>
          </a:p>
          <a:p>
            <a:r>
              <a:rPr lang="en-US" dirty="0" smtClean="0"/>
              <a:t>1:    fully  outside the skull bone</a:t>
            </a:r>
          </a:p>
          <a:p>
            <a:r>
              <a:rPr lang="en-US" dirty="0" smtClean="0"/>
              <a:t>2:    out side the skull bone but attached to the dura through the defect in skull bone</a:t>
            </a:r>
          </a:p>
          <a:p>
            <a:r>
              <a:rPr lang="en-US" dirty="0" smtClean="0"/>
              <a:t>3:    partly  extra cranial and partly intracranial connected with a  stalk</a:t>
            </a:r>
          </a:p>
          <a:p>
            <a:r>
              <a:rPr lang="en-US" dirty="0" smtClean="0"/>
              <a:t>4:    fully intra cranial lying between dura and skull bone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Complications:</a:t>
            </a:r>
          </a:p>
          <a:p>
            <a:endParaRPr lang="en-US" dirty="0" smtClean="0"/>
          </a:p>
          <a:p>
            <a:r>
              <a:rPr lang="en-US" dirty="0" smtClean="0"/>
              <a:t>May be extending intra cranially</a:t>
            </a:r>
          </a:p>
          <a:p>
            <a:r>
              <a:rPr lang="en-US" dirty="0" smtClean="0"/>
              <a:t>Infection</a:t>
            </a:r>
          </a:p>
          <a:p>
            <a:r>
              <a:rPr lang="en-US" dirty="0" smtClean="0"/>
              <a:t>Looks bad</a:t>
            </a:r>
          </a:p>
          <a:p>
            <a:r>
              <a:rPr lang="en-US" dirty="0" smtClean="0"/>
              <a:t>Repeated trauma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Investigations </a:t>
            </a:r>
          </a:p>
          <a:p>
            <a:endParaRPr lang="en-US" dirty="0" smtClean="0"/>
          </a:p>
          <a:p>
            <a:r>
              <a:rPr lang="en-US" dirty="0" smtClean="0"/>
              <a:t>X ray skull AP  &amp;  lateral:-to see for intracranial extension </a:t>
            </a:r>
          </a:p>
          <a:p>
            <a:r>
              <a:rPr lang="en-US" dirty="0" smtClean="0"/>
              <a:t>Bony erosion of outer table will confirm diagnosis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Erosion of skull by dermoid cyst</a:t>
            </a:r>
            <a:endParaRPr lang="en-US" dirty="0"/>
          </a:p>
        </p:txBody>
      </p:sp>
      <p:pic>
        <p:nvPicPr>
          <p:cNvPr id="4" name="Content Placeholder 3" descr="009fc259fccfe0109c1b2ca67261a8_big_galle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post auricular dermoid </a:t>
            </a:r>
            <a:endParaRPr lang="en-US" dirty="0"/>
          </a:p>
        </p:txBody>
      </p:sp>
      <p:pic>
        <p:nvPicPr>
          <p:cNvPr id="4" name="Content Placeholder 3" descr="IMG_20170405_0807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763" r="19313"/>
          <a:stretch>
            <a:fillRect/>
          </a:stretch>
        </p:blipFill>
        <p:spPr>
          <a:xfrm rot="5400000">
            <a:off x="1151522" y="1121360"/>
            <a:ext cx="5410200" cy="606308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70405_080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390" r="26890"/>
          <a:stretch>
            <a:fillRect/>
          </a:stretch>
        </p:blipFill>
        <p:spPr>
          <a:xfrm rot="5400000">
            <a:off x="1926130" y="-97330"/>
            <a:ext cx="5105401" cy="819566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angular dermoid</a:t>
            </a:r>
            <a:endParaRPr lang="en-US" dirty="0"/>
          </a:p>
        </p:txBody>
      </p:sp>
      <p:pic>
        <p:nvPicPr>
          <p:cNvPr id="4" name="Content Placeholder 3" descr="IMG_20170405_0809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915" t="11277" r="14263" b="4542"/>
          <a:stretch>
            <a:fillRect/>
          </a:stretch>
        </p:blipFill>
        <p:spPr>
          <a:xfrm rot="5400000">
            <a:off x="1777999" y="1397002"/>
            <a:ext cx="5029201" cy="558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</a:p>
          <a:p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 Complete excision of cyst, or recurrence</a:t>
            </a:r>
          </a:p>
          <a:p>
            <a:r>
              <a:rPr lang="en-US" dirty="0" smtClean="0"/>
              <a:t>Plane of cleavage(dissection) should be found between skin and cyst wall </a:t>
            </a:r>
          </a:p>
          <a:p>
            <a:r>
              <a:rPr lang="en-US" dirty="0" smtClean="0"/>
              <a:t>Meticulously remove whole cyst with complete wall, as remaining a small piece of wall will cause recurrence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malformations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collective term used for vascular malformation and </a:t>
            </a:r>
            <a:r>
              <a:rPr lang="en-US" b="1" dirty="0" smtClean="0"/>
              <a:t>haemangioma</a:t>
            </a:r>
          </a:p>
          <a:p>
            <a:r>
              <a:rPr lang="en-US" dirty="0" smtClean="0"/>
              <a:t>haemangioma may arise from capillary, artery or vein</a:t>
            </a:r>
          </a:p>
          <a:p>
            <a:pPr marL="0" indent="0">
              <a:buNone/>
            </a:pPr>
            <a:r>
              <a:rPr lang="en-US" dirty="0" smtClean="0"/>
              <a:t>              Types of haemangioma</a:t>
            </a:r>
          </a:p>
          <a:p>
            <a:r>
              <a:rPr lang="en-US" dirty="0" smtClean="0"/>
              <a:t>1 :   Capillary haemangioma,</a:t>
            </a:r>
          </a:p>
          <a:p>
            <a:r>
              <a:rPr lang="en-US" dirty="0" smtClean="0"/>
              <a:t>2     Cavernous haemangiomas</a:t>
            </a:r>
          </a:p>
          <a:p>
            <a:r>
              <a:rPr lang="en-US" dirty="0" smtClean="0"/>
              <a:t>3:    </a:t>
            </a:r>
            <a:r>
              <a:rPr lang="en-US" dirty="0" err="1" smtClean="0"/>
              <a:t>Plexiform</a:t>
            </a:r>
            <a:r>
              <a:rPr lang="en-US" dirty="0" smtClean="0"/>
              <a:t> (</a:t>
            </a:r>
            <a:r>
              <a:rPr lang="en-US" dirty="0" err="1" smtClean="0"/>
              <a:t>cirsoid</a:t>
            </a:r>
            <a:r>
              <a:rPr lang="en-US" dirty="0" smtClean="0"/>
              <a:t>) haemangioma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1:-  sebaceous cyst</a:t>
            </a:r>
          </a:p>
          <a:p>
            <a:r>
              <a:rPr lang="en-US" dirty="0" smtClean="0"/>
              <a:t>2:-  Basal cell carcinoma</a:t>
            </a:r>
          </a:p>
          <a:p>
            <a:r>
              <a:rPr lang="en-US" dirty="0" smtClean="0"/>
              <a:t>3:-  haemangioma  </a:t>
            </a:r>
          </a:p>
          <a:p>
            <a:r>
              <a:rPr lang="en-US" dirty="0" smtClean="0"/>
              <a:t>4:-  naevus</a:t>
            </a:r>
          </a:p>
          <a:p>
            <a:r>
              <a:rPr lang="en-US" dirty="0" smtClean="0"/>
              <a:t>5:-  cleft lip  &amp;  palate</a:t>
            </a:r>
          </a:p>
          <a:p>
            <a:pPr>
              <a:buNone/>
            </a:pPr>
            <a:r>
              <a:rPr lang="en-US" dirty="0" smtClean="0"/>
              <a:t>    6:-  dermoid cyst</a:t>
            </a:r>
          </a:p>
          <a:p>
            <a:r>
              <a:rPr lang="en-US" dirty="0" smtClean="0"/>
              <a:t>7;-  burn</a:t>
            </a:r>
          </a:p>
          <a:p>
            <a:r>
              <a:rPr lang="en-US" dirty="0" smtClean="0"/>
              <a:t>8:-   wounds</a:t>
            </a:r>
          </a:p>
          <a:p>
            <a:r>
              <a:rPr lang="en-US" dirty="0" smtClean="0"/>
              <a:t>9;-  keloid</a:t>
            </a:r>
          </a:p>
          <a:p>
            <a:r>
              <a:rPr lang="en-US" dirty="0" smtClean="0"/>
              <a:t>10 :  boil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40"/>
            <a:ext cx="8077200" cy="6685171"/>
          </a:xfrm>
        </p:spPr>
      </p:pic>
    </p:spTree>
    <p:extLst>
      <p:ext uri="{BB962C8B-B14F-4D97-AF65-F5344CB8AC3E}">
        <p14:creationId xmlns:p14="http://schemas.microsoft.com/office/powerpoint/2010/main" val="306600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Capillary haemangioma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Bright red or purple coloured patch on skin</a:t>
            </a:r>
          </a:p>
          <a:p>
            <a:r>
              <a:rPr lang="en-US" dirty="0" smtClean="0"/>
              <a:t>Generally flat and not much raised above skin</a:t>
            </a:r>
          </a:p>
          <a:p>
            <a:r>
              <a:rPr lang="en-US" dirty="0" smtClean="0"/>
              <a:t>Pressure may cause complete disappearance of colour and resumes immediately by relieving pressure.</a:t>
            </a:r>
          </a:p>
          <a:p>
            <a:r>
              <a:rPr lang="en-US" b="1" dirty="0" smtClean="0"/>
              <a:t>Onset  few weeks after birth and disappears by 5-7 years</a:t>
            </a:r>
          </a:p>
          <a:p>
            <a:r>
              <a:rPr lang="en-US" b="1" i="1" dirty="0" smtClean="0"/>
              <a:t>Common in children, 10 % of live deliveries</a:t>
            </a:r>
          </a:p>
          <a:p>
            <a:r>
              <a:rPr lang="en-US" dirty="0" smtClean="0"/>
              <a:t>Common in skin, s/c and often muscles, liver, brain etc.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Capillary haemangioma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:</a:t>
            </a:r>
            <a:r>
              <a:rPr lang="en-US" b="1" dirty="0" smtClean="0"/>
              <a:t>:  port wine stain</a:t>
            </a:r>
            <a:r>
              <a:rPr lang="en-US" dirty="0" smtClean="0"/>
              <a:t>: practically no swelling, but red, blue or  purple smooth, flat area</a:t>
            </a:r>
          </a:p>
          <a:p>
            <a:r>
              <a:rPr lang="en-US" dirty="0" smtClean="0"/>
              <a:t>Persists life long</a:t>
            </a:r>
          </a:p>
          <a:p>
            <a:r>
              <a:rPr lang="en-US" dirty="0" smtClean="0"/>
              <a:t>Treated by laser, excision &amp; grafting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WINE STAIN</a:t>
            </a:r>
            <a:endParaRPr lang="en-US" dirty="0"/>
          </a:p>
        </p:txBody>
      </p:sp>
      <p:pic>
        <p:nvPicPr>
          <p:cNvPr id="4" name="Content Placeholder 3" descr="IMG_20170405_081626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328" t="22554" r="5103" b="30305"/>
          <a:stretch>
            <a:fillRect/>
          </a:stretch>
        </p:blipFill>
        <p:spPr>
          <a:xfrm rot="10800000">
            <a:off x="1428750" y="1676399"/>
            <a:ext cx="6191250" cy="4953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B ::  </a:t>
            </a:r>
            <a:r>
              <a:rPr lang="en-US" b="1" dirty="0" smtClean="0"/>
              <a:t>salmon patch</a:t>
            </a:r>
            <a:r>
              <a:rPr lang="en-US" dirty="0" smtClean="0"/>
              <a:t>:  </a:t>
            </a:r>
          </a:p>
          <a:p>
            <a:pPr>
              <a:buNone/>
            </a:pPr>
            <a:r>
              <a:rPr lang="en-US" dirty="0" smtClean="0"/>
              <a:t>     disappear  completely in 1 year</a:t>
            </a:r>
          </a:p>
          <a:p>
            <a:r>
              <a:rPr lang="en-US" dirty="0" smtClean="0"/>
              <a:t>Present at birth</a:t>
            </a:r>
          </a:p>
          <a:p>
            <a:r>
              <a:rPr lang="en-US" dirty="0" smtClean="0"/>
              <a:t>Common on neck, face, limbs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SALMON PATCH</a:t>
            </a:r>
            <a:endParaRPr lang="en-US" dirty="0"/>
          </a:p>
        </p:txBody>
      </p:sp>
      <p:pic>
        <p:nvPicPr>
          <p:cNvPr id="4" name="Content Placeholder 3" descr="IMG_20170405_081553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703" t="26429" r="26890" b="12960"/>
          <a:stretch>
            <a:fillRect/>
          </a:stretch>
        </p:blipFill>
        <p:spPr>
          <a:xfrm rot="5400000">
            <a:off x="1895473" y="1390650"/>
            <a:ext cx="4572000" cy="5143499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Spider nevus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 :  </a:t>
            </a:r>
            <a:r>
              <a:rPr lang="en-US" b="1" dirty="0" smtClean="0"/>
              <a:t> spider naevus</a:t>
            </a:r>
            <a:r>
              <a:rPr lang="en-US" dirty="0" smtClean="0"/>
              <a:t>:  a type of talengiectasis (swollen blood vessel) with central red spot  and radiating numerous fine vessels looks like legs OF SPIDER.</a:t>
            </a:r>
          </a:p>
          <a:p>
            <a:r>
              <a:rPr lang="en-US" b="1" dirty="0" smtClean="0"/>
              <a:t>Treatment</a:t>
            </a:r>
            <a:r>
              <a:rPr lang="en-US" dirty="0" smtClean="0"/>
              <a:t> : in children it may disappear after few years…. In ladies it disappear after child birth or cessation of O.C….in cirrhotic pt. it vanish after liver transplant…on face &amp; bad looking leison treated by laser or electric desiccation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Spider naevus</a:t>
            </a:r>
            <a:endParaRPr lang="en-US" dirty="0"/>
          </a:p>
        </p:txBody>
      </p:sp>
      <p:pic>
        <p:nvPicPr>
          <p:cNvPr id="4" name="Content Placeholder 3" descr="Spider_nev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27696" y="1600200"/>
            <a:ext cx="2688607" cy="45259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Spider </a:t>
            </a:r>
            <a:r>
              <a:rPr lang="en-IN" dirty="0" err="1" smtClean="0"/>
              <a:t>naevus</a:t>
            </a:r>
            <a:r>
              <a:rPr lang="en-IN" dirty="0" smtClean="0"/>
              <a:t> –spider shaped small veins on face before  &amp; after remedy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1" y="1700808"/>
            <a:ext cx="8571302" cy="4464496"/>
          </a:xfrm>
        </p:spPr>
      </p:pic>
    </p:spTree>
    <p:extLst>
      <p:ext uri="{BB962C8B-B14F-4D97-AF65-F5344CB8AC3E}">
        <p14:creationId xmlns:p14="http://schemas.microsoft.com/office/powerpoint/2010/main" val="3861618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 :   Strawberry tumour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at birth or son after birth within 2-3 weeks</a:t>
            </a:r>
          </a:p>
          <a:p>
            <a:r>
              <a:rPr lang="en-US" dirty="0" smtClean="0"/>
              <a:t>Common in white girls</a:t>
            </a:r>
          </a:p>
          <a:p>
            <a:r>
              <a:rPr lang="en-US" dirty="0" smtClean="0"/>
              <a:t>M:F::1:3</a:t>
            </a:r>
          </a:p>
          <a:p>
            <a:r>
              <a:rPr lang="en-US" b="1" dirty="0" smtClean="0"/>
              <a:t>True capillary haemangioma which disappear by age of 6-7 years</a:t>
            </a:r>
          </a:p>
          <a:p>
            <a:r>
              <a:rPr lang="en-US" b="1" dirty="0" smtClean="0"/>
              <a:t>Most common type of haemangioma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      DEEP BURN FACE WITH EYELIDS </a:t>
            </a:r>
            <a:endParaRPr lang="en-US" dirty="0"/>
          </a:p>
        </p:txBody>
      </p:sp>
      <p:pic>
        <p:nvPicPr>
          <p:cNvPr id="4" name="Content Placeholder 3" descr="IMG_20170325_2105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73" t="11277" r="51382" b="12960"/>
          <a:stretch>
            <a:fillRect/>
          </a:stretch>
        </p:blipFill>
        <p:spPr>
          <a:xfrm rot="16200000">
            <a:off x="1995580" y="1004979"/>
            <a:ext cx="5305241" cy="6248401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STRAWBERRY HAEMANGIOMA</a:t>
            </a:r>
            <a:endParaRPr lang="en-US" dirty="0"/>
          </a:p>
        </p:txBody>
      </p:sp>
      <p:pic>
        <p:nvPicPr>
          <p:cNvPr id="4" name="Content Placeholder 3" descr="IMG_20170405_081603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517" t="24746" r="6559" b="9593"/>
          <a:stretch>
            <a:fillRect/>
          </a:stretch>
        </p:blipFill>
        <p:spPr>
          <a:xfrm rot="5400000">
            <a:off x="1574797" y="2147280"/>
            <a:ext cx="5384805" cy="39624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Treatment :-  </a:t>
            </a:r>
          </a:p>
          <a:p>
            <a:r>
              <a:rPr lang="en-US" b="1" dirty="0" smtClean="0"/>
              <a:t>                                                                                        </a:t>
            </a:r>
            <a:r>
              <a:rPr lang="en-US" dirty="0" smtClean="0"/>
              <a:t> of haemangioma requires ligation of feeding vessel after wide exposure.</a:t>
            </a:r>
          </a:p>
          <a:p>
            <a:r>
              <a:rPr lang="en-US" dirty="0" smtClean="0"/>
              <a:t>Ligation must be done before complete excision.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               2 :  Cavernous haemangioma</a:t>
            </a:r>
            <a:r>
              <a:rPr lang="en-US" dirty="0" smtClean="0"/>
              <a:t>: </a:t>
            </a:r>
          </a:p>
          <a:p>
            <a:r>
              <a:rPr lang="en-US" dirty="0" smtClean="0"/>
              <a:t>consists of dilated spaces containing blood and produces a </a:t>
            </a:r>
            <a:r>
              <a:rPr lang="en-US" b="1" dirty="0" smtClean="0"/>
              <a:t>spongy</a:t>
            </a:r>
            <a:r>
              <a:rPr lang="en-US" dirty="0" smtClean="0"/>
              <a:t> swelling.</a:t>
            </a:r>
          </a:p>
          <a:p>
            <a:r>
              <a:rPr lang="en-US" dirty="0" smtClean="0"/>
              <a:t>Compressible and refills after release of pressure</a:t>
            </a:r>
          </a:p>
          <a:p>
            <a:r>
              <a:rPr lang="en-US" dirty="0" smtClean="0"/>
              <a:t>Many times associated with internal similar swellings also, like haemangioma in brain with face tumour-haemangioma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Cavernous haemangioma on face</a:t>
            </a:r>
            <a:endParaRPr lang="en-US" dirty="0"/>
          </a:p>
        </p:txBody>
      </p:sp>
      <p:pic>
        <p:nvPicPr>
          <p:cNvPr id="4" name="Content Placeholder 3" descr="20141222_2054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9085"/>
          <a:stretch>
            <a:fillRect/>
          </a:stretch>
        </p:blipFill>
        <p:spPr>
          <a:xfrm>
            <a:off x="609600" y="1371600"/>
            <a:ext cx="7710900" cy="52578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 smtClean="0"/>
              <a:t>3 :   Cirsoid aneurysm </a:t>
            </a:r>
            <a:r>
              <a:rPr lang="en-US" b="1" dirty="0" smtClean="0"/>
              <a:t>:  a group of dilated blood vessels-arteries</a:t>
            </a:r>
          </a:p>
          <a:p>
            <a:endParaRPr lang="en-US" dirty="0" smtClean="0"/>
          </a:p>
          <a:p>
            <a:r>
              <a:rPr lang="en-US" dirty="0" smtClean="0"/>
              <a:t>It is like pulsatile earth warms</a:t>
            </a:r>
          </a:p>
          <a:p>
            <a:r>
              <a:rPr lang="en-US" dirty="0" smtClean="0"/>
              <a:t>A net work of inter woven arteries</a:t>
            </a:r>
          </a:p>
          <a:p>
            <a:endParaRPr lang="en-US" dirty="0" smtClean="0"/>
          </a:p>
          <a:p>
            <a:r>
              <a:rPr lang="en-US" b="1" dirty="0" smtClean="0"/>
              <a:t>Congenital arteriovenous fistula </a:t>
            </a:r>
            <a:r>
              <a:rPr lang="en-US" dirty="0" smtClean="0"/>
              <a:t>: usually in limbs:  local warmness, enlarged size of limb, varicose veins +                                               insufficiency of distal limb  circulation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Cirsoid  aneurysm</a:t>
            </a:r>
            <a:endParaRPr lang="en-US" dirty="0"/>
          </a:p>
        </p:txBody>
      </p:sp>
      <p:pic>
        <p:nvPicPr>
          <p:cNvPr id="4" name="Content Placeholder 3" descr="20141222_205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1174064"/>
            <a:ext cx="3429000" cy="550046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Sebaceous cyst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cyst of sebaceous gland as a  result of  retention of its secretions</a:t>
            </a:r>
          </a:p>
          <a:p>
            <a:r>
              <a:rPr lang="en-US" dirty="0" smtClean="0"/>
              <a:t>Blockage of the duct of the gland which may open in the hair follicle sometimes or on skin</a:t>
            </a:r>
          </a:p>
          <a:p>
            <a:r>
              <a:rPr lang="en-US" b="1" dirty="0" smtClean="0"/>
              <a:t>Dermatomia hominis </a:t>
            </a:r>
            <a:r>
              <a:rPr lang="en-US" dirty="0" smtClean="0"/>
              <a:t>organism sometime blocks the duct.</a:t>
            </a:r>
          </a:p>
          <a:p>
            <a:r>
              <a:rPr lang="en-US" dirty="0" smtClean="0"/>
              <a:t>Contains sebum which is whitish yellow cheesy, pultaceous material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856263"/>
            <a:ext cx="5105400" cy="4913948"/>
          </a:xfrm>
        </p:spPr>
      </p:pic>
    </p:spTree>
    <p:extLst>
      <p:ext uri="{BB962C8B-B14F-4D97-AF65-F5344CB8AC3E}">
        <p14:creationId xmlns:p14="http://schemas.microsoft.com/office/powerpoint/2010/main" val="2812441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4" name="Content Placeholder 3" descr="normal_skin_of_scalp_with_hairs_1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-208279"/>
            <a:ext cx="4953000" cy="7066279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Fixed to  the skin but moves freely over the underlying structures</a:t>
            </a:r>
          </a:p>
          <a:p>
            <a:r>
              <a:rPr lang="en-US" dirty="0" smtClean="0"/>
              <a:t>70 % cases have a black spot on cyst which is the blocked opening of duct, called </a:t>
            </a:r>
            <a:r>
              <a:rPr lang="en-US" b="1" i="1" dirty="0" smtClean="0"/>
              <a:t>punctum</a:t>
            </a:r>
          </a:p>
          <a:p>
            <a:r>
              <a:rPr lang="en-US" dirty="0" smtClean="0"/>
              <a:t>Occur anywhere in body except sole and palm</a:t>
            </a:r>
          </a:p>
          <a:p>
            <a:r>
              <a:rPr lang="en-US" dirty="0" smtClean="0"/>
              <a:t>Common on face, scalp, scrotum</a:t>
            </a:r>
          </a:p>
          <a:p>
            <a:r>
              <a:rPr lang="en-US" dirty="0" smtClean="0"/>
              <a:t>Hair is lost over swelling due to pressure effect </a:t>
            </a:r>
          </a:p>
          <a:p>
            <a:r>
              <a:rPr lang="en-US" dirty="0" smtClean="0"/>
              <a:t>Margin will yield to pressure of finger-indentation</a:t>
            </a:r>
          </a:p>
          <a:p>
            <a:r>
              <a:rPr lang="en-US" dirty="0" err="1" smtClean="0"/>
              <a:t>Harbour</a:t>
            </a:r>
            <a:r>
              <a:rPr lang="en-US" dirty="0" smtClean="0"/>
              <a:t> parasite in </a:t>
            </a:r>
            <a:r>
              <a:rPr lang="en-US" b="1" dirty="0" smtClean="0"/>
              <a:t>wall DEMODEX FOLLICULORUM</a:t>
            </a:r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Cleft lip and palate</a:t>
            </a:r>
            <a:endParaRPr lang="en-US" dirty="0"/>
          </a:p>
        </p:txBody>
      </p:sp>
      <p:pic>
        <p:nvPicPr>
          <p:cNvPr id="4" name="Content Placeholder 3" descr="images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4188" y="2057400"/>
            <a:ext cx="8769270" cy="43434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Giant sebaceous cyst</a:t>
            </a:r>
            <a:r>
              <a:rPr lang="en-US" dirty="0" smtClean="0"/>
              <a:t>:  cyst more than 5 cm size</a:t>
            </a:r>
          </a:p>
          <a:p>
            <a:r>
              <a:rPr lang="en-US" dirty="0" smtClean="0"/>
              <a:t>Risk of malignancy more </a:t>
            </a:r>
          </a:p>
          <a:p>
            <a:r>
              <a:rPr lang="en-US" dirty="0" smtClean="0"/>
              <a:t>Complications:</a:t>
            </a:r>
          </a:p>
          <a:p>
            <a:r>
              <a:rPr lang="en-US" dirty="0" smtClean="0"/>
              <a:t>1:</a:t>
            </a:r>
            <a:r>
              <a:rPr lang="en-US" b="1" dirty="0" smtClean="0"/>
              <a:t> infection</a:t>
            </a:r>
          </a:p>
          <a:p>
            <a:r>
              <a:rPr lang="en-US" dirty="0" smtClean="0"/>
              <a:t>2</a:t>
            </a:r>
            <a:r>
              <a:rPr lang="en-US" b="1" dirty="0" smtClean="0"/>
              <a:t>: ulceration</a:t>
            </a:r>
          </a:p>
          <a:p>
            <a:r>
              <a:rPr lang="en-US" dirty="0" smtClean="0"/>
              <a:t>3:  </a:t>
            </a:r>
            <a:r>
              <a:rPr lang="en-US" b="1" dirty="0" smtClean="0"/>
              <a:t>rupture and sinus</a:t>
            </a:r>
          </a:p>
          <a:p>
            <a:r>
              <a:rPr lang="en-US" dirty="0" smtClean="0"/>
              <a:t>4: </a:t>
            </a:r>
            <a:r>
              <a:rPr lang="en-US" b="1" dirty="0" smtClean="0"/>
              <a:t> calcification</a:t>
            </a:r>
          </a:p>
          <a:p>
            <a:r>
              <a:rPr lang="en-US" dirty="0" smtClean="0"/>
              <a:t>5:   </a:t>
            </a:r>
            <a:r>
              <a:rPr lang="en-US" b="1" dirty="0" smtClean="0"/>
              <a:t>carcinomatous change</a:t>
            </a:r>
            <a:endParaRPr lang="en-US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6:  </a:t>
            </a:r>
            <a:r>
              <a:rPr lang="en-US" b="1" i="1" dirty="0" smtClean="0"/>
              <a:t>cock’s peculiar tumour</a:t>
            </a:r>
            <a:r>
              <a:rPr lang="en-US" dirty="0" smtClean="0"/>
              <a:t>: infected sebaceous gland ruptures and infection spreads in the surrounding tissue. There it forms a boggy swelling, fungating, discharging mass is called cock’s peculiar tumour</a:t>
            </a:r>
          </a:p>
          <a:p>
            <a:r>
              <a:rPr lang="en-US" dirty="0" smtClean="0"/>
              <a:t>7 :  </a:t>
            </a:r>
            <a:r>
              <a:rPr lang="en-US" b="1" i="1" dirty="0" smtClean="0"/>
              <a:t>sebaceous horn:</a:t>
            </a:r>
            <a:endParaRPr lang="en-US" b="1" i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Infected sebaceous cyst</a:t>
            </a:r>
            <a:endParaRPr lang="en-US" dirty="0"/>
          </a:p>
        </p:txBody>
      </p:sp>
      <p:pic>
        <p:nvPicPr>
          <p:cNvPr id="4" name="Content Placeholder 3" descr="IMG_20170405_0807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602" t="6226" r="10474"/>
          <a:stretch>
            <a:fillRect/>
          </a:stretch>
        </p:blipFill>
        <p:spPr>
          <a:xfrm rot="5400000">
            <a:off x="1799610" y="1468976"/>
            <a:ext cx="5155765" cy="5418214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Sebaceous cyst face with </a:t>
            </a:r>
            <a:r>
              <a:rPr lang="en-US" dirty="0" err="1" smtClean="0"/>
              <a:t>punctum</a:t>
            </a:r>
            <a:endParaRPr lang="en-US" dirty="0"/>
          </a:p>
        </p:txBody>
      </p:sp>
      <p:pic>
        <p:nvPicPr>
          <p:cNvPr id="4" name="Content Placeholder 3" descr="IMG_20170405_081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24" r="9212"/>
          <a:stretch>
            <a:fillRect/>
          </a:stretch>
        </p:blipFill>
        <p:spPr>
          <a:xfrm rot="5400000">
            <a:off x="2034381" y="2004218"/>
            <a:ext cx="5181601" cy="452596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Sebaceous horn</a:t>
            </a:r>
            <a:endParaRPr lang="en-US" dirty="0"/>
          </a:p>
        </p:txBody>
      </p:sp>
      <p:pic>
        <p:nvPicPr>
          <p:cNvPr id="4" name="Content Placeholder 3" descr="IMG_20170405_081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127" t="7812" r="11364"/>
          <a:stretch>
            <a:fillRect/>
          </a:stretch>
        </p:blipFill>
        <p:spPr>
          <a:xfrm rot="5400000">
            <a:off x="1606323" y="1040682"/>
            <a:ext cx="5353995" cy="6280642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Raspberry haemangioma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Windows\Desktop\Image4234.jpg"/>
          <p:cNvPicPr>
            <a:picLocks noChangeAspect="1" noChangeArrowheads="1"/>
          </p:cNvPicPr>
          <p:nvPr/>
        </p:nvPicPr>
        <p:blipFill>
          <a:blip r:embed="rId2" cstate="print"/>
          <a:srcRect t="22222"/>
          <a:stretch>
            <a:fillRect/>
          </a:stretch>
        </p:blipFill>
        <p:spPr bwMode="auto">
          <a:xfrm>
            <a:off x="1609725" y="1524000"/>
            <a:ext cx="592455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Basal cell 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Also called </a:t>
            </a:r>
            <a:r>
              <a:rPr lang="en-US" b="1" dirty="0" smtClean="0"/>
              <a:t>rodent ulcer </a:t>
            </a:r>
            <a:r>
              <a:rPr lang="en-US" dirty="0" smtClean="0"/>
              <a:t>or </a:t>
            </a:r>
            <a:r>
              <a:rPr lang="en-US" b="1" dirty="0" smtClean="0"/>
              <a:t>field fire </a:t>
            </a:r>
            <a:r>
              <a:rPr lang="en-US" dirty="0" smtClean="0"/>
              <a:t>ulcer</a:t>
            </a:r>
          </a:p>
          <a:p>
            <a:r>
              <a:rPr lang="en-US" dirty="0" smtClean="0"/>
              <a:t>Situated above a line drawn from ear lobule to angle of mouth</a:t>
            </a:r>
          </a:p>
          <a:p>
            <a:r>
              <a:rPr lang="en-US" dirty="0" smtClean="0"/>
              <a:t>Common site is near the inner canthus of eye</a:t>
            </a:r>
          </a:p>
          <a:p>
            <a:r>
              <a:rPr lang="en-US" dirty="0" smtClean="0"/>
              <a:t>Margin is beaded and raised</a:t>
            </a:r>
          </a:p>
          <a:p>
            <a:r>
              <a:rPr lang="en-US" dirty="0" smtClean="0"/>
              <a:t>Locally malignant, means no lymphatic or blood spread, burrows deeply</a:t>
            </a:r>
          </a:p>
          <a:p>
            <a:r>
              <a:rPr lang="en-US" dirty="0" smtClean="0"/>
              <a:t>Healing in the centre and spreading in periphery</a:t>
            </a:r>
          </a:p>
          <a:p>
            <a:r>
              <a:rPr lang="en-US" b="1" dirty="0" smtClean="0"/>
              <a:t>Arises from basal layer of epidermis</a:t>
            </a:r>
            <a:endParaRPr lang="en-US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latin typeface="Arial" charset="0"/>
              </a:rPr>
              <a:t>SKIN: </a:t>
            </a:r>
            <a:r>
              <a:rPr lang="en-AU" sz="4000" b="1" dirty="0" smtClean="0">
                <a:latin typeface="Arial" charset="0"/>
              </a:rPr>
              <a:t>Anatomy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</p:txBody>
      </p:sp>
      <p:pic>
        <p:nvPicPr>
          <p:cNvPr id="11268" name="Picture 4" descr="E:\Plastic Surgery\Plastics 2006\Non-Melanoma Skin Cancer by EC\Epidermis Lay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81200"/>
            <a:ext cx="80772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603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Common in white skinned people due more exposure to UV  rays</a:t>
            </a:r>
          </a:p>
          <a:p>
            <a:r>
              <a:rPr lang="en-US" dirty="0" smtClean="0"/>
              <a:t>Ulcer burrows deep structures like rat and erode bone</a:t>
            </a:r>
          </a:p>
          <a:p>
            <a:endParaRPr lang="en-US" dirty="0" smtClean="0"/>
          </a:p>
          <a:p>
            <a:r>
              <a:rPr lang="en-US" dirty="0" smtClean="0"/>
              <a:t>Diagnosis : ulcer &lt; 1 cm …excision biopsy</a:t>
            </a:r>
          </a:p>
          <a:p>
            <a:r>
              <a:rPr lang="en-US" dirty="0" smtClean="0"/>
              <a:t>Larger ulcer ….wedge biopsy to confirm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 Ulcerative form</a:t>
            </a:r>
          </a:p>
          <a:p>
            <a:r>
              <a:rPr lang="en-US" dirty="0" smtClean="0"/>
              <a:t>Nodular ……      which ultimately will ulcerate</a:t>
            </a:r>
          </a:p>
          <a:p>
            <a:r>
              <a:rPr lang="en-US" dirty="0" smtClean="0"/>
              <a:t>Pigmented</a:t>
            </a:r>
          </a:p>
          <a:p>
            <a:r>
              <a:rPr lang="en-US" dirty="0" smtClean="0"/>
              <a:t>Plaque:  firm , raised and red plaque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b="1" dirty="0" smtClean="0"/>
              <a:t> Treatment </a:t>
            </a:r>
            <a:r>
              <a:rPr lang="en-US" dirty="0" smtClean="0"/>
              <a:t>:  curable malignancy.                      </a:t>
            </a:r>
            <a:r>
              <a:rPr lang="en-US" b="1" dirty="0" smtClean="0"/>
              <a:t>surgery  </a:t>
            </a:r>
            <a:r>
              <a:rPr lang="en-US" dirty="0" smtClean="0"/>
              <a:t>             excision of ulcer with 3-5 mm clear margin with immediate  skin graft  like rhomboid flap-or rotation flap</a:t>
            </a:r>
          </a:p>
          <a:p>
            <a:r>
              <a:rPr lang="en-US" b="1" dirty="0" smtClean="0"/>
              <a:t>Radiotherapy</a:t>
            </a:r>
          </a:p>
          <a:p>
            <a:r>
              <a:rPr lang="en-US" b="1" dirty="0" smtClean="0"/>
              <a:t>Local 5 FU application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dermoid cyst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Dermoid cyst: develop in the line of embryonic fusion</a:t>
            </a:r>
          </a:p>
          <a:p>
            <a:r>
              <a:rPr lang="en-US" dirty="0"/>
              <a:t> </a:t>
            </a:r>
            <a:r>
              <a:rPr lang="en-US" dirty="0" smtClean="0"/>
              <a:t> are of 4 types</a:t>
            </a:r>
          </a:p>
          <a:p>
            <a:r>
              <a:rPr lang="en-US" dirty="0" smtClean="0"/>
              <a:t>1 :  </a:t>
            </a:r>
            <a:r>
              <a:rPr lang="en-US" b="1" dirty="0" smtClean="0"/>
              <a:t>sequestration dermoid </a:t>
            </a:r>
            <a:r>
              <a:rPr lang="en-US" dirty="0" smtClean="0"/>
              <a:t>which develops from embryonic line of fusion</a:t>
            </a:r>
          </a:p>
          <a:p>
            <a:r>
              <a:rPr lang="en-US" dirty="0" smtClean="0"/>
              <a:t>2: </a:t>
            </a:r>
            <a:r>
              <a:rPr lang="en-US" b="1" dirty="0" smtClean="0"/>
              <a:t>tubulo embryonic  dermoid</a:t>
            </a:r>
            <a:r>
              <a:rPr lang="en-US" dirty="0" smtClean="0"/>
              <a:t>: e.g. Thyroglossal cyst, Urachal cyst</a:t>
            </a:r>
          </a:p>
          <a:p>
            <a:r>
              <a:rPr lang="en-US" b="1" dirty="0" smtClean="0"/>
              <a:t>Teratomatous  dermoid</a:t>
            </a:r>
            <a:r>
              <a:rPr lang="en-US" dirty="0" smtClean="0"/>
              <a:t>:  arises from germinal line of ecto, meso or endoderm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Basal cell  carcinoma with pigment</a:t>
            </a:r>
            <a:endParaRPr lang="en-US" dirty="0"/>
          </a:p>
        </p:txBody>
      </p:sp>
      <p:pic>
        <p:nvPicPr>
          <p:cNvPr id="4" name="Content Placeholder 3" descr="IMG_20170405_080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0203" r="20817" b="32655"/>
          <a:stretch>
            <a:fillRect/>
          </a:stretch>
        </p:blipFill>
        <p:spPr>
          <a:xfrm>
            <a:off x="1530845" y="1447800"/>
            <a:ext cx="6335613" cy="50292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Basal cell carcinoma –ulcer with beaded margin</a:t>
            </a:r>
            <a:endParaRPr lang="en-US" dirty="0"/>
          </a:p>
        </p:txBody>
      </p:sp>
      <p:pic>
        <p:nvPicPr>
          <p:cNvPr id="4" name="Content Placeholder 3" descr="IMG_20170405_080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03" t="15153" r="16328" b="5717"/>
          <a:stretch>
            <a:fillRect/>
          </a:stretch>
        </p:blipFill>
        <p:spPr>
          <a:xfrm>
            <a:off x="2362200" y="1365069"/>
            <a:ext cx="4038600" cy="542326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Nodular Basal cell carcinoma- eventually ulcerate -ulcer</a:t>
            </a:r>
            <a:endParaRPr lang="en-US" dirty="0"/>
          </a:p>
        </p:txBody>
      </p:sp>
      <p:pic>
        <p:nvPicPr>
          <p:cNvPr id="4" name="Content Placeholder 3" descr="IMG_20170405_080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288" r="14083" b="6734"/>
          <a:stretch>
            <a:fillRect/>
          </a:stretch>
        </p:blipFill>
        <p:spPr>
          <a:xfrm rot="10800000">
            <a:off x="1752600" y="1452700"/>
            <a:ext cx="5444197" cy="54053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BASAL CELL CARCINOMA</a:t>
            </a:r>
            <a:endParaRPr lang="en-US" dirty="0"/>
          </a:p>
        </p:txBody>
      </p:sp>
      <p:pic>
        <p:nvPicPr>
          <p:cNvPr id="4" name="Content Placeholder 3" descr="IMG_20170405_081356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949" t="19695" b="19695"/>
          <a:stretch>
            <a:fillRect/>
          </a:stretch>
        </p:blipFill>
        <p:spPr>
          <a:xfrm rot="16200000">
            <a:off x="1870735" y="2708936"/>
            <a:ext cx="5554929" cy="2743199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from thyroid in skull</a:t>
            </a:r>
            <a:endParaRPr lang="en-US" dirty="0"/>
          </a:p>
        </p:txBody>
      </p:sp>
      <p:pic>
        <p:nvPicPr>
          <p:cNvPr id="4" name="Content Placeholder 3" descr="IMG_20170405_080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712" t="4542" r="14262" b="11277"/>
          <a:stretch>
            <a:fillRect/>
          </a:stretch>
        </p:blipFill>
        <p:spPr>
          <a:xfrm rot="5400000">
            <a:off x="1791461" y="1867663"/>
            <a:ext cx="5484877" cy="44958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neurofibromatosis-               von Recklinghausen’s disease</a:t>
            </a:r>
            <a:endParaRPr lang="en-US" dirty="0"/>
          </a:p>
        </p:txBody>
      </p:sp>
      <p:pic>
        <p:nvPicPr>
          <p:cNvPr id="4" name="Content Placeholder 3" descr="IMG_20170405_081040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697" t="10768" r="11224"/>
          <a:stretch>
            <a:fillRect/>
          </a:stretch>
        </p:blipFill>
        <p:spPr>
          <a:xfrm rot="10800000">
            <a:off x="2362200" y="1475508"/>
            <a:ext cx="3276600" cy="5262418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Plexiform neurofibromatosis</a:t>
            </a:r>
            <a:endParaRPr lang="en-US" dirty="0"/>
          </a:p>
        </p:txBody>
      </p:sp>
      <p:pic>
        <p:nvPicPr>
          <p:cNvPr id="4" name="Content Placeholder 3" descr="IMG_20170405_081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13" t="34339" b="20203"/>
          <a:stretch>
            <a:fillRect/>
          </a:stretch>
        </p:blipFill>
        <p:spPr>
          <a:xfrm rot="10800000">
            <a:off x="838200" y="1676400"/>
            <a:ext cx="7621918" cy="46482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Cellulitis face</a:t>
            </a:r>
            <a:endParaRPr lang="en-US" dirty="0"/>
          </a:p>
        </p:txBody>
      </p:sp>
      <p:pic>
        <p:nvPicPr>
          <p:cNvPr id="4" name="Content Placeholder 3" descr="IMG_20170405_081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572" t="22554" r="25307" b="20203"/>
          <a:stretch>
            <a:fillRect/>
          </a:stretch>
        </p:blipFill>
        <p:spPr>
          <a:xfrm rot="10800000">
            <a:off x="2743200" y="1167383"/>
            <a:ext cx="4114800" cy="5596128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FOREHEAD ABSCESS</a:t>
            </a:r>
            <a:endParaRPr lang="en-US" dirty="0"/>
          </a:p>
        </p:txBody>
      </p:sp>
      <p:pic>
        <p:nvPicPr>
          <p:cNvPr id="4" name="Content Placeholder 3" descr="IMG_20170405_081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817" t="22554" r="11838" b="21887"/>
          <a:stretch>
            <a:fillRect/>
          </a:stretch>
        </p:blipFill>
        <p:spPr>
          <a:xfrm rot="10800000">
            <a:off x="2209800" y="1417319"/>
            <a:ext cx="4876800" cy="536448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ABSCESS FACE  AND FURUNCLE-HAIR FOLLICLE INFECTION</a:t>
            </a:r>
            <a:endParaRPr lang="en-US" dirty="0"/>
          </a:p>
        </p:txBody>
      </p:sp>
      <p:pic>
        <p:nvPicPr>
          <p:cNvPr id="4" name="Content Placeholder 3" descr="IMG_20170405_0812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062" t="4034" r="11838"/>
          <a:stretch>
            <a:fillRect/>
          </a:stretch>
        </p:blipFill>
        <p:spPr>
          <a:xfrm rot="10800000">
            <a:off x="2819400" y="1466193"/>
            <a:ext cx="2743200" cy="539180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8807"/>
            <a:ext cx="5257800" cy="6642355"/>
          </a:xfrm>
        </p:spPr>
      </p:pic>
    </p:spTree>
    <p:extLst>
      <p:ext uri="{BB962C8B-B14F-4D97-AF65-F5344CB8AC3E}">
        <p14:creationId xmlns:p14="http://schemas.microsoft.com/office/powerpoint/2010/main" val="64827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POTT’S PUFFY TUMOUR-infected sebaceous cyst on face</a:t>
            </a:r>
            <a:endParaRPr lang="en-US" dirty="0"/>
          </a:p>
        </p:txBody>
      </p:sp>
      <p:pic>
        <p:nvPicPr>
          <p:cNvPr id="4" name="Content Placeholder 3" descr="IMG_20170405_081249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03" t="20418" r="14083" b="18520"/>
          <a:stretch>
            <a:fillRect/>
          </a:stretch>
        </p:blipFill>
        <p:spPr>
          <a:xfrm rot="10800000">
            <a:off x="2062478" y="1371599"/>
            <a:ext cx="5328922" cy="5368677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PYOGENIC GRANULOMA</a:t>
            </a:r>
            <a:endParaRPr lang="en-US" dirty="0"/>
          </a:p>
        </p:txBody>
      </p:sp>
      <p:pic>
        <p:nvPicPr>
          <p:cNvPr id="4" name="Content Placeholder 3" descr="IMG_20170405_081259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328" t="9085" r="6734" b="11785"/>
          <a:stretch>
            <a:fillRect/>
          </a:stretch>
        </p:blipFill>
        <p:spPr>
          <a:xfrm rot="10800000">
            <a:off x="2797132" y="1371599"/>
            <a:ext cx="3984667" cy="5464271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Cystic hygroma</a:t>
            </a:r>
            <a:endParaRPr lang="en-US" dirty="0"/>
          </a:p>
        </p:txBody>
      </p:sp>
      <p:pic>
        <p:nvPicPr>
          <p:cNvPr id="4" name="Picture 2" descr="C:\Users\Windows\Desktop\Image0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KELOID EAR AND RIGHT SHOULDER</a:t>
            </a:r>
            <a:endParaRPr lang="en-US" dirty="0"/>
          </a:p>
        </p:txBody>
      </p:sp>
      <p:pic>
        <p:nvPicPr>
          <p:cNvPr id="4" name="Content Placeholder 3" descr="IMG_20170405_081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03" t="4034" r="11838"/>
          <a:stretch>
            <a:fillRect/>
          </a:stretch>
        </p:blipFill>
        <p:spPr>
          <a:xfrm rot="10800000">
            <a:off x="2514600" y="1188308"/>
            <a:ext cx="3581400" cy="5517292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CONGENITAL NAEVUS</a:t>
            </a:r>
            <a:endParaRPr lang="en-US" dirty="0"/>
          </a:p>
        </p:txBody>
      </p:sp>
      <p:pic>
        <p:nvPicPr>
          <p:cNvPr id="4" name="Content Placeholder 3" descr="IMG_20170405_081447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686" r="9975" b="7909"/>
          <a:stretch>
            <a:fillRect/>
          </a:stretch>
        </p:blipFill>
        <p:spPr>
          <a:xfrm rot="16200000">
            <a:off x="1878410" y="1878408"/>
            <a:ext cx="5029201" cy="4167984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HEMANGIOMA</a:t>
            </a:r>
            <a:endParaRPr lang="en-US" dirty="0"/>
          </a:p>
        </p:txBody>
      </p:sp>
      <p:pic>
        <p:nvPicPr>
          <p:cNvPr id="4" name="Content Placeholder 3" descr="IMG_20170405_0816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768"/>
          <a:stretch>
            <a:fillRect/>
          </a:stretch>
        </p:blipFill>
        <p:spPr>
          <a:xfrm rot="10800000">
            <a:off x="1981200" y="1212544"/>
            <a:ext cx="4648200" cy="5530233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 CYSTIC HYGROMA</a:t>
            </a:r>
            <a:endParaRPr lang="en-US" dirty="0"/>
          </a:p>
        </p:txBody>
      </p:sp>
      <p:pic>
        <p:nvPicPr>
          <p:cNvPr id="4" name="Content Placeholder 3" descr="IMG_20170405_081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083" t="12452" r="5103" b="15153"/>
          <a:stretch>
            <a:fillRect/>
          </a:stretch>
        </p:blipFill>
        <p:spPr>
          <a:xfrm rot="10800000">
            <a:off x="2286000" y="1375831"/>
            <a:ext cx="4495800" cy="5369984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Cleft lip &amp; palate</a:t>
            </a:r>
            <a:endParaRPr lang="en-US" dirty="0"/>
          </a:p>
        </p:txBody>
      </p:sp>
      <p:pic>
        <p:nvPicPr>
          <p:cNvPr id="4" name="Content Placeholder 3" descr="cleft-lip-and-palat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423352"/>
            <a:ext cx="6374752" cy="5206048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Haemangioma with ulcer</a:t>
            </a:r>
            <a:endParaRPr lang="en-US" dirty="0"/>
          </a:p>
        </p:txBody>
      </p:sp>
      <p:pic>
        <p:nvPicPr>
          <p:cNvPr id="4" name="Picture 2" descr="C:\Users\Windows\Desktop\Image1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Boils </a:t>
            </a:r>
            <a:br>
              <a:rPr lang="en-US" smtClean="0"/>
            </a:b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3716338"/>
            <a:ext cx="8229600" cy="4411662"/>
          </a:xfrm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</a:pPr>
            <a:endParaRPr lang="en-US" sz="2900" dirty="0" smtClean="0"/>
          </a:p>
          <a:p>
            <a:pPr algn="l" rtl="0" eaLnBrk="1" hangingPunct="1">
              <a:buFont typeface="Wingdings" pitchFamily="2" charset="2"/>
              <a:buNone/>
            </a:pPr>
            <a:r>
              <a:rPr lang="en-US" sz="2900" dirty="0" smtClean="0"/>
              <a:t>A </a:t>
            </a:r>
            <a:r>
              <a:rPr lang="en-US" sz="2900" b="1" dirty="0" smtClean="0"/>
              <a:t>boil</a:t>
            </a:r>
            <a:r>
              <a:rPr lang="en-US" sz="2900" dirty="0" smtClean="0"/>
              <a:t>, also called a </a:t>
            </a:r>
            <a:r>
              <a:rPr lang="en-US" sz="2900" b="1" dirty="0" smtClean="0"/>
              <a:t>furuncle</a:t>
            </a:r>
            <a:r>
              <a:rPr lang="en-US" sz="2900" dirty="0" smtClean="0"/>
              <a:t>, is a deep </a:t>
            </a:r>
            <a:r>
              <a:rPr lang="en-US" sz="2900" dirty="0" err="1" smtClean="0"/>
              <a:t>folliculitis</a:t>
            </a:r>
            <a:r>
              <a:rPr lang="en-US" sz="2900" dirty="0" smtClean="0"/>
              <a:t>, infection of the hair follicle. 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sz="2900" i="1" dirty="0" smtClean="0"/>
              <a:t>-Staphylococcus </a:t>
            </a:r>
            <a:r>
              <a:rPr lang="en-US" sz="2900" i="1" dirty="0" err="1" smtClean="0"/>
              <a:t>aureus</a:t>
            </a:r>
            <a:endParaRPr lang="en-US" sz="2900" dirty="0" smtClean="0"/>
          </a:p>
        </p:txBody>
      </p:sp>
      <p:pic>
        <p:nvPicPr>
          <p:cNvPr id="22532" name="Picture 4" descr="how-to-treat-boi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785794"/>
            <a:ext cx="554355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Embryo with fusion of embryonic lines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9120613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3284538"/>
            <a:ext cx="8229600" cy="3062287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Boils are red lumps around a hair follicle that are tender, warm, and very painful (signs of inflammation).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- pea-sized to golf ball-sized.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- yellow or white point at the center of the lump / discharge pus.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severe                     fever, swollen lymph nodes, and fatigue.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b="1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dirty="0" smtClean="0"/>
              <a:t>chronic </a:t>
            </a:r>
            <a:r>
              <a:rPr lang="en-US" sz="2000" b="1" dirty="0" err="1" smtClean="0"/>
              <a:t>furunculosis</a:t>
            </a:r>
            <a:r>
              <a:rPr lang="en-US" sz="2000" dirty="0" smtClean="0"/>
              <a:t> is recurring boil + Systemic factors that lower resistance : diabetes, obesity, and hematologic disorders.</a:t>
            </a:r>
          </a:p>
          <a:p>
            <a:pPr eaLnBrk="1" hangingPunct="1">
              <a:lnSpc>
                <a:spcPct val="90000"/>
              </a:lnSpc>
            </a:pPr>
            <a:endParaRPr lang="en-US" sz="2100" dirty="0" smtClean="0"/>
          </a:p>
        </p:txBody>
      </p:sp>
      <p:pic>
        <p:nvPicPr>
          <p:cNvPr id="23555" name="Picture 5" descr="boi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67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 descr="File:Furon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0"/>
            <a:ext cx="46085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AutoShape 8"/>
          <p:cNvSpPr>
            <a:spLocks noChangeArrowheads="1"/>
          </p:cNvSpPr>
          <p:nvPr/>
        </p:nvSpPr>
        <p:spPr bwMode="auto">
          <a:xfrm>
            <a:off x="1331913" y="4652963"/>
            <a:ext cx="882633" cy="204797"/>
          </a:xfrm>
          <a:prstGeom prst="rightArrow">
            <a:avLst>
              <a:gd name="adj1" fmla="val 50000"/>
              <a:gd name="adj2" fmla="val 1573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J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0" smtClean="0"/>
              <a:t>Treatment</a:t>
            </a:r>
            <a:br>
              <a:rPr lang="en-US" b="0" smtClean="0"/>
            </a:br>
            <a:endParaRPr lang="en-US" b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700213"/>
            <a:ext cx="9144000" cy="4411662"/>
          </a:xfrm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</a:pPr>
            <a:r>
              <a:rPr lang="ar-SA" dirty="0" smtClean="0"/>
              <a:t>	</a:t>
            </a:r>
            <a:endParaRPr lang="en-US" dirty="0" smtClean="0"/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Antibiotics against </a:t>
            </a:r>
            <a:r>
              <a:rPr lang="en-US" i="1" dirty="0" smtClean="0"/>
              <a:t>Staphylococcus </a:t>
            </a:r>
            <a:r>
              <a:rPr lang="en-US" i="1" dirty="0" err="1" smtClean="0"/>
              <a:t>aureus</a:t>
            </a:r>
            <a:r>
              <a:rPr lang="en-US" dirty="0" smtClean="0"/>
              <a:t> . 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small boil                   burst and drain spontaneously </a:t>
            </a:r>
          </a:p>
          <a:p>
            <a:pPr algn="l" rtl="0" eaLnBrk="1" hangingPunct="1">
              <a:buFont typeface="Wingdings" pitchFamily="2" charset="2"/>
              <a:buNone/>
            </a:pPr>
            <a:endParaRPr lang="en-US" dirty="0" smtClean="0"/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recurrent boils              a systemic  cause should be looked for and treated.</a:t>
            </a:r>
          </a:p>
        </p:txBody>
      </p:sp>
      <p:sp>
        <p:nvSpPr>
          <p:cNvPr id="24580" name="AutoShape 6"/>
          <p:cNvSpPr>
            <a:spLocks noChangeArrowheads="1"/>
          </p:cNvSpPr>
          <p:nvPr/>
        </p:nvSpPr>
        <p:spPr bwMode="auto">
          <a:xfrm>
            <a:off x="1908175" y="2997200"/>
            <a:ext cx="1235065" cy="288924"/>
          </a:xfrm>
          <a:prstGeom prst="rightArrow">
            <a:avLst>
              <a:gd name="adj1" fmla="val 50000"/>
              <a:gd name="adj2" fmla="val 1985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JO"/>
          </a:p>
        </p:txBody>
      </p:sp>
      <p:sp>
        <p:nvSpPr>
          <p:cNvPr id="24581" name="AutoShape 7"/>
          <p:cNvSpPr>
            <a:spLocks noChangeArrowheads="1"/>
          </p:cNvSpPr>
          <p:nvPr/>
        </p:nvSpPr>
        <p:spPr bwMode="auto">
          <a:xfrm>
            <a:off x="2786050" y="4214818"/>
            <a:ext cx="801679" cy="280994"/>
          </a:xfrm>
          <a:prstGeom prst="rightArrow">
            <a:avLst>
              <a:gd name="adj1" fmla="val 50000"/>
              <a:gd name="adj2" fmla="val 1184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J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Mcq</a:t>
            </a:r>
            <a:r>
              <a:rPr lang="en-US" dirty="0" smtClean="0"/>
              <a:t> 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Characteristic of sequestration dermoid cyst is……</a:t>
            </a:r>
          </a:p>
          <a:p>
            <a:endParaRPr lang="en-US" dirty="0" smtClean="0"/>
          </a:p>
          <a:p>
            <a:r>
              <a:rPr lang="en-US" dirty="0" smtClean="0"/>
              <a:t>A :</a:t>
            </a:r>
            <a:r>
              <a:rPr lang="en-US" dirty="0" smtClean="0"/>
              <a:t>:-   </a:t>
            </a:r>
            <a:r>
              <a:rPr lang="en-US" dirty="0" smtClean="0"/>
              <a:t>presence of punctum</a:t>
            </a:r>
          </a:p>
          <a:p>
            <a:r>
              <a:rPr lang="en-US" dirty="0" smtClean="0"/>
              <a:t>B :   light blue colour</a:t>
            </a:r>
          </a:p>
          <a:p>
            <a:r>
              <a:rPr lang="en-US" dirty="0" smtClean="0"/>
              <a:t>C </a:t>
            </a:r>
            <a:r>
              <a:rPr lang="en-US" b="1" dirty="0" smtClean="0"/>
              <a:t>:   </a:t>
            </a:r>
            <a:r>
              <a:rPr lang="en-US" dirty="0" smtClean="0"/>
              <a:t>develops in line of embryonic fusion</a:t>
            </a:r>
          </a:p>
          <a:p>
            <a:r>
              <a:rPr lang="en-US" dirty="0" smtClean="0"/>
              <a:t>D:    never occur over palm or sole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Mcq</a:t>
            </a:r>
            <a:r>
              <a:rPr lang="en-US" dirty="0" smtClean="0"/>
              <a:t> 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Strawberry haemangioma is a ……</a:t>
            </a:r>
          </a:p>
          <a:p>
            <a:endParaRPr lang="en-US" dirty="0" smtClean="0"/>
          </a:p>
          <a:p>
            <a:r>
              <a:rPr lang="en-US" dirty="0" smtClean="0"/>
              <a:t>A: cavernous haemangioma</a:t>
            </a:r>
          </a:p>
          <a:p>
            <a:r>
              <a:rPr lang="en-US" dirty="0" smtClean="0"/>
              <a:t>B</a:t>
            </a:r>
            <a:r>
              <a:rPr lang="en-US" b="1" dirty="0" smtClean="0"/>
              <a:t>:  </a:t>
            </a:r>
            <a:r>
              <a:rPr lang="en-US" dirty="0" smtClean="0"/>
              <a:t>capillary haemangioma</a:t>
            </a:r>
          </a:p>
          <a:p>
            <a:r>
              <a:rPr lang="en-US" dirty="0" smtClean="0"/>
              <a:t>C:  </a:t>
            </a:r>
            <a:r>
              <a:rPr lang="en-US" dirty="0" err="1" smtClean="0"/>
              <a:t>cirsoid</a:t>
            </a:r>
            <a:r>
              <a:rPr lang="en-US" dirty="0" smtClean="0"/>
              <a:t> haemangioma</a:t>
            </a:r>
          </a:p>
          <a:p>
            <a:r>
              <a:rPr lang="en-US" dirty="0" smtClean="0"/>
              <a:t>D:   hemartoma</a:t>
            </a:r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Mcq</a:t>
            </a:r>
            <a:r>
              <a:rPr lang="en-US" dirty="0" smtClean="0"/>
              <a:t> 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Cock’s peculiar tumor is an ………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A  : Infected </a:t>
            </a:r>
            <a:r>
              <a:rPr lang="en-US" dirty="0" smtClean="0"/>
              <a:t>sebaceous cyst on scalp with </a:t>
            </a:r>
            <a:r>
              <a:rPr lang="en-US" dirty="0" smtClean="0"/>
              <a:t>          sinus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B : Infected </a:t>
            </a:r>
            <a:r>
              <a:rPr lang="en-US" dirty="0" smtClean="0"/>
              <a:t>lipoma</a:t>
            </a:r>
          </a:p>
          <a:p>
            <a:r>
              <a:rPr lang="en-US" dirty="0" smtClean="0"/>
              <a:t>C:  benign tumour of skin</a:t>
            </a:r>
          </a:p>
          <a:p>
            <a:r>
              <a:rPr lang="en-US" dirty="0" smtClean="0"/>
              <a:t>D:  tumour of eye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Mcq</a:t>
            </a:r>
            <a:r>
              <a:rPr lang="en-US" dirty="0" smtClean="0"/>
              <a:t> 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Basal cell  carcinoma is a…….</a:t>
            </a:r>
          </a:p>
          <a:p>
            <a:endParaRPr lang="en-US" dirty="0" smtClean="0"/>
          </a:p>
          <a:p>
            <a:r>
              <a:rPr lang="en-US" dirty="0" smtClean="0"/>
              <a:t>A:  benign tumour of skin</a:t>
            </a:r>
          </a:p>
          <a:p>
            <a:r>
              <a:rPr lang="en-US" dirty="0" smtClean="0"/>
              <a:t>B:   malignant tumour of skin</a:t>
            </a:r>
          </a:p>
          <a:p>
            <a:r>
              <a:rPr lang="en-US" dirty="0" smtClean="0"/>
              <a:t>C:    locally malignant tumour of skin</a:t>
            </a:r>
          </a:p>
          <a:p>
            <a:r>
              <a:rPr lang="en-US" dirty="0" smtClean="0"/>
              <a:t>D:   incurable carcinoma</a:t>
            </a:r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Mcq</a:t>
            </a:r>
            <a:r>
              <a:rPr lang="en-US" dirty="0" smtClean="0"/>
              <a:t>  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Burns of face usually treated by …….</a:t>
            </a:r>
          </a:p>
          <a:p>
            <a:endParaRPr lang="en-US" dirty="0" smtClean="0"/>
          </a:p>
          <a:p>
            <a:r>
              <a:rPr lang="en-US" dirty="0" smtClean="0"/>
              <a:t>A:  closed dressing</a:t>
            </a:r>
          </a:p>
          <a:p>
            <a:r>
              <a:rPr lang="en-US" dirty="0" smtClean="0"/>
              <a:t>B</a:t>
            </a:r>
            <a:r>
              <a:rPr lang="en-US" b="1" dirty="0" smtClean="0"/>
              <a:t>:  </a:t>
            </a:r>
            <a:r>
              <a:rPr lang="en-US" dirty="0" smtClean="0"/>
              <a:t>open dressing with silver sulfadiazine</a:t>
            </a:r>
          </a:p>
          <a:p>
            <a:r>
              <a:rPr lang="en-US" dirty="0" smtClean="0"/>
              <a:t>C:  local application of mercurochrome</a:t>
            </a:r>
          </a:p>
          <a:p>
            <a:r>
              <a:rPr lang="en-US" dirty="0" smtClean="0"/>
              <a:t>D:   immediate excision of burn skin</a:t>
            </a:r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Mcq</a:t>
            </a:r>
            <a:r>
              <a:rPr lang="en-US" dirty="0" smtClean="0"/>
              <a:t> no.             Answer</a:t>
            </a:r>
          </a:p>
          <a:p>
            <a:r>
              <a:rPr lang="en-US" dirty="0" smtClean="0"/>
              <a:t>1                           C</a:t>
            </a:r>
          </a:p>
          <a:p>
            <a:r>
              <a:rPr lang="en-US" dirty="0" smtClean="0"/>
              <a:t>2                           B</a:t>
            </a:r>
          </a:p>
          <a:p>
            <a:r>
              <a:rPr lang="en-US" dirty="0" smtClean="0"/>
              <a:t>3                           A</a:t>
            </a:r>
          </a:p>
          <a:p>
            <a:r>
              <a:rPr lang="en-US" dirty="0" smtClean="0"/>
              <a:t>4                           C</a:t>
            </a:r>
          </a:p>
          <a:p>
            <a:r>
              <a:rPr lang="en-US" dirty="0" smtClean="0"/>
              <a:t>5                           B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    It occurs in </a:t>
            </a:r>
            <a:r>
              <a:rPr lang="en-US" b="1" i="1" dirty="0" smtClean="0"/>
              <a:t>testis, ovary, retro peritoneum</a:t>
            </a:r>
            <a:r>
              <a:rPr lang="en-US" b="1" dirty="0" smtClean="0"/>
              <a:t> </a:t>
            </a:r>
            <a:r>
              <a:rPr lang="en-US" dirty="0" smtClean="0"/>
              <a:t>or </a:t>
            </a:r>
            <a:r>
              <a:rPr lang="en-US" b="1" i="1" dirty="0" smtClean="0"/>
              <a:t>mediastinum</a:t>
            </a:r>
            <a:r>
              <a:rPr lang="en-US" dirty="0" smtClean="0"/>
              <a:t>. It contains hair, teeth, cartilage or muscle with putty like material made of desquamated cells</a:t>
            </a:r>
          </a:p>
          <a:p>
            <a:r>
              <a:rPr lang="en-US" b="1" dirty="0" smtClean="0"/>
              <a:t>Implantation dermoid</a:t>
            </a:r>
            <a:r>
              <a:rPr lang="en-US" dirty="0" smtClean="0"/>
              <a:t>:  it occurs due to minor trauma or pricks which drives epidermal cells in subcutaneous tissue. Due to reaction of s/c tissue then cyst develops. So  its acquired cyst. Commonly seen </a:t>
            </a:r>
            <a:r>
              <a:rPr lang="en-US" b="1" i="1" dirty="0" smtClean="0"/>
              <a:t>on fingers, toes or feet</a:t>
            </a:r>
            <a:endParaRPr lang="en-US" b="1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Sequestration  dermoid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Sequestration dermoids are cysts which develop from embryonic line of fusion. So they are seen in midline as well as where the two embryonic processes meet together e.g. </a:t>
            </a:r>
            <a:r>
              <a:rPr lang="en-US" b="1" dirty="0" smtClean="0"/>
              <a:t>outer angle of orbit </a:t>
            </a:r>
            <a:r>
              <a:rPr lang="en-US" dirty="0" smtClean="0"/>
              <a:t>(frontonasal process and maxillary process unite) ,  behind pinna or </a:t>
            </a:r>
            <a:r>
              <a:rPr lang="en-US" b="1" dirty="0" smtClean="0"/>
              <a:t>post auricular</a:t>
            </a:r>
            <a:r>
              <a:rPr lang="en-US" dirty="0" smtClean="0"/>
              <a:t>,  just below the tongue in midline .. </a:t>
            </a:r>
            <a:r>
              <a:rPr lang="en-US" b="1" dirty="0" smtClean="0"/>
              <a:t>Sub lingual dermoid</a:t>
            </a:r>
            <a:endParaRPr lang="en-US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1522</Words>
  <Application>Microsoft Office PowerPoint</Application>
  <PresentationFormat>On-screen Show (4:3)</PresentationFormat>
  <Paragraphs>232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COMMON FACE CONDITIONS</vt:lpstr>
      <vt:lpstr>PowerPoint Presentation</vt:lpstr>
      <vt:lpstr>              DEEP BURN FACE WITH EYELIDS </vt:lpstr>
      <vt:lpstr>Cleft lip and palate</vt:lpstr>
      <vt:lpstr> dermoid cyst</vt:lpstr>
      <vt:lpstr>PowerPoint Presentation</vt:lpstr>
      <vt:lpstr>Embryo with fusion of embryonic lines</vt:lpstr>
      <vt:lpstr>PowerPoint Presentation</vt:lpstr>
      <vt:lpstr>Sequestration  dermoid</vt:lpstr>
      <vt:lpstr>PowerPoint Presentation</vt:lpstr>
      <vt:lpstr>PowerPoint Presentation</vt:lpstr>
      <vt:lpstr>PowerPoint Presentation</vt:lpstr>
      <vt:lpstr>PowerPoint Presentation</vt:lpstr>
      <vt:lpstr>Erosion of skull by dermoid cyst</vt:lpstr>
      <vt:lpstr> post auricular dermoid </vt:lpstr>
      <vt:lpstr>PowerPoint Presentation</vt:lpstr>
      <vt:lpstr>Internal angular dermoid</vt:lpstr>
      <vt:lpstr>PowerPoint Presentation</vt:lpstr>
      <vt:lpstr>Vascular malformations</vt:lpstr>
      <vt:lpstr>PowerPoint Presentation</vt:lpstr>
      <vt:lpstr>Capillary haemangioma</vt:lpstr>
      <vt:lpstr>Capillary haemangioma</vt:lpstr>
      <vt:lpstr>PORT WINE STAIN</vt:lpstr>
      <vt:lpstr>PowerPoint Presentation</vt:lpstr>
      <vt:lpstr>SALMON PATCH</vt:lpstr>
      <vt:lpstr>Spider nevus </vt:lpstr>
      <vt:lpstr>Spider naevus</vt:lpstr>
      <vt:lpstr>Spider naevus –spider shaped small veins on face before  &amp; after remedy</vt:lpstr>
      <vt:lpstr>D :   Strawberry tumour</vt:lpstr>
      <vt:lpstr>STRAWBERRY HAEMANGIOMA</vt:lpstr>
      <vt:lpstr>PowerPoint Presentation</vt:lpstr>
      <vt:lpstr>PowerPoint Presentation</vt:lpstr>
      <vt:lpstr>Cavernous haemangioma on face</vt:lpstr>
      <vt:lpstr>PowerPoint Presentation</vt:lpstr>
      <vt:lpstr>Cirsoid  aneurysm</vt:lpstr>
      <vt:lpstr>Sebaceous cyst</vt:lpstr>
      <vt:lpstr>PowerPoint Presentation</vt:lpstr>
      <vt:lpstr>s</vt:lpstr>
      <vt:lpstr>PowerPoint Presentation</vt:lpstr>
      <vt:lpstr>PowerPoint Presentation</vt:lpstr>
      <vt:lpstr>PowerPoint Presentation</vt:lpstr>
      <vt:lpstr>Infected sebaceous cyst</vt:lpstr>
      <vt:lpstr>Sebaceous cyst face with punctum</vt:lpstr>
      <vt:lpstr>Sebaceous horn</vt:lpstr>
      <vt:lpstr>Raspberry haemangioma</vt:lpstr>
      <vt:lpstr>Basal cell carcinoma</vt:lpstr>
      <vt:lpstr>SKIN: Anatomy</vt:lpstr>
      <vt:lpstr>PowerPoint Presentation</vt:lpstr>
      <vt:lpstr>PowerPoint Presentation</vt:lpstr>
      <vt:lpstr>Basal cell  carcinoma with pigment</vt:lpstr>
      <vt:lpstr>Basal cell carcinoma –ulcer with beaded margin</vt:lpstr>
      <vt:lpstr>Nodular Basal cell carcinoma- eventually ulcerate -ulcer</vt:lpstr>
      <vt:lpstr>BASAL CELL CARCINOMA</vt:lpstr>
      <vt:lpstr>Secondary from thyroid in skull</vt:lpstr>
      <vt:lpstr>Multiple neurofibromatosis-               von Recklinghausen’s disease</vt:lpstr>
      <vt:lpstr>Plexiform neurofibromatosis</vt:lpstr>
      <vt:lpstr>Cellulitis face</vt:lpstr>
      <vt:lpstr>FOREHEAD ABSCESS</vt:lpstr>
      <vt:lpstr>MULTIPLE ABSCESS FACE  AND FURUNCLE-HAIR FOLLICLE INFECTION</vt:lpstr>
      <vt:lpstr>POTT’S PUFFY TUMOUR-infected sebaceous cyst on face</vt:lpstr>
      <vt:lpstr>PYOGENIC GRANULOMA</vt:lpstr>
      <vt:lpstr>Cystic hygroma</vt:lpstr>
      <vt:lpstr>KELOID EAR AND RIGHT SHOULDER</vt:lpstr>
      <vt:lpstr>CONGENITAL NAEVUS</vt:lpstr>
      <vt:lpstr>HEMANGIOMA</vt:lpstr>
      <vt:lpstr>GIANT CYSTIC HYGROMA</vt:lpstr>
      <vt:lpstr>Cleft lip &amp; palate</vt:lpstr>
      <vt:lpstr>Haemangioma with ulcer</vt:lpstr>
      <vt:lpstr>Boils  </vt:lpstr>
      <vt:lpstr>PowerPoint Presentation</vt:lpstr>
      <vt:lpstr>Treatment </vt:lpstr>
      <vt:lpstr>Mcq  1</vt:lpstr>
      <vt:lpstr>Mcq  2</vt:lpstr>
      <vt:lpstr>Mcq  3</vt:lpstr>
      <vt:lpstr>Mcq  4</vt:lpstr>
      <vt:lpstr>Mcq   5</vt:lpstr>
      <vt:lpstr>key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FACE CONDITIONS</dc:title>
  <dc:creator>user</dc:creator>
  <cp:lastModifiedBy>jadish</cp:lastModifiedBy>
  <cp:revision>29</cp:revision>
  <dcterms:created xsi:type="dcterms:W3CDTF">2017-04-05T09:30:15Z</dcterms:created>
  <dcterms:modified xsi:type="dcterms:W3CDTF">2020-04-10T11:19:38Z</dcterms:modified>
</cp:coreProperties>
</file>