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AF851-D2F9-4A6D-899D-096D5F4578A3}" type="datetimeFigureOut">
              <a:rPr lang="en-US" smtClean="0"/>
              <a:pPr/>
              <a:t>4/16/2020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59CF3-B68D-4177-8F03-CBEE4D6AAC1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AF851-D2F9-4A6D-899D-096D5F4578A3}" type="datetimeFigureOut">
              <a:rPr lang="en-US" smtClean="0"/>
              <a:pPr/>
              <a:t>4/16/2020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59CF3-B68D-4177-8F03-CBEE4D6AAC1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AF851-D2F9-4A6D-899D-096D5F4578A3}" type="datetimeFigureOut">
              <a:rPr lang="en-US" smtClean="0"/>
              <a:pPr/>
              <a:t>4/16/2020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59CF3-B68D-4177-8F03-CBEE4D6AAC1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AF851-D2F9-4A6D-899D-096D5F4578A3}" type="datetimeFigureOut">
              <a:rPr lang="en-US" smtClean="0"/>
              <a:pPr/>
              <a:t>4/16/2020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59CF3-B68D-4177-8F03-CBEE4D6AAC1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AF851-D2F9-4A6D-899D-096D5F4578A3}" type="datetimeFigureOut">
              <a:rPr lang="en-US" smtClean="0"/>
              <a:pPr/>
              <a:t>4/16/2020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59CF3-B68D-4177-8F03-CBEE4D6AAC1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AF851-D2F9-4A6D-899D-096D5F4578A3}" type="datetimeFigureOut">
              <a:rPr lang="en-US" smtClean="0"/>
              <a:pPr/>
              <a:t>4/16/2020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59CF3-B68D-4177-8F03-CBEE4D6AAC1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AF851-D2F9-4A6D-899D-096D5F4578A3}" type="datetimeFigureOut">
              <a:rPr lang="en-US" smtClean="0"/>
              <a:pPr/>
              <a:t>4/16/2020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59CF3-B68D-4177-8F03-CBEE4D6AAC1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AF851-D2F9-4A6D-899D-096D5F4578A3}" type="datetimeFigureOut">
              <a:rPr lang="en-US" smtClean="0"/>
              <a:pPr/>
              <a:t>4/16/2020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59CF3-B68D-4177-8F03-CBEE4D6AAC1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AF851-D2F9-4A6D-899D-096D5F4578A3}" type="datetimeFigureOut">
              <a:rPr lang="en-US" smtClean="0"/>
              <a:pPr/>
              <a:t>4/16/2020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59CF3-B68D-4177-8F03-CBEE4D6AAC1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AF851-D2F9-4A6D-899D-096D5F4578A3}" type="datetimeFigureOut">
              <a:rPr lang="en-US" smtClean="0"/>
              <a:pPr/>
              <a:t>4/16/2020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59CF3-B68D-4177-8F03-CBEE4D6AAC1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AF851-D2F9-4A6D-899D-096D5F4578A3}" type="datetimeFigureOut">
              <a:rPr lang="en-US" smtClean="0"/>
              <a:pPr/>
              <a:t>4/16/2020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59CF3-B68D-4177-8F03-CBEE4D6AAC1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7AF851-D2F9-4A6D-899D-096D5F4578A3}" type="datetimeFigureOut">
              <a:rPr lang="en-US" smtClean="0"/>
              <a:pPr/>
              <a:t>4/16/2020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C59CF3-B68D-4177-8F03-CBEE4D6AAC1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RENAL TUBERCULOSIS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		DR.OHANG CHAUDHARI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pathology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Tuberculous bacillurea					-in early stage						-lead to tuberculous ureteritis and stricture      	ureter							-most common site for stricture	</a:t>
            </a:r>
          </a:p>
          <a:p>
            <a:pPr>
              <a:buNone/>
            </a:pPr>
            <a:r>
              <a:rPr lang="en-US" dirty="0" smtClean="0"/>
              <a:t>			-ureterovesicle junction			- second most common					  -pelviureteric junction	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Tuberculous cystitis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Due to fibrosis entire bladder gets fibrosis</a:t>
            </a:r>
          </a:p>
          <a:p>
            <a:r>
              <a:rPr lang="en-US" dirty="0"/>
              <a:t> </a:t>
            </a:r>
            <a:r>
              <a:rPr lang="en-US" dirty="0" smtClean="0"/>
              <a:t>lead to dilated ureteric orifice 				- golf hole ureter</a:t>
            </a:r>
          </a:p>
          <a:p>
            <a:r>
              <a:rPr lang="en-US" dirty="0" smtClean="0"/>
              <a:t>Due to fibrosis bladder become stiff &amp; unable to dilate and filled with  retained urine			-thimble bladder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Tuberculous prostatitis</a:t>
            </a:r>
          </a:p>
          <a:p>
            <a:r>
              <a:rPr lang="en-US" dirty="0" smtClean="0"/>
              <a:t>Seminal vesiculitis</a:t>
            </a:r>
          </a:p>
          <a:p>
            <a:r>
              <a:rPr lang="en-US" dirty="0" smtClean="0"/>
              <a:t>Tuberculous epididymitis</a:t>
            </a:r>
          </a:p>
          <a:p>
            <a:r>
              <a:rPr lang="en-US" dirty="0" smtClean="0"/>
              <a:t>Funiculitis								-beaded thickened vas deference</a:t>
            </a: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Clinical features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Common in male</a:t>
            </a:r>
          </a:p>
          <a:p>
            <a:r>
              <a:rPr lang="en-US" dirty="0" smtClean="0"/>
              <a:t>Common on right side</a:t>
            </a:r>
          </a:p>
          <a:p>
            <a:r>
              <a:rPr lang="en-US" dirty="0" smtClean="0"/>
              <a:t>History of pulmonary TB </a:t>
            </a:r>
          </a:p>
          <a:p>
            <a:r>
              <a:rPr lang="en-US" dirty="0" smtClean="0"/>
              <a:t>Increased urinary frequency					 -both day &amp; night</a:t>
            </a:r>
          </a:p>
          <a:p>
            <a:r>
              <a:rPr lang="en-US" dirty="0" smtClean="0"/>
              <a:t>Polyuria</a:t>
            </a:r>
          </a:p>
          <a:p>
            <a:r>
              <a:rPr lang="en-US" dirty="0" smtClean="0"/>
              <a:t>Sterile pyuria-								-pale  acidic urine with pus  but no     			organisms in urine culture</a:t>
            </a: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Painful micturition with hematuria</a:t>
            </a:r>
          </a:p>
          <a:p>
            <a:r>
              <a:rPr lang="en-US" dirty="0" smtClean="0"/>
              <a:t>Pain at renal angle</a:t>
            </a:r>
          </a:p>
          <a:p>
            <a:r>
              <a:rPr lang="en-US" dirty="0" smtClean="0"/>
              <a:t>Suprapubic pain due to cystitis</a:t>
            </a:r>
          </a:p>
          <a:p>
            <a:r>
              <a:rPr lang="en-US" dirty="0" smtClean="0"/>
              <a:t>Impotence &amp; sterility due to involvement of seminal vesicles ,prostate</a:t>
            </a:r>
          </a:p>
          <a:p>
            <a:r>
              <a:rPr lang="en-US" dirty="0" smtClean="0"/>
              <a:t>If hydronephrosis &amp; perinephric abscess			- palpable kidney</a:t>
            </a:r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Fever</a:t>
            </a:r>
          </a:p>
          <a:p>
            <a:r>
              <a:rPr lang="en-US" dirty="0" smtClean="0"/>
              <a:t>Cough with expectoration   and hemoptysis</a:t>
            </a:r>
            <a:endParaRPr lang="en-US" dirty="0"/>
          </a:p>
          <a:p>
            <a:r>
              <a:rPr lang="en-US" dirty="0" smtClean="0"/>
              <a:t>weight loss</a:t>
            </a:r>
          </a:p>
          <a:p>
            <a:r>
              <a:rPr lang="en-US" dirty="0" smtClean="0"/>
              <a:t>Dyspareunia,menstrual dysfunction,vaginal discharge – in FEMALE</a:t>
            </a:r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INVESTIGATIONS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CBC</a:t>
            </a:r>
          </a:p>
          <a:p>
            <a:r>
              <a:rPr lang="en-US" dirty="0" smtClean="0"/>
              <a:t>ESR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MANTOUX  TEST- </a:t>
            </a:r>
            <a:r>
              <a:rPr lang="en-US" dirty="0" smtClean="0"/>
              <a:t>positive skin test</a:t>
            </a:r>
          </a:p>
          <a:p>
            <a:r>
              <a:rPr lang="en-US" dirty="0" smtClean="0"/>
              <a:t>CHEST X RAY</a:t>
            </a:r>
          </a:p>
          <a:p>
            <a:r>
              <a:rPr lang="en-US" dirty="0" smtClean="0"/>
              <a:t>USG ABDOMEN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EMSU</a:t>
            </a:r>
            <a:r>
              <a:rPr lang="en-US" dirty="0" smtClean="0"/>
              <a:t>							       --3 consecutive early morning sample of urine         - microscopy Z-N staining,                                            -culture on L J MEDIUM</a:t>
            </a:r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INVESTIGATIONS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PLAIN X RAY KUB </a:t>
            </a:r>
            <a:r>
              <a:rPr lang="en-US" dirty="0" smtClean="0"/>
              <a:t>- shows calcification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IVP</a:t>
            </a:r>
            <a:r>
              <a:rPr lang="en-US" dirty="0" smtClean="0"/>
              <a:t>- stricture , hydronephrosis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CECT ABDOMEN PELVIS</a:t>
            </a:r>
            <a:r>
              <a:rPr lang="en-US" dirty="0" smtClean="0"/>
              <a:t>					-hydronephrosis, shrunken kidney, 	           	-stricture, necrosis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RETROGRADE PYELOGRAPHY</a:t>
            </a:r>
            <a:r>
              <a:rPr lang="en-US" dirty="0" smtClean="0"/>
              <a:t>	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CYSTOSCOPY</a:t>
            </a:r>
            <a:r>
              <a:rPr lang="en-US" dirty="0" smtClean="0"/>
              <a:t>-golf hole ureter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PCR</a:t>
            </a:r>
            <a:r>
              <a:rPr lang="en-US" dirty="0" smtClean="0"/>
              <a:t>- tuberculosis detection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MCU</a:t>
            </a:r>
            <a:r>
              <a:rPr lang="en-US" dirty="0" smtClean="0"/>
              <a:t>- stricture ureter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TREATMENT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ANTITUBERCULAR THERAPY</a:t>
            </a:r>
            <a:r>
              <a:rPr lang="en-US" dirty="0" smtClean="0"/>
              <a:t>				- HRZE for 1 year					           	- isoniazide, rifampicin,   				-pyrazinamide, ethambutol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After 6-12 weeks of drug therapy				-</a:t>
            </a:r>
            <a:r>
              <a:rPr lang="en-US" dirty="0" smtClean="0"/>
              <a:t>surgical exploration					-drain pus							-cut edge of capsule sutured				- hanley’s renal cavernostomy</a:t>
            </a:r>
            <a:r>
              <a:rPr lang="en-US" dirty="0" smtClean="0">
                <a:solidFill>
                  <a:srgbClr val="FF0000"/>
                </a:solidFill>
              </a:rPr>
              <a:t>			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</a:t>
            </a:r>
            <a:r>
              <a:rPr lang="en-US" dirty="0" smtClean="0"/>
              <a:t>ydronephrosis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NEPHROSTOMY</a:t>
            </a:r>
          </a:p>
          <a:p>
            <a:endParaRPr lang="en-US" dirty="0"/>
          </a:p>
          <a:p>
            <a:r>
              <a:rPr lang="en-US" dirty="0" smtClean="0"/>
              <a:t>ANDERSON HYNES PYELOPLASTY</a:t>
            </a:r>
          </a:p>
          <a:p>
            <a:endParaRPr lang="en-US" dirty="0"/>
          </a:p>
          <a:p>
            <a:r>
              <a:rPr lang="en-US" dirty="0" smtClean="0"/>
              <a:t>DJ STENT 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TUBERCULOSIS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Mycobacterium tuberculosis </a:t>
            </a:r>
          </a:p>
          <a:p>
            <a:r>
              <a:rPr lang="en-US" dirty="0" smtClean="0"/>
              <a:t>Humans are the only reservoir of M.TB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It doesn’t have it’s own toxins</a:t>
            </a:r>
          </a:p>
          <a:p>
            <a:endParaRPr lang="en-US" dirty="0"/>
          </a:p>
          <a:p>
            <a:r>
              <a:rPr lang="en-US" dirty="0" smtClean="0"/>
              <a:t>In lung they forms granuloma</a:t>
            </a:r>
          </a:p>
          <a:p>
            <a:r>
              <a:rPr lang="en-US" dirty="0" smtClean="0"/>
              <a:t>Caseous  necrosis</a:t>
            </a:r>
          </a:p>
          <a:p>
            <a:r>
              <a:rPr lang="en-US" dirty="0" smtClean="0"/>
              <a:t>Abscess </a:t>
            </a:r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Stricture ureter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 </a:t>
            </a:r>
            <a:r>
              <a:rPr lang="en-US" dirty="0" smtClean="0"/>
              <a:t>DJ STENT </a:t>
            </a:r>
          </a:p>
          <a:p>
            <a:r>
              <a:rPr lang="en-US" dirty="0"/>
              <a:t> </a:t>
            </a:r>
            <a:r>
              <a:rPr lang="en-US" dirty="0" smtClean="0"/>
              <a:t>reimplantation  of ureter in bladder</a:t>
            </a:r>
          </a:p>
          <a:p>
            <a:r>
              <a:rPr lang="en-US" dirty="0" smtClean="0"/>
              <a:t>Ileal conduit</a:t>
            </a:r>
          </a:p>
          <a:p>
            <a:r>
              <a:rPr lang="en-US" dirty="0" smtClean="0"/>
              <a:t>Boari’s flap</a:t>
            </a:r>
            <a:endParaRPr 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Thimble bladder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Hydraulic dilatation</a:t>
            </a:r>
          </a:p>
          <a:p>
            <a:r>
              <a:rPr lang="en-US" dirty="0" smtClean="0"/>
              <a:t>Ileocystoplasty</a:t>
            </a:r>
          </a:p>
          <a:p>
            <a:r>
              <a:rPr lang="en-US" dirty="0" smtClean="0"/>
              <a:t>Caecocystoplasty</a:t>
            </a:r>
          </a:p>
          <a:p>
            <a:r>
              <a:rPr lang="en-US" dirty="0" smtClean="0"/>
              <a:t>Sigmoid colocystoplasty</a:t>
            </a:r>
            <a:endParaRPr 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Renal TB abscess not resolving after </a:t>
            </a:r>
            <a:r>
              <a:rPr lang="en-US" dirty="0" smtClean="0">
                <a:solidFill>
                  <a:srgbClr val="FF0000"/>
                </a:solidFill>
              </a:rPr>
              <a:t>2 week </a:t>
            </a:r>
            <a:r>
              <a:rPr lang="en-US" dirty="0" smtClean="0"/>
              <a:t>of drug n therapy						- do surgical exploration</a:t>
            </a:r>
          </a:p>
          <a:p>
            <a:r>
              <a:rPr lang="en-US" dirty="0" smtClean="0"/>
              <a:t>In  unilateral lesion &amp; gross impairment of renal function								- nephroureterectomy</a:t>
            </a:r>
            <a:endParaRPr lang="en-US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MCQ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 A</a:t>
            </a:r>
            <a:r>
              <a:rPr lang="en-US" dirty="0" smtClean="0"/>
              <a:t>ntitubercular   drug therapy given for 										1. 2 years							2. 6 months						3. 1 year							4. 2 months</a:t>
            </a:r>
            <a:endParaRPr lang="en-US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MCQ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Which of the following  is responsible for granuloma formation??					1.interferon gama					2. interferon alpha					3.toxin of mycobacterium				4. secondary infection</a:t>
            </a:r>
            <a:endParaRPr lang="en-US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MCQ 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ALL are component of ANTITUBERCULAR DRUG  therapy for renal TB EXCEPT..			</a:t>
            </a:r>
            <a:r>
              <a:rPr lang="en-US" dirty="0"/>
              <a:t>	</a:t>
            </a:r>
            <a:r>
              <a:rPr lang="en-US" dirty="0" smtClean="0"/>
              <a:t>							1 isoniazide						2.rifampicine						3.zidovudine						4.pyrazinamide</a:t>
            </a:r>
            <a:endParaRPr lang="en-US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MCQ 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Culture media for tuberculosis												1. L.J. media						2. macConkey						3. mannitol  salt						4. tripticase 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MCQ 5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All are features of tuberculosis EXCEPT										1. fever							2 . Weight loss						3. heamatemasis					4.hemoptysis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GRANULOMA FORM??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Bacteria enters in lung alveoli</a:t>
            </a:r>
          </a:p>
          <a:p>
            <a:r>
              <a:rPr lang="en-US" dirty="0" smtClean="0"/>
              <a:t>Activated Macrophage &amp; monocytes try  to destroy it</a:t>
            </a:r>
          </a:p>
          <a:p>
            <a:r>
              <a:rPr lang="en-US" dirty="0" smtClean="0"/>
              <a:t>Initiation of PHAGOCYTOSIS--- but unable to do complete phagocytosis				- as </a:t>
            </a:r>
            <a:r>
              <a:rPr lang="en-US" dirty="0" smtClean="0">
                <a:solidFill>
                  <a:srgbClr val="FF0000"/>
                </a:solidFill>
              </a:rPr>
              <a:t>bacterial sulfolipids </a:t>
            </a:r>
            <a:r>
              <a:rPr lang="en-US" dirty="0" smtClean="0"/>
              <a:t>inhibits fusion of    	   phagocytic vesicles with lysosomes	</a:t>
            </a:r>
          </a:p>
          <a:p>
            <a:r>
              <a:rPr lang="en-US" dirty="0" smtClean="0"/>
              <a:t>Bacteria will remain alive &amp; will multiply	there		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 2-4 WEEKS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Poorly digestable bacteria act as an antigen</a:t>
            </a:r>
          </a:p>
          <a:p>
            <a:r>
              <a:rPr lang="en-US" dirty="0" smtClean="0"/>
              <a:t>Lead to </a:t>
            </a:r>
            <a:r>
              <a:rPr lang="en-US" dirty="0" smtClean="0">
                <a:solidFill>
                  <a:srgbClr val="FF0000"/>
                </a:solidFill>
              </a:rPr>
              <a:t>activation of CD4+ lymphocytes</a:t>
            </a:r>
          </a:p>
          <a:p>
            <a:r>
              <a:rPr lang="en-US" dirty="0"/>
              <a:t> </a:t>
            </a:r>
            <a:r>
              <a:rPr lang="en-US" dirty="0" smtClean="0"/>
              <a:t>which later get activated and elaborate cytokines ( </a:t>
            </a:r>
            <a:r>
              <a:rPr lang="en-US" dirty="0" smtClean="0">
                <a:solidFill>
                  <a:srgbClr val="FF0000"/>
                </a:solidFill>
              </a:rPr>
              <a:t>interferon- gama </a:t>
            </a:r>
            <a:r>
              <a:rPr lang="en-US" dirty="0" smtClean="0"/>
              <a:t>)</a:t>
            </a:r>
          </a:p>
          <a:p>
            <a:r>
              <a:rPr lang="en-US" dirty="0" smtClean="0"/>
              <a:t>Interferon gama act on Activated macrophages who have engulf  bacteria turns into epithelioid histiocytes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Which later aggregate to form GRANULOMAS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EXTRAPULMONARY TB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Immune system will destroy the bacteria by interferon gama</a:t>
            </a:r>
          </a:p>
          <a:p>
            <a:r>
              <a:rPr lang="en-US" dirty="0" smtClean="0"/>
              <a:t>BUT								</a:t>
            </a:r>
            <a:r>
              <a:rPr lang="en-US" dirty="0" smtClean="0">
                <a:solidFill>
                  <a:srgbClr val="FF0000"/>
                </a:solidFill>
              </a:rPr>
              <a:t>some will survive and are spread  by 	BLOOD </a:t>
            </a:r>
            <a:r>
              <a:rPr lang="en-US" dirty="0" smtClean="0"/>
              <a:t>to ---							EXTRAPULMONARY SITES</a:t>
            </a:r>
          </a:p>
          <a:p>
            <a:r>
              <a:rPr lang="en-US" dirty="0" smtClean="0"/>
              <a:t>Bacteria will do the same thing in other host cells also								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RENAL TUBERCULOSIS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Usually secondary</a:t>
            </a:r>
          </a:p>
          <a:p>
            <a:r>
              <a:rPr lang="en-US" dirty="0" smtClean="0"/>
              <a:t>Primary most of the times in lung</a:t>
            </a:r>
          </a:p>
          <a:p>
            <a:r>
              <a:rPr lang="en-US" dirty="0" smtClean="0"/>
              <a:t>Initially lesion in  RENAL CORTEX –which leads to bacillurea </a:t>
            </a:r>
          </a:p>
          <a:p>
            <a:r>
              <a:rPr lang="en-US" dirty="0" smtClean="0"/>
              <a:t>and then spreads to URETER					- leads to ureteritis and    				   stricture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PATHOLOGICAL TYPES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Bacteria reach GLOMERULI– causing caseating granuloma with							- </a:t>
            </a:r>
            <a:r>
              <a:rPr lang="en-US" dirty="0"/>
              <a:t>L</a:t>
            </a:r>
            <a:r>
              <a:rPr lang="en-US" dirty="0" smtClean="0"/>
              <a:t>anghan type of giant cells			- epithelioid cells</a:t>
            </a:r>
          </a:p>
          <a:p>
            <a:r>
              <a:rPr lang="en-US" dirty="0" smtClean="0"/>
              <a:t>This granulomas aggregates and form papillary ulcer and other forms 					-tuberculous papillary ulcer				-cavernous form						-hydronephrosis						-pyonephrosis ( e.coli,klebsiella)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Tuberculous perinephric abscess</a:t>
            </a:r>
          </a:p>
          <a:p>
            <a:r>
              <a:rPr lang="en-US" dirty="0" smtClean="0"/>
              <a:t>Calcified tuberculous area ( look like stone-also termed as PSEUDOCALCULI)</a:t>
            </a:r>
          </a:p>
          <a:p>
            <a:r>
              <a:rPr lang="en-US" dirty="0" smtClean="0"/>
              <a:t>Caseous kidney- also termed as putty kidney or cement kidney( autonephrectomy)</a:t>
            </a:r>
          </a:p>
          <a:p>
            <a:r>
              <a:rPr lang="en-US" dirty="0" smtClean="0"/>
              <a:t>Miliary tuberculosis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.</a:t>
            </a:r>
            <a:endParaRPr lang="en-US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981200" y="0"/>
            <a:ext cx="4425553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216</TotalTime>
  <Words>392</Words>
  <Application>Microsoft Office PowerPoint</Application>
  <PresentationFormat>On-screen Show (4:3)</PresentationFormat>
  <Paragraphs>116</Paragraphs>
  <Slides>27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28" baseType="lpstr">
      <vt:lpstr>Office Theme</vt:lpstr>
      <vt:lpstr>RENAL TUBERCULOSIS</vt:lpstr>
      <vt:lpstr>TUBERCULOSIS</vt:lpstr>
      <vt:lpstr>HOW GRANULOMA FORM??</vt:lpstr>
      <vt:lpstr>IN 2-4 WEEKS</vt:lpstr>
      <vt:lpstr>EXTRAPULMONARY TB</vt:lpstr>
      <vt:lpstr>RENAL TUBERCULOSIS</vt:lpstr>
      <vt:lpstr>PATHOLOGICAL TYPES</vt:lpstr>
      <vt:lpstr>OTHER</vt:lpstr>
      <vt:lpstr>.</vt:lpstr>
      <vt:lpstr>Other pathology</vt:lpstr>
      <vt:lpstr>Tuberculous cystitis</vt:lpstr>
      <vt:lpstr>other</vt:lpstr>
      <vt:lpstr>Clinical features</vt:lpstr>
      <vt:lpstr>other</vt:lpstr>
      <vt:lpstr>other</vt:lpstr>
      <vt:lpstr>INVESTIGATIONS</vt:lpstr>
      <vt:lpstr>INVESTIGATIONS</vt:lpstr>
      <vt:lpstr>TREATMENT</vt:lpstr>
      <vt:lpstr>Hydronephrosis</vt:lpstr>
      <vt:lpstr>Stricture ureter</vt:lpstr>
      <vt:lpstr>Thimble bladder</vt:lpstr>
      <vt:lpstr>other</vt:lpstr>
      <vt:lpstr>MCQ 1</vt:lpstr>
      <vt:lpstr>MCQ 2</vt:lpstr>
      <vt:lpstr>MCQ 3</vt:lpstr>
      <vt:lpstr>MCQ 4</vt:lpstr>
      <vt:lpstr>MCQ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RENAL TUBERCULOSIS</dc:title>
  <dc:creator>drohang chaudhari</dc:creator>
  <cp:lastModifiedBy>drohang chaudhari</cp:lastModifiedBy>
  <cp:revision>58</cp:revision>
  <dcterms:created xsi:type="dcterms:W3CDTF">2020-04-16T16:38:22Z</dcterms:created>
  <dcterms:modified xsi:type="dcterms:W3CDTF">2020-04-16T20:38:41Z</dcterms:modified>
</cp:coreProperties>
</file>