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5" r:id="rId3"/>
    <p:sldId id="276" r:id="rId4"/>
    <p:sldId id="257" r:id="rId5"/>
    <p:sldId id="261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71" r:id="rId14"/>
    <p:sldId id="266" r:id="rId15"/>
    <p:sldId id="272" r:id="rId16"/>
    <p:sldId id="267" r:id="rId17"/>
    <p:sldId id="268" r:id="rId18"/>
    <p:sldId id="269" r:id="rId19"/>
    <p:sldId id="270" r:id="rId20"/>
    <p:sldId id="282" r:id="rId21"/>
    <p:sldId id="281" r:id="rId22"/>
    <p:sldId id="280" r:id="rId23"/>
    <p:sldId id="279" r:id="rId24"/>
    <p:sldId id="278" r:id="rId25"/>
    <p:sldId id="277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909AD-B455-460C-8539-5F68066A4F62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4AEAC-160F-4A0E-AC6F-085B1663419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B4AEAC-160F-4A0E-AC6F-085B16634195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B95450-14AC-435E-9B84-408B905EE435}" type="datetimeFigureOut">
              <a:rPr lang="en-IN" smtClean="0"/>
              <a:pPr/>
              <a:t>11-08-2020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EA7B42C-B665-4D59-B7CF-83C7F95B4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Merchant%20SN%5bAuthor%5d&amp;cauthor=true&amp;cauthor_uid=2817679" TargetMode="External"/><Relationship Id="rId2" Type="http://schemas.openxmlformats.org/officeDocument/2006/relationships/hyperlink" Target="http://www.ncbi.nlm.nih.gov/pubmed?term=Rauch%20SD%5bAuthor%5d&amp;cauthor=true&amp;cauthor_uid=281767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cbi.nlm.nih.gov/pubmed/2817679" TargetMode="External"/><Relationship Id="rId4" Type="http://schemas.openxmlformats.org/officeDocument/2006/relationships/hyperlink" Target="http://www.ncbi.nlm.nih.gov/pubmed?term=Thedinger%20BA%5bAuthor%5d&amp;cauthor=true&amp;cauthor_uid=2817679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869160"/>
            <a:ext cx="6400800" cy="1600200"/>
          </a:xfrm>
        </p:spPr>
        <p:txBody>
          <a:bodyPr>
            <a:normAutofit/>
          </a:bodyPr>
          <a:lstStyle/>
          <a:p>
            <a:endParaRPr lang="en-IN" sz="40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/>
              <a:t>ANATOMY OF TEMPORAL BONE</a:t>
            </a:r>
            <a:endParaRPr lang="en-IN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08720"/>
            <a:ext cx="8397099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A) TYMPANIC BONE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Forms the anterior, inferior and part of the posterior wall of the EAC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Part of </a:t>
            </a:r>
            <a:r>
              <a:rPr lang="en-US" sz="3600" b="1" dirty="0" err="1" smtClean="0"/>
              <a:t>glenoid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fossa</a:t>
            </a:r>
            <a:r>
              <a:rPr lang="en-US" sz="3600" b="1" dirty="0" smtClean="0"/>
              <a:t> for the TMJ</a:t>
            </a:r>
          </a:p>
          <a:p>
            <a:pPr>
              <a:lnSpc>
                <a:spcPct val="90000"/>
              </a:lnSpc>
            </a:pPr>
            <a:r>
              <a:rPr lang="en-US" sz="3600" b="1" dirty="0" err="1" smtClean="0"/>
              <a:t>Tympanosquamous</a:t>
            </a:r>
            <a:r>
              <a:rPr lang="en-US" sz="3600" b="1" dirty="0" smtClean="0"/>
              <a:t> suture</a:t>
            </a:r>
          </a:p>
          <a:p>
            <a:pPr>
              <a:lnSpc>
                <a:spcPct val="90000"/>
              </a:lnSpc>
            </a:pPr>
            <a:r>
              <a:rPr lang="en-US" sz="3600" b="1" dirty="0" err="1" smtClean="0"/>
              <a:t>Tympanomastoid</a:t>
            </a:r>
            <a:r>
              <a:rPr lang="en-US" sz="3600" b="1" dirty="0" smtClean="0"/>
              <a:t> suture : Arnold’s nerve</a:t>
            </a:r>
          </a:p>
          <a:p>
            <a:pPr>
              <a:lnSpc>
                <a:spcPct val="90000"/>
              </a:lnSpc>
            </a:pPr>
            <a:r>
              <a:rPr lang="en-US" sz="3600" b="1" dirty="0" err="1" smtClean="0"/>
              <a:t>Petrotympanic</a:t>
            </a:r>
            <a:r>
              <a:rPr lang="en-US" sz="3600" b="1" dirty="0" smtClean="0"/>
              <a:t> fissure : </a:t>
            </a:r>
            <a:r>
              <a:rPr lang="en-US" sz="3600" b="1" dirty="0" err="1" smtClean="0"/>
              <a:t>chorda</a:t>
            </a:r>
            <a:r>
              <a:rPr lang="en-US" sz="3600" b="1" dirty="0" smtClean="0"/>
              <a:t> tympani nerve, ant process of </a:t>
            </a:r>
            <a:r>
              <a:rPr lang="en-US" sz="3600" b="1" dirty="0" err="1" smtClean="0"/>
              <a:t>malleus</a:t>
            </a:r>
            <a:r>
              <a:rPr lang="en-US" sz="3600" b="1" dirty="0" smtClean="0"/>
              <a:t>, ant tympanic artery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74042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08720"/>
            <a:ext cx="7772400" cy="5111080"/>
          </a:xfrm>
        </p:spPr>
        <p:txBody>
          <a:bodyPr/>
          <a:lstStyle/>
          <a:p>
            <a:r>
              <a:rPr lang="en-US" sz="3600" b="1" dirty="0" smtClean="0"/>
              <a:t>Inferiorly : vaginal process which forms the sheath of the </a:t>
            </a:r>
            <a:r>
              <a:rPr lang="en-US" sz="3600" b="1" dirty="0" err="1" smtClean="0"/>
              <a:t>styloid</a:t>
            </a:r>
            <a:r>
              <a:rPr lang="en-US" sz="3600" b="1" dirty="0" smtClean="0"/>
              <a:t> process</a:t>
            </a:r>
          </a:p>
          <a:p>
            <a:r>
              <a:rPr lang="en-US" sz="3600" b="1" dirty="0" smtClean="0"/>
              <a:t>Laterally : </a:t>
            </a:r>
            <a:r>
              <a:rPr lang="en-US" sz="3600" b="1" dirty="0" err="1" smtClean="0"/>
              <a:t>cartilagenous</a:t>
            </a:r>
            <a:r>
              <a:rPr lang="en-US" sz="3600" b="1" dirty="0" smtClean="0"/>
              <a:t> part of the EAC</a:t>
            </a:r>
          </a:p>
          <a:p>
            <a:r>
              <a:rPr lang="en-US" sz="3600" b="1" dirty="0" smtClean="0"/>
              <a:t>Medially : annular </a:t>
            </a:r>
            <a:r>
              <a:rPr lang="en-US" sz="3600" b="1" dirty="0" err="1" smtClean="0"/>
              <a:t>sulcus</a:t>
            </a:r>
            <a:endParaRPr lang="en-US" sz="3600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712"/>
            <a:ext cx="8905317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B) SQUAMOUS PART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Lateral part of the middle cranial </a:t>
            </a:r>
            <a:r>
              <a:rPr lang="en-US" sz="3600" b="1" dirty="0" err="1" smtClean="0"/>
              <a:t>fossa</a:t>
            </a:r>
            <a:endParaRPr lang="en-US" sz="3600" b="1" dirty="0" smtClean="0"/>
          </a:p>
          <a:p>
            <a:pPr>
              <a:lnSpc>
                <a:spcPct val="90000"/>
              </a:lnSpc>
            </a:pPr>
            <a:r>
              <a:rPr lang="en-US" sz="3600" b="1" dirty="0" smtClean="0"/>
              <a:t>Superior interface – parietal bone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Anterior interface – </a:t>
            </a:r>
            <a:r>
              <a:rPr lang="en-US" sz="3600" b="1" dirty="0" err="1" smtClean="0"/>
              <a:t>zygomatic</a:t>
            </a:r>
            <a:r>
              <a:rPr lang="en-US" sz="3600" b="1" dirty="0" smtClean="0"/>
              <a:t> process and sphenoid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Medial surface : </a:t>
            </a:r>
            <a:r>
              <a:rPr lang="en-US" sz="3600" b="1" dirty="0" err="1" smtClean="0"/>
              <a:t>sulcus</a:t>
            </a:r>
            <a:r>
              <a:rPr lang="en-US" sz="3600" b="1" dirty="0" smtClean="0"/>
              <a:t> for middle </a:t>
            </a:r>
            <a:r>
              <a:rPr lang="en-US" sz="3600" b="1" dirty="0" err="1" smtClean="0"/>
              <a:t>meningeal</a:t>
            </a:r>
            <a:r>
              <a:rPr lang="en-US" sz="3600" b="1" dirty="0" smtClean="0"/>
              <a:t> artery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Lateral surface : groove for middle temporal artery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850353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C) MASTOID PROCESS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3600" b="1" dirty="0" smtClean="0"/>
              <a:t>Inferior projection</a:t>
            </a:r>
          </a:p>
          <a:p>
            <a:pPr>
              <a:lnSpc>
                <a:spcPct val="90000"/>
              </a:lnSpc>
            </a:pPr>
            <a:r>
              <a:rPr lang="en-US" sz="3600" b="1" dirty="0" err="1" smtClean="0"/>
              <a:t>Squamous</a:t>
            </a:r>
            <a:r>
              <a:rPr lang="en-US" sz="3600" b="1" dirty="0" smtClean="0"/>
              <a:t> portion laterally, </a:t>
            </a:r>
            <a:r>
              <a:rPr lang="en-US" sz="3600" b="1" dirty="0" err="1" smtClean="0"/>
              <a:t>petrous</a:t>
            </a:r>
            <a:r>
              <a:rPr lang="en-US" sz="3600" b="1" dirty="0" smtClean="0"/>
              <a:t> portion medially </a:t>
            </a:r>
            <a:r>
              <a:rPr lang="en-US" sz="3600" b="1" dirty="0" err="1" smtClean="0"/>
              <a:t>seperated</a:t>
            </a:r>
            <a:r>
              <a:rPr lang="en-US" sz="3600" b="1" dirty="0" smtClean="0"/>
              <a:t> by </a:t>
            </a:r>
            <a:r>
              <a:rPr lang="en-US" sz="3600" b="1" dirty="0" err="1" smtClean="0"/>
              <a:t>Korner’s</a:t>
            </a:r>
            <a:r>
              <a:rPr lang="en-US" sz="3600" b="1" dirty="0" smtClean="0"/>
              <a:t> septum</a:t>
            </a:r>
          </a:p>
          <a:p>
            <a:pPr>
              <a:lnSpc>
                <a:spcPct val="90000"/>
              </a:lnSpc>
            </a:pPr>
            <a:r>
              <a:rPr lang="en-US" sz="3600" b="1" dirty="0" err="1" smtClean="0"/>
              <a:t>Fossa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mastoidea</a:t>
            </a:r>
            <a:r>
              <a:rPr lang="en-US" sz="3600" b="1" dirty="0" smtClean="0"/>
              <a:t> (</a:t>
            </a:r>
            <a:r>
              <a:rPr lang="en-US" sz="3600" b="1" dirty="0" err="1" smtClean="0"/>
              <a:t>Maceven’s</a:t>
            </a:r>
            <a:r>
              <a:rPr lang="en-US" sz="3600" b="1" dirty="0" smtClean="0"/>
              <a:t> triangle) boundaries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Laterally overlies the mastoid </a:t>
            </a:r>
            <a:r>
              <a:rPr lang="en-US" sz="3600" b="1" dirty="0" err="1" smtClean="0"/>
              <a:t>antrum</a:t>
            </a:r>
            <a:endParaRPr lang="en-US" sz="3600" b="1" dirty="0" smtClean="0"/>
          </a:p>
          <a:p>
            <a:pPr>
              <a:lnSpc>
                <a:spcPct val="90000"/>
              </a:lnSpc>
            </a:pPr>
            <a:r>
              <a:rPr lang="en-US" sz="3600" b="1" dirty="0" smtClean="0"/>
              <a:t>Mastoid foramen</a:t>
            </a:r>
          </a:p>
          <a:p>
            <a:pPr>
              <a:lnSpc>
                <a:spcPct val="90000"/>
              </a:lnSpc>
            </a:pPr>
            <a:r>
              <a:rPr lang="en-US" sz="3600" b="1" dirty="0" smtClean="0"/>
              <a:t>SCM attached to the tip of the mastoid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MUSCULAR ATTACHMENTS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err="1" smtClean="0"/>
              <a:t>Temporalis</a:t>
            </a:r>
            <a:r>
              <a:rPr lang="en-US" sz="3600" b="1" dirty="0" smtClean="0"/>
              <a:t> arises from the temporal </a:t>
            </a:r>
            <a:r>
              <a:rPr lang="en-US" sz="3600" b="1" dirty="0" err="1" smtClean="0"/>
              <a:t>fossa</a:t>
            </a:r>
            <a:endParaRPr lang="en-US" sz="3600" b="1" dirty="0" smtClean="0"/>
          </a:p>
          <a:p>
            <a:r>
              <a:rPr lang="en-US" sz="3600" b="1" dirty="0" smtClean="0"/>
              <a:t>SCM attached to lateral surface of mastoid process</a:t>
            </a:r>
          </a:p>
          <a:p>
            <a:r>
              <a:rPr lang="en-US" sz="3600" b="1" dirty="0" smtClean="0"/>
              <a:t>Splenius </a:t>
            </a:r>
            <a:r>
              <a:rPr lang="en-US" sz="3600" b="1" dirty="0" err="1" smtClean="0"/>
              <a:t>capitis</a:t>
            </a:r>
            <a:r>
              <a:rPr lang="en-US" sz="3600" b="1" dirty="0" smtClean="0"/>
              <a:t> inserted into the mastoid process</a:t>
            </a:r>
          </a:p>
          <a:p>
            <a:r>
              <a:rPr lang="en-US" sz="3600" b="1" dirty="0" err="1" smtClean="0"/>
              <a:t>Longisimuss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capitis</a:t>
            </a:r>
            <a:r>
              <a:rPr lang="en-US" sz="3600" b="1" dirty="0" smtClean="0"/>
              <a:t> inserted deep to splenius </a:t>
            </a:r>
            <a:r>
              <a:rPr lang="en-US" sz="3600" b="1" dirty="0" err="1" smtClean="0"/>
              <a:t>capitis</a:t>
            </a:r>
            <a:endParaRPr lang="en-US" sz="3600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lum bright="2000" contrast="3000"/>
          </a:blip>
          <a:srcRect/>
          <a:stretch>
            <a:fillRect/>
          </a:stretch>
        </p:blipFill>
        <p:spPr bwMode="auto">
          <a:xfrm>
            <a:off x="323528" y="0"/>
            <a:ext cx="8352928" cy="6595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33400" indent="-533400"/>
            <a:r>
              <a:rPr lang="en-US" sz="3600" b="1" dirty="0" err="1" smtClean="0"/>
              <a:t>Styloid</a:t>
            </a:r>
            <a:r>
              <a:rPr lang="en-US" sz="3600" b="1" dirty="0" smtClean="0"/>
              <a:t> process: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sz="3600" b="1" dirty="0" err="1" smtClean="0"/>
              <a:t>Stylohyoid</a:t>
            </a:r>
            <a:r>
              <a:rPr lang="en-US" sz="3600" b="1" dirty="0" smtClean="0"/>
              <a:t> – posterior aspect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sz="3600" b="1" dirty="0" err="1" smtClean="0"/>
              <a:t>Styloglossus</a:t>
            </a:r>
            <a:r>
              <a:rPr lang="en-US" sz="3600" b="1" dirty="0" smtClean="0"/>
              <a:t> – anterior aspect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sz="3600" b="1" dirty="0" err="1" smtClean="0"/>
              <a:t>Stylopharnygeus</a:t>
            </a:r>
            <a:r>
              <a:rPr lang="en-US" sz="3600" b="1" dirty="0" smtClean="0"/>
              <a:t> – medial aspect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sz="3600" b="1" dirty="0" err="1" smtClean="0"/>
              <a:t>Stylohyoid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lig</a:t>
            </a:r>
            <a:r>
              <a:rPr lang="en-US" sz="3600" b="1" dirty="0" smtClean="0"/>
              <a:t> – to tip</a:t>
            </a:r>
          </a:p>
          <a:p>
            <a:pPr marL="533400" indent="-533400">
              <a:buFont typeface="Wingdings" pitchFamily="2" charset="2"/>
              <a:buAutoNum type="alphaLcParenR"/>
            </a:pPr>
            <a:r>
              <a:rPr lang="en-US" sz="3600" b="1" dirty="0" err="1" smtClean="0"/>
              <a:t>Stylomandibular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lig</a:t>
            </a:r>
            <a:r>
              <a:rPr lang="en-US" sz="3600" b="1" dirty="0" smtClean="0"/>
              <a:t> – lateral aspect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" y="500042"/>
          <a:ext cx="8991601" cy="54292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3251"/>
                <a:gridCol w="1227479"/>
                <a:gridCol w="1249797"/>
                <a:gridCol w="486032"/>
                <a:gridCol w="2027032"/>
                <a:gridCol w="775138"/>
                <a:gridCol w="2092872"/>
              </a:tblGrid>
              <a:tr h="171448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NAME</a:t>
                      </a:r>
                      <a:r>
                        <a:rPr lang="en-US" sz="1800" baseline="0" dirty="0" smtClean="0"/>
                        <a:t> OF STUDY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REFERENCE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SAMPLE</a:t>
                      </a:r>
                    </a:p>
                    <a:p>
                      <a:r>
                        <a:rPr lang="en-US" sz="1800" dirty="0" smtClean="0"/>
                        <a:t>SIZE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RESULT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</a:t>
                      </a:r>
                    </a:p>
                    <a:p>
                      <a:r>
                        <a:rPr lang="en-US" sz="1800" dirty="0" smtClean="0"/>
                        <a:t>value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CONCLUSION</a:t>
                      </a:r>
                      <a:endParaRPr lang="en-IN" sz="1800" dirty="0"/>
                    </a:p>
                  </a:txBody>
                  <a:tcPr/>
                </a:tc>
              </a:tr>
              <a:tr h="3691904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Meniere's</a:t>
                      </a:r>
                      <a:r>
                        <a:rPr lang="en-US" sz="1600" b="1" dirty="0" smtClean="0"/>
                        <a:t> syndrome and </a:t>
                      </a:r>
                      <a:r>
                        <a:rPr lang="en-US" sz="1600" b="1" dirty="0" err="1" smtClean="0"/>
                        <a:t>endolymphatic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hydrops</a:t>
                      </a:r>
                      <a:r>
                        <a:rPr lang="en-US" sz="1600" b="1" dirty="0" smtClean="0"/>
                        <a:t>. Double-blind temporal bone study.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hlinkClick r:id="rId2"/>
                        </a:rPr>
                        <a:t>Rauch SD</a:t>
                      </a:r>
                      <a:r>
                        <a:rPr lang="de-DE" sz="1600" baseline="30000" dirty="0" smtClean="0"/>
                        <a:t>1</a:t>
                      </a:r>
                      <a:r>
                        <a:rPr lang="de-DE" sz="1600" dirty="0" smtClean="0"/>
                        <a:t>, </a:t>
                      </a:r>
                      <a:r>
                        <a:rPr lang="de-DE" sz="1600" dirty="0" smtClean="0">
                          <a:hlinkClick r:id="rId3"/>
                        </a:rPr>
                        <a:t>Merchant SN</a:t>
                      </a:r>
                      <a:r>
                        <a:rPr lang="de-DE" sz="1600" dirty="0" smtClean="0"/>
                        <a:t>, </a:t>
                      </a:r>
                      <a:r>
                        <a:rPr lang="de-DE" sz="1600" dirty="0" smtClean="0">
                          <a:hlinkClick r:id="rId4"/>
                        </a:rPr>
                        <a:t>Thedinger BA</a:t>
                      </a:r>
                      <a:r>
                        <a:rPr lang="de-DE" sz="1600" dirty="0" smtClean="0"/>
                        <a:t>.</a:t>
                      </a:r>
                    </a:p>
                    <a:p>
                      <a:r>
                        <a:rPr kumimoji="0" lang="en-IN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en-IN" sz="16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5" tooltip="The Annals of otology, rhinology, and laryngology."/>
                        </a:rPr>
                        <a:t>Ann </a:t>
                      </a:r>
                      <a:r>
                        <a:rPr lang="en-US" sz="1600" dirty="0" err="1" smtClean="0">
                          <a:hlinkClick r:id="rId5" tooltip="The Annals of otology, rhinology, and laryngology."/>
                        </a:rPr>
                        <a:t>Otol</a:t>
                      </a:r>
                      <a:r>
                        <a:rPr lang="en-US" sz="1600" dirty="0" smtClean="0">
                          <a:hlinkClick r:id="rId5" tooltip="The Annals of otology, rhinology, and laryngology."/>
                        </a:rPr>
                        <a:t> </a:t>
                      </a:r>
                      <a:r>
                        <a:rPr lang="en-US" sz="1600" dirty="0" err="1" smtClean="0">
                          <a:hlinkClick r:id="rId5" tooltip="The Annals of otology, rhinology, and laryngology."/>
                        </a:rPr>
                        <a:t>Rhinol</a:t>
                      </a:r>
                      <a:r>
                        <a:rPr lang="en-US" sz="1600" dirty="0" smtClean="0">
                          <a:hlinkClick r:id="rId5" tooltip="The Annals of otology, rhinology, and laryngology."/>
                        </a:rPr>
                        <a:t> </a:t>
                      </a:r>
                      <a:r>
                        <a:rPr lang="en-US" sz="1600" dirty="0" err="1" smtClean="0">
                          <a:hlinkClick r:id="rId5" tooltip="The Annals of otology, rhinology, and laryngology."/>
                        </a:rPr>
                        <a:t>Laryngol</a:t>
                      </a:r>
                      <a:r>
                        <a:rPr lang="en-US" sz="1600" dirty="0" smtClean="0">
                          <a:hlinkClick r:id="rId5" tooltip="The Annals of otology, rhinology, and laryngology."/>
                        </a:rPr>
                        <a:t>.</a:t>
                      </a:r>
                      <a:r>
                        <a:rPr lang="en-US" sz="1600" dirty="0" smtClean="0"/>
                        <a:t> 1989 Nov;98(11):873-83.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Thirteen of 13 cases of clinical </a:t>
                      </a:r>
                      <a:r>
                        <a:rPr lang="en-US" sz="1600" dirty="0" err="1" smtClean="0"/>
                        <a:t>Meniere's</a:t>
                      </a:r>
                      <a:r>
                        <a:rPr lang="en-US" sz="1600" dirty="0" smtClean="0"/>
                        <a:t> syndrome were found to have </a:t>
                      </a:r>
                      <a:r>
                        <a:rPr lang="en-US" sz="1600" dirty="0" err="1" smtClean="0"/>
                        <a:t>endolymphatic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hydrops</a:t>
                      </a:r>
                      <a:r>
                        <a:rPr lang="en-US" sz="1600" dirty="0" smtClean="0"/>
                        <a:t> not attributable to other causes. However, some patients with idiopathic </a:t>
                      </a:r>
                      <a:r>
                        <a:rPr lang="en-US" sz="1600" dirty="0" err="1" smtClean="0"/>
                        <a:t>endolymphatic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hydrops</a:t>
                      </a:r>
                      <a:r>
                        <a:rPr lang="en-US" sz="1600" dirty="0" smtClean="0"/>
                        <a:t> did not exhibit clinical </a:t>
                      </a:r>
                      <a:r>
                        <a:rPr lang="en-US" sz="1600" dirty="0" err="1" smtClean="0"/>
                        <a:t>Meniere's</a:t>
                      </a:r>
                      <a:r>
                        <a:rPr lang="en-US" sz="1600" dirty="0" smtClean="0"/>
                        <a:t> syndrome as revealed in their medical records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 more</a:t>
                      </a:r>
                      <a:r>
                        <a:rPr lang="en-US" sz="1600" baseline="0" dirty="0" smtClean="0"/>
                        <a:t> than</a:t>
                      </a:r>
                    </a:p>
                    <a:p>
                      <a:r>
                        <a:rPr lang="en-US" sz="1600" baseline="0" dirty="0" smtClean="0"/>
                        <a:t>0.05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dirty="0" err="1" smtClean="0"/>
                        <a:t>hese</a:t>
                      </a:r>
                      <a:r>
                        <a:rPr lang="en-US" sz="1600" dirty="0" smtClean="0"/>
                        <a:t> results challenge the dogma that </a:t>
                      </a:r>
                      <a:r>
                        <a:rPr lang="en-US" sz="1600" dirty="0" err="1" smtClean="0"/>
                        <a:t>endolymphatic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hydrops</a:t>
                      </a:r>
                      <a:r>
                        <a:rPr lang="en-US" sz="1600" dirty="0" smtClean="0"/>
                        <a:t> per se generates the symptoms of </a:t>
                      </a:r>
                      <a:r>
                        <a:rPr lang="en-US" sz="1600" dirty="0" err="1" smtClean="0"/>
                        <a:t>Meniere's</a:t>
                      </a:r>
                      <a:r>
                        <a:rPr lang="en-US" sz="1600" dirty="0" smtClean="0"/>
                        <a:t> syndrome.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28662" y="5786454"/>
            <a:ext cx="3962400" cy="457200"/>
          </a:xfrm>
        </p:spPr>
        <p:txBody>
          <a:bodyPr/>
          <a:lstStyle/>
          <a:p>
            <a:r>
              <a:rPr lang="en-IN" sz="2000" b="1" i="1" u="sng" dirty="0" smtClean="0">
                <a:solidFill>
                  <a:schemeClr val="tx1"/>
                </a:solidFill>
              </a:rPr>
              <a:t>Case control study</a:t>
            </a:r>
            <a:endParaRPr lang="en-IN" sz="2000" b="1" i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1.The development of </a:t>
            </a:r>
            <a:r>
              <a:rPr lang="en-US" dirty="0" err="1" smtClean="0"/>
              <a:t>squama</a:t>
            </a:r>
            <a:r>
              <a:rPr lang="en-US" dirty="0" smtClean="0"/>
              <a:t> begins at what gestational age</a:t>
            </a:r>
          </a:p>
          <a:p>
            <a:pPr marL="514350" indent="-514350">
              <a:buAutoNum type="alphaLcParenR"/>
            </a:pPr>
            <a:r>
              <a:rPr lang="en-US" dirty="0" smtClean="0"/>
              <a:t>4 weeks</a:t>
            </a:r>
          </a:p>
          <a:p>
            <a:pPr marL="514350" indent="-514350">
              <a:buAutoNum type="alphaLcParenR"/>
            </a:pPr>
            <a:r>
              <a:rPr lang="en-US" dirty="0" smtClean="0"/>
              <a:t>8 weeks</a:t>
            </a:r>
          </a:p>
          <a:p>
            <a:pPr marL="514350" indent="-514350">
              <a:buAutoNum type="alphaLcParenR"/>
            </a:pPr>
            <a:r>
              <a:rPr lang="en-US" dirty="0" smtClean="0"/>
              <a:t>10 weeks</a:t>
            </a:r>
          </a:p>
          <a:p>
            <a:pPr marL="514350" indent="-514350">
              <a:buAutoNum type="alphaLcParenR"/>
            </a:pPr>
            <a:r>
              <a:rPr lang="en-US" dirty="0" smtClean="0"/>
              <a:t>12 weeks</a:t>
            </a:r>
          </a:p>
          <a:p>
            <a:pPr marL="514350" indent="-514350">
              <a:buAutoNum type="alphaLcParenR"/>
            </a:pP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</a:t>
            </a:r>
            <a:r>
              <a:rPr lang="en-US" dirty="0" err="1" smtClean="0"/>
              <a:t>Styloid</a:t>
            </a:r>
            <a:r>
              <a:rPr lang="en-US" dirty="0" smtClean="0"/>
              <a:t> process appears at </a:t>
            </a:r>
          </a:p>
          <a:p>
            <a:pPr marL="514350" indent="-514350">
              <a:buAutoNum type="alphaLcParenR"/>
            </a:pPr>
            <a:r>
              <a:rPr lang="en-US" dirty="0" smtClean="0"/>
              <a:t>32 weeks of gestation</a:t>
            </a:r>
          </a:p>
          <a:p>
            <a:pPr marL="514350" indent="-514350">
              <a:buAutoNum type="alphaLcParenR"/>
            </a:pPr>
            <a:r>
              <a:rPr lang="en-US" dirty="0" smtClean="0"/>
              <a:t>40 weeks of gestation</a:t>
            </a:r>
          </a:p>
          <a:p>
            <a:pPr marL="514350" indent="-514350">
              <a:buAutoNum type="alphaLcParenR"/>
            </a:pPr>
            <a:r>
              <a:rPr lang="en-US" dirty="0" smtClean="0"/>
              <a:t>At birth</a:t>
            </a:r>
          </a:p>
          <a:p>
            <a:pPr marL="514350" indent="-514350">
              <a:buAutoNum type="alphaLcParenR"/>
            </a:pPr>
            <a:r>
              <a:rPr lang="en-US" dirty="0" smtClean="0"/>
              <a:t>none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3. Largest part of the temporal bone is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Squamous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err="1" smtClean="0"/>
              <a:t>Petrous</a:t>
            </a:r>
            <a:endParaRPr lang="en-US" dirty="0" smtClean="0"/>
          </a:p>
          <a:p>
            <a:pPr marL="514350" indent="-514350">
              <a:buAutoNum type="alphaLcParenR"/>
            </a:pPr>
            <a:r>
              <a:rPr lang="en-US" dirty="0" smtClean="0"/>
              <a:t>Mastoid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Styloid</a:t>
            </a:r>
            <a:endParaRPr lang="en-US" dirty="0" smtClean="0"/>
          </a:p>
          <a:p>
            <a:pPr marL="514350" indent="-514350">
              <a:buAutoNum type="alphaLcParenR"/>
            </a:pPr>
            <a:endParaRPr lang="en-U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Splenius </a:t>
            </a:r>
            <a:r>
              <a:rPr lang="en-US" dirty="0" err="1" smtClean="0"/>
              <a:t>capitis</a:t>
            </a:r>
            <a:r>
              <a:rPr lang="en-US" dirty="0" smtClean="0"/>
              <a:t> is inserted in what part of temporal bone</a:t>
            </a:r>
          </a:p>
          <a:p>
            <a:pPr>
              <a:buNone/>
            </a:pPr>
            <a:r>
              <a:rPr lang="en-US" dirty="0" smtClean="0"/>
              <a:t>a)Lateral surface of mastoid process</a:t>
            </a:r>
          </a:p>
          <a:p>
            <a:pPr>
              <a:buNone/>
            </a:pPr>
            <a:r>
              <a:rPr lang="en-US" dirty="0" smtClean="0"/>
              <a:t>b)Temporal process</a:t>
            </a:r>
          </a:p>
          <a:p>
            <a:pPr>
              <a:buNone/>
            </a:pPr>
            <a:r>
              <a:rPr lang="en-US" dirty="0" smtClean="0"/>
              <a:t>c)Mastoid process</a:t>
            </a:r>
          </a:p>
          <a:p>
            <a:pPr>
              <a:buNone/>
            </a:pPr>
            <a:r>
              <a:rPr lang="en-US" dirty="0" smtClean="0"/>
              <a:t>d)</a:t>
            </a:r>
            <a:r>
              <a:rPr lang="en-US" dirty="0" err="1" smtClean="0"/>
              <a:t>Zygomatic</a:t>
            </a:r>
            <a:r>
              <a:rPr lang="en-US" dirty="0" smtClean="0"/>
              <a:t> process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5. Most common inflammatory condition affecting </a:t>
            </a:r>
            <a:r>
              <a:rPr lang="en-US" dirty="0" err="1" smtClean="0"/>
              <a:t>twmporal</a:t>
            </a:r>
            <a:r>
              <a:rPr lang="en-US" dirty="0" smtClean="0"/>
              <a:t> bone</a:t>
            </a:r>
          </a:p>
          <a:p>
            <a:pPr>
              <a:buNone/>
            </a:pPr>
            <a:r>
              <a:rPr lang="en-US" dirty="0" smtClean="0"/>
              <a:t>a)CSOM</a:t>
            </a:r>
          </a:p>
          <a:p>
            <a:pPr>
              <a:buNone/>
            </a:pPr>
            <a:r>
              <a:rPr lang="en-US" dirty="0" smtClean="0"/>
              <a:t>b)AOM</a:t>
            </a:r>
          </a:p>
          <a:p>
            <a:pPr>
              <a:buNone/>
            </a:pPr>
            <a:r>
              <a:rPr lang="en-US" dirty="0" smtClean="0"/>
              <a:t>c)</a:t>
            </a:r>
            <a:r>
              <a:rPr lang="en-US" dirty="0" err="1" smtClean="0"/>
              <a:t>Labyrinthitis</a:t>
            </a:r>
            <a:r>
              <a:rPr lang="en-US" dirty="0" smtClean="0"/>
              <a:t> </a:t>
            </a:r>
            <a:r>
              <a:rPr lang="en-US" dirty="0" err="1" smtClean="0"/>
              <a:t>ossificans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d)Coalescent </a:t>
            </a:r>
            <a:r>
              <a:rPr lang="en-US" dirty="0" err="1" smtClean="0"/>
              <a:t>mastoiditis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6600" b="1" dirty="0" smtClean="0"/>
              <a:t>      THANK 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PARTS OF TEMPORAL BONE</a:t>
            </a:r>
            <a:endParaRPr lang="en-IN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/>
          </a:bodyPr>
          <a:lstStyle/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dirty="0" smtClean="0"/>
              <a:t>Tympanic bone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dirty="0" smtClean="0"/>
              <a:t>Mastoid process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dirty="0" err="1" smtClean="0"/>
              <a:t>Squama</a:t>
            </a:r>
            <a:endParaRPr lang="en-US" sz="3600" b="1" dirty="0" smtClean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sz="3600" b="1" dirty="0" err="1" smtClean="0"/>
              <a:t>Petrosa</a:t>
            </a:r>
            <a:endParaRPr lang="en-US" sz="3600" b="1" dirty="0" smtClean="0"/>
          </a:p>
          <a:p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76672"/>
            <a:ext cx="7344816" cy="606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EMBRYOLOGY</a:t>
            </a:r>
            <a:endParaRPr lang="en-IN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CC00"/>
                </a:solidFill>
              </a:rPr>
              <a:t>A) Prenatal development</a:t>
            </a:r>
          </a:p>
          <a:p>
            <a:pPr marL="533400" indent="-533400">
              <a:lnSpc>
                <a:spcPct val="90000"/>
              </a:lnSpc>
            </a:pPr>
            <a:r>
              <a:rPr lang="en-US" sz="3200" b="1" dirty="0" smtClean="0"/>
              <a:t>Development of </a:t>
            </a:r>
            <a:r>
              <a:rPr lang="en-US" sz="3200" b="1" dirty="0" err="1" smtClean="0"/>
              <a:t>squama</a:t>
            </a:r>
            <a:r>
              <a:rPr lang="en-US" sz="3200" b="1" dirty="0" smtClean="0"/>
              <a:t> begins at 8 wks, marked by the appearance of a membranous bone ossification center.</a:t>
            </a:r>
          </a:p>
          <a:p>
            <a:pPr marL="533400" indent="-533400">
              <a:lnSpc>
                <a:spcPct val="90000"/>
              </a:lnSpc>
            </a:pPr>
            <a:r>
              <a:rPr lang="en-US" sz="3200" b="1" dirty="0" smtClean="0"/>
              <a:t>Beginning at 4 months, the </a:t>
            </a:r>
            <a:r>
              <a:rPr lang="en-US" sz="3200" b="1" dirty="0" err="1" smtClean="0"/>
              <a:t>squama</a:t>
            </a:r>
            <a:r>
              <a:rPr lang="en-US" sz="3200" b="1" dirty="0" smtClean="0"/>
              <a:t> projects posterior to the tympanic ring, forming what will become the lateral (</a:t>
            </a:r>
            <a:r>
              <a:rPr lang="en-US" sz="3200" b="1" dirty="0" err="1" smtClean="0"/>
              <a:t>squamous</a:t>
            </a:r>
            <a:r>
              <a:rPr lang="en-US" sz="3200" b="1" dirty="0" smtClean="0"/>
              <a:t>) portion of the mastoid, roof of the external auditory canal, and lateral wall of the </a:t>
            </a:r>
            <a:r>
              <a:rPr lang="en-US" sz="3200" b="1" dirty="0" err="1" smtClean="0"/>
              <a:t>antrum</a:t>
            </a:r>
            <a:r>
              <a:rPr lang="en-US" sz="3200" b="1" dirty="0" smtClean="0"/>
              <a:t>. </a:t>
            </a:r>
          </a:p>
          <a:p>
            <a:endParaRPr lang="en-IN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02034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836712"/>
            <a:ext cx="7772400" cy="5183088"/>
          </a:xfrm>
        </p:spPr>
        <p:txBody>
          <a:bodyPr/>
          <a:lstStyle/>
          <a:p>
            <a:r>
              <a:rPr lang="en-US" sz="3200" b="1" dirty="0" smtClean="0"/>
              <a:t>The medial (</a:t>
            </a:r>
            <a:r>
              <a:rPr lang="en-US" sz="3200" b="1" dirty="0" err="1" smtClean="0"/>
              <a:t>petrous</a:t>
            </a:r>
            <a:r>
              <a:rPr lang="en-US" sz="3200" b="1" dirty="0" smtClean="0"/>
              <a:t>) portion of the mastoid develops as air cells invade the </a:t>
            </a:r>
            <a:r>
              <a:rPr lang="en-US" sz="3200" b="1" dirty="0" err="1" smtClean="0"/>
              <a:t>periosteal</a:t>
            </a:r>
            <a:r>
              <a:rPr lang="en-US" sz="3200" b="1" dirty="0" smtClean="0"/>
              <a:t> layer of the bony labyrinth. </a:t>
            </a:r>
          </a:p>
          <a:p>
            <a:r>
              <a:rPr lang="en-US" sz="3200" b="1" dirty="0" smtClean="0"/>
              <a:t>The external </a:t>
            </a:r>
            <a:r>
              <a:rPr lang="en-US" sz="3200" b="1" dirty="0" err="1" smtClean="0"/>
              <a:t>petrosquamous</a:t>
            </a:r>
            <a:r>
              <a:rPr lang="en-US" sz="3200" b="1" dirty="0" smtClean="0"/>
              <a:t> fissure marks the junction of the </a:t>
            </a:r>
            <a:r>
              <a:rPr lang="en-US" sz="3200" b="1" dirty="0" err="1" smtClean="0"/>
              <a:t>petrosa</a:t>
            </a:r>
            <a:r>
              <a:rPr lang="en-US" sz="3200" b="1" dirty="0" smtClean="0"/>
              <a:t> with the </a:t>
            </a:r>
            <a:r>
              <a:rPr lang="en-US" sz="3200" b="1" dirty="0" err="1" smtClean="0"/>
              <a:t>squama</a:t>
            </a:r>
            <a:r>
              <a:rPr lang="en-US" sz="3200" b="1" dirty="0" smtClean="0"/>
              <a:t>.</a:t>
            </a:r>
          </a:p>
          <a:p>
            <a:r>
              <a:rPr lang="en-US" sz="3200" b="1" dirty="0" smtClean="0"/>
              <a:t>After the eighth month, the tympanic ring begins to fuse with the </a:t>
            </a:r>
            <a:r>
              <a:rPr lang="en-US" sz="3200" b="1" dirty="0" err="1" smtClean="0"/>
              <a:t>otic</a:t>
            </a:r>
            <a:r>
              <a:rPr lang="en-US" sz="3200" b="1" dirty="0" smtClean="0"/>
              <a:t> capsule, a process that is not completed until birth.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0026"/>
          </a:xfrm>
        </p:spPr>
        <p:txBody>
          <a:bodyPr>
            <a:normAutofit fontScale="90000"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4704"/>
            <a:ext cx="7772400" cy="525509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CC00"/>
                </a:solidFill>
              </a:rPr>
              <a:t>B) Postnatal development</a:t>
            </a:r>
          </a:p>
          <a:p>
            <a:r>
              <a:rPr lang="en-US" sz="3200" b="1" dirty="0" err="1" smtClean="0"/>
              <a:t>Postnatally</a:t>
            </a:r>
            <a:r>
              <a:rPr lang="en-US" sz="3200" b="1" dirty="0" smtClean="0"/>
              <a:t>, lateral extensions of the tympanic ring and the </a:t>
            </a:r>
            <a:r>
              <a:rPr lang="en-US" sz="3200" b="1" dirty="0" err="1" smtClean="0"/>
              <a:t>squama</a:t>
            </a:r>
            <a:r>
              <a:rPr lang="en-US" sz="3200" b="1" dirty="0" smtClean="0"/>
              <a:t> extend the external auditory canal and carry the tympanic membrane from the horizontal </a:t>
            </a:r>
            <a:r>
              <a:rPr lang="en-US" sz="3200" b="1" dirty="0" err="1" smtClean="0"/>
              <a:t>angulation</a:t>
            </a:r>
            <a:r>
              <a:rPr lang="en-US" sz="3200" b="1" dirty="0" smtClean="0"/>
              <a:t> of the neonate to the acute </a:t>
            </a:r>
            <a:r>
              <a:rPr lang="en-US" sz="3200" b="1" dirty="0" err="1" smtClean="0"/>
              <a:t>angulation</a:t>
            </a:r>
            <a:r>
              <a:rPr lang="en-US" sz="3200" b="1" dirty="0" smtClean="0"/>
              <a:t> of the adult. </a:t>
            </a:r>
          </a:p>
          <a:p>
            <a:r>
              <a:rPr lang="en-US" sz="3200" b="1" dirty="0" smtClean="0"/>
              <a:t>The </a:t>
            </a:r>
            <a:r>
              <a:rPr lang="en-US" sz="3200" b="1" dirty="0" err="1" smtClean="0"/>
              <a:t>styloid</a:t>
            </a:r>
            <a:r>
              <a:rPr lang="en-US" sz="3200" b="1" dirty="0" smtClean="0"/>
              <a:t> process does not make its appearance until after birth, arising in an ossification center at the upper aspect of Reichert’s cartilage.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LATERAL VIEW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2286000"/>
            <a:ext cx="7772400" cy="4572000"/>
          </a:xfrm>
        </p:spPr>
        <p:txBody>
          <a:bodyPr/>
          <a:lstStyle/>
          <a:p>
            <a:r>
              <a:rPr lang="en-US" sz="4000" b="1" dirty="0" smtClean="0"/>
              <a:t>Tympanic bone</a:t>
            </a:r>
          </a:p>
          <a:p>
            <a:r>
              <a:rPr lang="en-US" sz="4000" b="1" dirty="0" smtClean="0"/>
              <a:t>Mastoid</a:t>
            </a:r>
          </a:p>
          <a:p>
            <a:r>
              <a:rPr lang="en-US" sz="4000" b="1" dirty="0" err="1" smtClean="0"/>
              <a:t>Squamous</a:t>
            </a:r>
            <a:r>
              <a:rPr lang="en-US" sz="4000" b="1" dirty="0" smtClean="0"/>
              <a:t> part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674</Words>
  <Application>Microsoft Office PowerPoint</Application>
  <PresentationFormat>On-screen Show (4:3)</PresentationFormat>
  <Paragraphs>118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Equity</vt:lpstr>
      <vt:lpstr>ANATOMY OF TEMPORAL BONE</vt:lpstr>
      <vt:lpstr>Levels of Evidence</vt:lpstr>
      <vt:lpstr>Levels of Evidence</vt:lpstr>
      <vt:lpstr>PARTS OF TEMPORAL BONE</vt:lpstr>
      <vt:lpstr>Slide 5</vt:lpstr>
      <vt:lpstr>EMBRYOLOGY</vt:lpstr>
      <vt:lpstr>Slide 7</vt:lpstr>
      <vt:lpstr>Slide 8</vt:lpstr>
      <vt:lpstr>LATERAL VIEW</vt:lpstr>
      <vt:lpstr>Slide 10</vt:lpstr>
      <vt:lpstr>A) TYMPANIC BONE</vt:lpstr>
      <vt:lpstr>Slide 12</vt:lpstr>
      <vt:lpstr>Slide 13</vt:lpstr>
      <vt:lpstr>B) SQUAMOUS PART</vt:lpstr>
      <vt:lpstr>Slide 15</vt:lpstr>
      <vt:lpstr>C) MASTOID PROCESS</vt:lpstr>
      <vt:lpstr>MUSCULAR ATTACHMENTS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TEMPORAL BONE</dc:title>
  <dc:creator>user</dc:creator>
  <cp:lastModifiedBy>sony</cp:lastModifiedBy>
  <cp:revision>12</cp:revision>
  <dcterms:created xsi:type="dcterms:W3CDTF">2013-09-17T07:52:15Z</dcterms:created>
  <dcterms:modified xsi:type="dcterms:W3CDTF">2020-08-11T15:38:21Z</dcterms:modified>
</cp:coreProperties>
</file>