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75" r:id="rId3"/>
    <p:sldId id="262" r:id="rId4"/>
    <p:sldId id="258" r:id="rId5"/>
    <p:sldId id="259" r:id="rId6"/>
    <p:sldId id="277" r:id="rId7"/>
    <p:sldId id="263" r:id="rId8"/>
    <p:sldId id="264" r:id="rId9"/>
    <p:sldId id="265" r:id="rId10"/>
    <p:sldId id="267" r:id="rId11"/>
    <p:sldId id="283" r:id="rId12"/>
    <p:sldId id="280" r:id="rId13"/>
    <p:sldId id="281" r:id="rId14"/>
    <p:sldId id="282" r:id="rId15"/>
    <p:sldId id="260" r:id="rId16"/>
    <p:sldId id="269" r:id="rId17"/>
    <p:sldId id="261" r:id="rId18"/>
    <p:sldId id="270" r:id="rId19"/>
    <p:sldId id="278" r:id="rId20"/>
    <p:sldId id="271" r:id="rId21"/>
    <p:sldId id="279" r:id="rId22"/>
    <p:sldId id="272" r:id="rId23"/>
    <p:sldId id="273" r:id="rId24"/>
    <p:sldId id="284" r:id="rId25"/>
    <p:sldId id="27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81781-E7B7-4D1A-BD3C-7970B8F382C1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DB324-4CF0-472D-9773-F2DFA053C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Lies </a:t>
            </a:r>
            <a:r>
              <a:rPr lang="en-US" dirty="0" err="1" smtClean="0"/>
              <a:t>abouve</a:t>
            </a:r>
            <a:r>
              <a:rPr lang="en-US" dirty="0" smtClean="0"/>
              <a:t> the superior turbinate so known</a:t>
            </a:r>
            <a:r>
              <a:rPr lang="en-US" baseline="0" dirty="0" smtClean="0"/>
              <a:t> as supreme turbinate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B324-4CF0-472D-9773-F2DFA053C8A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Border between ant and posterior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ethmoidal</a:t>
            </a:r>
            <a:r>
              <a:rPr lang="en-US" baseline="0" dirty="0" smtClean="0"/>
              <a:t> sinus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B324-4CF0-472D-9773-F2DFA053C8A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EC9C83-F730-43E2-984E-486B657D0AA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F14135-31F3-4DBD-BAEC-06939E61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Thanaviratananich%20S%5bAuthor%5d&amp;cauthor=true&amp;cauthor_uid=16083216" TargetMode="External"/><Relationship Id="rId2" Type="http://schemas.openxmlformats.org/officeDocument/2006/relationships/hyperlink" Target="http://www.ncbi.nlm.nih.gov/pubmed?term=Nitinavakarn%20B%5bAuthor%5d&amp;cauthor=true&amp;cauthor_uid=160832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/16083216" TargetMode="External"/><Relationship Id="rId4" Type="http://schemas.openxmlformats.org/officeDocument/2006/relationships/hyperlink" Target="http://www.ncbi.nlm.nih.gov/pubmed?term=Sangsilp%20N%5bAuthor%5d&amp;cauthor=true&amp;cauthor_uid=1608321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800" y="0"/>
            <a:ext cx="9829800" cy="3124200"/>
          </a:xfrm>
        </p:spPr>
        <p:txBody>
          <a:bodyPr/>
          <a:lstStyle/>
          <a:p>
            <a:pPr algn="just"/>
            <a:r>
              <a:rPr lang="en-US" dirty="0" smtClean="0"/>
              <a:t>     ANATOMY	OF 	THE </a:t>
            </a:r>
            <a:br>
              <a:rPr lang="en-US" dirty="0" smtClean="0"/>
            </a:br>
            <a:r>
              <a:rPr lang="en-US" dirty="0" smtClean="0"/>
              <a:t>                 LATERAL NASAL WALL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4624" y="5181600"/>
            <a:ext cx="3389376" cy="58216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ETHMOIDAL BULLA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Torus </a:t>
            </a:r>
            <a:r>
              <a:rPr lang="en-US" dirty="0" err="1" smtClean="0"/>
              <a:t>lateralis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Forms the posterior margin of the hiatus </a:t>
            </a:r>
            <a:r>
              <a:rPr lang="en-US" dirty="0" err="1" smtClean="0"/>
              <a:t>semilunaris</a:t>
            </a:r>
            <a:r>
              <a:rPr lang="en-US" dirty="0" smtClean="0"/>
              <a:t> and the </a:t>
            </a:r>
            <a:r>
              <a:rPr lang="en-US" dirty="0" err="1" smtClean="0"/>
              <a:t>ethmoidal</a:t>
            </a:r>
            <a:r>
              <a:rPr lang="en-US" dirty="0" smtClean="0"/>
              <a:t> </a:t>
            </a:r>
            <a:r>
              <a:rPr lang="en-US" dirty="0" err="1" smtClean="0"/>
              <a:t>infundibulum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667000"/>
            <a:ext cx="67090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ANATOMICAL VARIATIONS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Scott-Brown’s Otorhinolaryngology, Head and Neck Surgery\Part 13 The nose and paranasal sinuses\104 Anatomy of the nose and paranasal sinuses\104.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09600"/>
            <a:ext cx="6096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Scott-Brown’s Otorhinolaryngology, Head and Neck Surgery\Part 13 The nose and paranasal sinuses\104 Anatomy of the nose and paranasal sinuses\104.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1" y="457200"/>
            <a:ext cx="6705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Scott-Brown’s Otorhinolaryngology, Head and Neck Surgery\Part 13 The nose and paranasal sinuses\104 Anatomy of the nose and paranasal sinuses\104.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09600"/>
            <a:ext cx="6400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 MEATUS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1/3</a:t>
            </a:r>
            <a:r>
              <a:rPr lang="en-US" baseline="30000" dirty="0" smtClean="0"/>
              <a:t>rd</a:t>
            </a:r>
            <a:r>
              <a:rPr lang="en-US" dirty="0" smtClean="0"/>
              <a:t> of wall</a:t>
            </a:r>
          </a:p>
          <a:p>
            <a:endParaRPr lang="en-US" dirty="0" smtClean="0"/>
          </a:p>
          <a:p>
            <a:r>
              <a:rPr lang="en-US" dirty="0" smtClean="0"/>
              <a:t>Posterior  </a:t>
            </a:r>
            <a:r>
              <a:rPr lang="en-US" dirty="0" err="1" smtClean="0"/>
              <a:t>ethmoidal</a:t>
            </a:r>
            <a:r>
              <a:rPr lang="en-US" dirty="0" smtClean="0"/>
              <a:t> sinus opening</a:t>
            </a:r>
          </a:p>
          <a:p>
            <a:endParaRPr lang="en-US" dirty="0" smtClean="0"/>
          </a:p>
          <a:p>
            <a:r>
              <a:rPr lang="en-US" dirty="0" smtClean="0"/>
              <a:t>Supreme turbinate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POSTERIOR ETHMOID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lamella of middle turbinate boundary between anterior and posterior </a:t>
            </a:r>
            <a:r>
              <a:rPr lang="en-US" dirty="0" err="1" smtClean="0"/>
              <a:t>ethmoidal</a:t>
            </a:r>
            <a:r>
              <a:rPr lang="en-US" dirty="0" smtClean="0"/>
              <a:t> sinuses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SPHENOETHMOIDAL RECESS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Medial to the superior turbinate</a:t>
            </a:r>
          </a:p>
          <a:p>
            <a:endParaRPr lang="en-US" dirty="0" smtClean="0"/>
          </a:p>
          <a:p>
            <a:r>
              <a:rPr lang="en-US" dirty="0" smtClean="0"/>
              <a:t>Opening of sphenoid sinus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and internal carotid arteries</a:t>
            </a:r>
          </a:p>
          <a:p>
            <a:r>
              <a:rPr lang="en-US" dirty="0" err="1" smtClean="0"/>
              <a:t>Spheno</a:t>
            </a:r>
            <a:r>
              <a:rPr lang="en-US" dirty="0" smtClean="0"/>
              <a:t>-palatine artery</a:t>
            </a:r>
          </a:p>
          <a:p>
            <a:r>
              <a:rPr lang="en-US" dirty="0" smtClean="0"/>
              <a:t>Facial artery</a:t>
            </a:r>
          </a:p>
          <a:p>
            <a:r>
              <a:rPr lang="en-US" dirty="0" smtClean="0"/>
              <a:t>Greater palatine artery</a:t>
            </a:r>
          </a:p>
          <a:p>
            <a:r>
              <a:rPr lang="en-US" dirty="0" smtClean="0"/>
              <a:t>Anterior  and posterior </a:t>
            </a:r>
            <a:r>
              <a:rPr lang="en-US" dirty="0" err="1" smtClean="0"/>
              <a:t>ethmoidal</a:t>
            </a:r>
            <a:r>
              <a:rPr lang="en-US" dirty="0" smtClean="0"/>
              <a:t> arteries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VENOUS DRAINAGE</a:t>
            </a:r>
          </a:p>
          <a:p>
            <a:r>
              <a:rPr lang="en-US" dirty="0" err="1" smtClean="0"/>
              <a:t>Spheno</a:t>
            </a:r>
            <a:r>
              <a:rPr lang="en-US" dirty="0" smtClean="0"/>
              <a:t>-palatine veins </a:t>
            </a:r>
          </a:p>
          <a:p>
            <a:r>
              <a:rPr lang="en-US" dirty="0" err="1" smtClean="0"/>
              <a:t>Ethmoidal</a:t>
            </a:r>
            <a:r>
              <a:rPr lang="en-US" dirty="0" smtClean="0"/>
              <a:t> veins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Scott-Brown’s Otorhinolaryngology, Head and Neck Surgery\Part 13 The nose and paranasal sinuses\104 Anatomy of the nose and paranasal sinuses\104.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838200"/>
            <a:ext cx="8610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Scott-Brown’s Otorhinolaryngology, Head and Neck Surgery\Part 13 The nose and paranasal sinuses\104 Anatomy of the nose and paranasal sinuses\104.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382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Olfactory Nerve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Anterior </a:t>
            </a:r>
            <a:r>
              <a:rPr lang="en-US" dirty="0" err="1" smtClean="0"/>
              <a:t>ethmoidal</a:t>
            </a:r>
            <a:r>
              <a:rPr lang="en-US" dirty="0" smtClean="0"/>
              <a:t> nerve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Branches of </a:t>
            </a:r>
            <a:r>
              <a:rPr lang="en-US" dirty="0" err="1" smtClean="0"/>
              <a:t>pterygopalatine</a:t>
            </a:r>
            <a:r>
              <a:rPr lang="en-US" dirty="0" smtClean="0"/>
              <a:t> ganglion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Anterior palatine nerves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Infraorbital</a:t>
            </a:r>
            <a:r>
              <a:rPr lang="en-US" dirty="0" smtClean="0"/>
              <a:t> nerve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Anterior superior alveolar nerve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Scott-Brown’s Otorhinolaryngology, Head and Neck Surgery\Part 13 The nose and paranasal sinuses\104 Anatomy of the nose and paranasal sinuses\104.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8382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Submandibular</a:t>
            </a:r>
            <a:r>
              <a:rPr lang="en-US" dirty="0" smtClean="0"/>
              <a:t> nodes </a:t>
            </a:r>
            <a:r>
              <a:rPr lang="en-US" dirty="0" err="1" smtClean="0"/>
              <a:t>anteriorly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Lateral pharyngeal, retropharyngeal and upper deep cervical </a:t>
            </a:r>
            <a:r>
              <a:rPr lang="en-US" dirty="0" err="1" smtClean="0"/>
              <a:t>posteriorly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Endoscopic </a:t>
            </a:r>
            <a:r>
              <a:rPr lang="en-US" dirty="0" err="1" smtClean="0"/>
              <a:t>dacryocystorhinostomy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Concha</a:t>
            </a:r>
            <a:r>
              <a:rPr lang="en-US" dirty="0" smtClean="0"/>
              <a:t> </a:t>
            </a:r>
            <a:r>
              <a:rPr lang="en-US" dirty="0" err="1" smtClean="0"/>
              <a:t>bullosa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FESS</a:t>
            </a:r>
          </a:p>
          <a:p>
            <a:endParaRPr lang="en-US" dirty="0" smtClean="0"/>
          </a:p>
          <a:p>
            <a:r>
              <a:rPr lang="en-US" dirty="0" smtClean="0"/>
              <a:t>Joining of accessory and main maxillary </a:t>
            </a:r>
            <a:r>
              <a:rPr lang="en-US" dirty="0" err="1" smtClean="0"/>
              <a:t>ostia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8991601" cy="5895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3251"/>
                <a:gridCol w="1227479"/>
                <a:gridCol w="1144470"/>
                <a:gridCol w="591359"/>
                <a:gridCol w="2027032"/>
                <a:gridCol w="582009"/>
                <a:gridCol w="2286001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r>
                        <a:rPr lang="en-US" sz="1800" baseline="0" dirty="0" smtClean="0"/>
                        <a:t> OF STUDY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AUTHOR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REFERENCE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SAMPLE</a:t>
                      </a:r>
                    </a:p>
                    <a:p>
                      <a:r>
                        <a:rPr lang="en-US" sz="1800" dirty="0" smtClean="0"/>
                        <a:t>SIZE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RESULT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</a:p>
                    <a:p>
                      <a:r>
                        <a:rPr lang="en-US" sz="1800" dirty="0" smtClean="0"/>
                        <a:t>value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CONCLUSION</a:t>
                      </a:r>
                      <a:endParaRPr lang="en-IN" sz="1800" dirty="0"/>
                    </a:p>
                  </a:txBody>
                  <a:tcPr/>
                </a:tc>
              </a:tr>
              <a:tr h="443236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Anatomical variations of the lateral nasal wall and paranasal sinuses: A CT study for endoscopic sinus surgery (ESS) in Thai patients.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hlinkClick r:id="rId2"/>
                        </a:rPr>
                        <a:t>Nitinavakarn</a:t>
                      </a:r>
                      <a:r>
                        <a:rPr lang="en-US" sz="1400" dirty="0" smtClean="0">
                          <a:hlinkClick r:id="rId2"/>
                        </a:rPr>
                        <a:t> B</a:t>
                      </a:r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>
                          <a:hlinkClick r:id="rId3"/>
                        </a:rPr>
                        <a:t>Thanaviratananich</a:t>
                      </a:r>
                      <a:r>
                        <a:rPr lang="en-US" sz="1400" dirty="0" smtClean="0">
                          <a:hlinkClick r:id="rId3"/>
                        </a:rPr>
                        <a:t> S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>
                          <a:hlinkClick r:id="rId4"/>
                        </a:rPr>
                        <a:t>Sangsilp</a:t>
                      </a:r>
                      <a:r>
                        <a:rPr lang="en-US" sz="1400" dirty="0" smtClean="0">
                          <a:hlinkClick r:id="rId4"/>
                        </a:rPr>
                        <a:t> N</a:t>
                      </a:r>
                      <a:r>
                        <a:rPr lang="en-US" sz="1400" dirty="0" smtClean="0"/>
                        <a:t>.</a:t>
                      </a:r>
                      <a:endParaRPr kumimoji="0" lang="en-IN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5" tooltip="Journal of the Medical Association of Thailand = Chotmaihet thangphaet."/>
                        </a:rPr>
                        <a:t>J Med Assoc Thai.</a:t>
                      </a:r>
                      <a:r>
                        <a:rPr lang="en-US" sz="1400" dirty="0" smtClean="0"/>
                        <a:t> 2005 Jun;88(6):763-8.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88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study showed the presence of frontal sinuses in 88% of cases (95%CI 82.3-92.5%), </a:t>
                      </a:r>
                      <a:r>
                        <a:rPr lang="en-US" sz="1400" dirty="0" err="1" smtClean="0"/>
                        <a:t>agger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nasi</a:t>
                      </a:r>
                      <a:r>
                        <a:rPr lang="en-US" sz="1400" dirty="0" smtClean="0"/>
                        <a:t> cells in 92% (95%CI 87-95.6%), concha bullosa in 34% (95%CI27.1-41.6%), Haller's cell in 24% (95%CI 17.8-30.9%), </a:t>
                      </a:r>
                      <a:r>
                        <a:rPr lang="en-US" sz="1400" dirty="0" err="1" smtClean="0"/>
                        <a:t>Onodi</a:t>
                      </a:r>
                      <a:r>
                        <a:rPr lang="en-US" sz="1400" dirty="0" smtClean="0"/>
                        <a:t> cell in 25% (95%CI 19.8-32.1%), dehiscence of the internal carotid artery in 10.2% (95%CI 6.2-15.7%) and the optic canal in the sphenoid sinus in 18.2% (95%CI 12.8-24.7%).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more</a:t>
                      </a:r>
                      <a:r>
                        <a:rPr lang="en-US" sz="1400" baseline="0" dirty="0" smtClean="0"/>
                        <a:t> than</a:t>
                      </a:r>
                    </a:p>
                    <a:p>
                      <a:r>
                        <a:rPr lang="en-US" sz="1400" baseline="0" dirty="0" smtClean="0"/>
                        <a:t>0.05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/>
                        <a:t>The most common olfactory fossa was type II. Haller's cell was a coincident finding not a risk factor for maxillary </a:t>
                      </a:r>
                      <a:r>
                        <a:rPr lang="en-US" sz="1400" dirty="0" err="1" smtClean="0"/>
                        <a:t>rhinosinusitis</a:t>
                      </a:r>
                      <a:r>
                        <a:rPr lang="en-US" sz="1400" dirty="0" smtClean="0"/>
                        <a:t>. Concha bullosa was a non-statistically significant, risk factor for maxillary </a:t>
                      </a:r>
                      <a:r>
                        <a:rPr lang="en-US" sz="1400" dirty="0" err="1" smtClean="0"/>
                        <a:t>rhinosinustis</a:t>
                      </a:r>
                      <a:endParaRPr lang="en-IN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3657600" cy="228600"/>
          </a:xfrm>
        </p:spPr>
        <p:txBody>
          <a:bodyPr/>
          <a:lstStyle/>
          <a:p>
            <a:pPr algn="l"/>
            <a:r>
              <a:rPr lang="en-US" sz="2000" b="1" i="1" u="sng" dirty="0" smtClean="0"/>
              <a:t>Case control study</a:t>
            </a:r>
            <a:endParaRPr lang="en-US" sz="2000" b="1" i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Which is the largest </a:t>
            </a:r>
            <a:r>
              <a:rPr lang="en-US" dirty="0" err="1" smtClean="0"/>
              <a:t>meatus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Inferior </a:t>
            </a:r>
            <a:r>
              <a:rPr lang="en-US" dirty="0" err="1" smtClean="0"/>
              <a:t>meatus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Superior </a:t>
            </a:r>
            <a:r>
              <a:rPr lang="en-US" dirty="0" err="1" smtClean="0"/>
              <a:t>meatus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Middle </a:t>
            </a:r>
            <a:r>
              <a:rPr lang="en-US" dirty="0" err="1" smtClean="0"/>
              <a:t>meatus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All are equal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Maxillary sinus opening is located in the medial wall of :</a:t>
            </a:r>
          </a:p>
          <a:p>
            <a:pPr marL="514350" indent="-514350">
              <a:buAutoNum type="alphaUcPeriod"/>
            </a:pPr>
            <a:r>
              <a:rPr lang="en-US" dirty="0" smtClean="0"/>
              <a:t>Inferior turbinate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Middle turbinate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Superior turbinate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Ethmoidal</a:t>
            </a:r>
            <a:r>
              <a:rPr lang="en-US" dirty="0" smtClean="0"/>
              <a:t> </a:t>
            </a:r>
            <a:r>
              <a:rPr lang="en-US" dirty="0" err="1" smtClean="0"/>
              <a:t>Infundibulum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Sphenoid sinus opens into:</a:t>
            </a:r>
          </a:p>
          <a:p>
            <a:pPr marL="514350" indent="-514350">
              <a:buAutoNum type="alphaUcPeriod"/>
            </a:pPr>
            <a:r>
              <a:rPr lang="en-US" dirty="0" smtClean="0"/>
              <a:t>Superior </a:t>
            </a:r>
            <a:r>
              <a:rPr lang="en-US" dirty="0" err="1" smtClean="0"/>
              <a:t>meatus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Sphenoethmoidal</a:t>
            </a:r>
            <a:r>
              <a:rPr lang="en-US" dirty="0" smtClean="0"/>
              <a:t> recess</a:t>
            </a:r>
          </a:p>
          <a:p>
            <a:pPr marL="514350" indent="-514350">
              <a:buAutoNum type="alphaUcPeriod"/>
            </a:pPr>
            <a:r>
              <a:rPr lang="en-US" dirty="0" smtClean="0"/>
              <a:t>Middle turbinate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TURBINATE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Irregular surface, </a:t>
            </a:r>
            <a:r>
              <a:rPr lang="en-US" dirty="0" err="1" smtClean="0"/>
              <a:t>mucoperiosteum</a:t>
            </a:r>
            <a:r>
              <a:rPr lang="en-US" dirty="0" smtClean="0"/>
              <a:t> firmly attached</a:t>
            </a:r>
          </a:p>
          <a:p>
            <a:endParaRPr lang="en-US" dirty="0" smtClean="0"/>
          </a:p>
          <a:p>
            <a:r>
              <a:rPr lang="en-US" dirty="0" smtClean="0"/>
              <a:t>Maxillary process</a:t>
            </a:r>
          </a:p>
          <a:p>
            <a:endParaRPr lang="en-US" dirty="0" smtClean="0"/>
          </a:p>
          <a:p>
            <a:r>
              <a:rPr lang="en-US" dirty="0" err="1" smtClean="0"/>
              <a:t>Submucosal</a:t>
            </a:r>
            <a:r>
              <a:rPr lang="en-US" dirty="0" smtClean="0"/>
              <a:t> cavernous plexus</a:t>
            </a:r>
          </a:p>
          <a:p>
            <a:endParaRPr lang="en-US" dirty="0" smtClean="0"/>
          </a:p>
          <a:p>
            <a:r>
              <a:rPr lang="en-US" dirty="0" smtClean="0"/>
              <a:t> Covered by the Respiratory epithelium with high no of goblet cells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Which of the following does not supply lateral nasal wall:</a:t>
            </a:r>
          </a:p>
          <a:p>
            <a:pPr marL="514350" indent="-514350">
              <a:buNone/>
            </a:pPr>
            <a:r>
              <a:rPr lang="en-US" dirty="0" err="1" smtClean="0"/>
              <a:t>A.External</a:t>
            </a:r>
            <a:r>
              <a:rPr lang="en-US" dirty="0" smtClean="0"/>
              <a:t> and internal carotid arteries</a:t>
            </a:r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Spheno</a:t>
            </a:r>
            <a:r>
              <a:rPr lang="en-US" dirty="0" smtClean="0"/>
              <a:t>-palatine artery</a:t>
            </a:r>
          </a:p>
          <a:p>
            <a:pPr>
              <a:buNone/>
            </a:pPr>
            <a:r>
              <a:rPr lang="en-US" dirty="0" err="1" smtClean="0"/>
              <a:t>C.Facial</a:t>
            </a:r>
            <a:r>
              <a:rPr lang="en-US" dirty="0" smtClean="0"/>
              <a:t> artery</a:t>
            </a:r>
          </a:p>
          <a:p>
            <a:pPr>
              <a:buNone/>
            </a:pPr>
            <a:r>
              <a:rPr lang="en-US" dirty="0" err="1" smtClean="0"/>
              <a:t>D.Greater</a:t>
            </a:r>
            <a:r>
              <a:rPr lang="en-US" dirty="0" smtClean="0"/>
              <a:t> palatine artery</a:t>
            </a:r>
          </a:p>
          <a:p>
            <a:pPr>
              <a:buNone/>
            </a:pPr>
            <a:r>
              <a:rPr lang="en-US" dirty="0" smtClean="0"/>
              <a:t>E. </a:t>
            </a:r>
            <a:r>
              <a:rPr lang="en-US" smtClean="0"/>
              <a:t>None </a:t>
            </a:r>
            <a:r>
              <a:rPr lang="en-US" dirty="0" smtClean="0"/>
              <a:t>of the above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Which of the following in not the lymphatic drainage of lateral wall of nose: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Submandibular</a:t>
            </a:r>
            <a:r>
              <a:rPr lang="en-US" dirty="0" smtClean="0"/>
              <a:t> nodes </a:t>
            </a:r>
          </a:p>
          <a:p>
            <a:pPr>
              <a:buNone/>
            </a:pPr>
            <a:r>
              <a:rPr lang="en-US" dirty="0" err="1" smtClean="0"/>
              <a:t>B.Lateral</a:t>
            </a:r>
            <a:r>
              <a:rPr lang="en-US" dirty="0" smtClean="0"/>
              <a:t> pharyngeal</a:t>
            </a:r>
          </a:p>
          <a:p>
            <a:pPr>
              <a:buNone/>
            </a:pPr>
            <a:r>
              <a:rPr lang="en-US" dirty="0" err="1" smtClean="0"/>
              <a:t>C.Retropharyngeal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D. upper deep cervical</a:t>
            </a:r>
          </a:p>
          <a:p>
            <a:pPr>
              <a:buNone/>
            </a:pPr>
            <a:r>
              <a:rPr lang="en-US" dirty="0" smtClean="0"/>
              <a:t>E. None of the above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INFERIOR MEATUS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It is the largest </a:t>
            </a:r>
            <a:r>
              <a:rPr lang="en-US" dirty="0" err="1" smtClean="0"/>
              <a:t>meatus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Naso-lacrimal</a:t>
            </a:r>
            <a:r>
              <a:rPr lang="en-US" dirty="0" smtClean="0"/>
              <a:t> duct opens in this </a:t>
            </a:r>
            <a:r>
              <a:rPr lang="en-US" dirty="0" err="1" smtClean="0"/>
              <a:t>meatus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MEATUS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lies lateral to the middle turbinate</a:t>
            </a:r>
          </a:p>
          <a:p>
            <a:endParaRPr lang="en-US" dirty="0" smtClean="0"/>
          </a:p>
          <a:p>
            <a:r>
              <a:rPr lang="en-US" dirty="0" smtClean="0"/>
              <a:t>Maxillary hiatus in medial wall</a:t>
            </a:r>
          </a:p>
          <a:p>
            <a:endParaRPr lang="en-US" dirty="0" smtClean="0"/>
          </a:p>
          <a:p>
            <a:r>
              <a:rPr lang="en-US" dirty="0" smtClean="0"/>
              <a:t>Accessory </a:t>
            </a:r>
            <a:r>
              <a:rPr lang="en-US" dirty="0" err="1" smtClean="0"/>
              <a:t>ostia</a:t>
            </a:r>
            <a:r>
              <a:rPr lang="en-US" dirty="0" smtClean="0"/>
              <a:t> found in the </a:t>
            </a:r>
            <a:r>
              <a:rPr lang="en-US" dirty="0" err="1" smtClean="0"/>
              <a:t>fontanelles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Scott-Brown’s Otorhinolaryngology, Head and Neck Surgery\Part 13 The nose and paranasal sinuses\104 Anatomy of the nose and paranasal sinuses\104.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4581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ETHMOIDAL INFUNDIBULUM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Cleft like 3 dimensional space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/>
            <a:r>
              <a:rPr lang="en-US" dirty="0" smtClean="0"/>
              <a:t>Maxillary sinus opening is located in the medial wall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HIATUS SEMILUNARIS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Inferior hiatus </a:t>
            </a:r>
            <a:r>
              <a:rPr lang="en-US" dirty="0" err="1" smtClean="0"/>
              <a:t>semilunaris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dimensional space</a:t>
            </a:r>
          </a:p>
          <a:p>
            <a:endParaRPr lang="en-US" dirty="0" smtClean="0"/>
          </a:p>
          <a:p>
            <a:r>
              <a:rPr lang="en-US" dirty="0" smtClean="0"/>
              <a:t>Superior hiatus </a:t>
            </a:r>
            <a:r>
              <a:rPr lang="en-US" dirty="0" err="1" smtClean="0"/>
              <a:t>semilunaris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AGGER NASI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anterior part of </a:t>
            </a:r>
            <a:r>
              <a:rPr lang="en-US" dirty="0" err="1" smtClean="0"/>
              <a:t>ethmoid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Represented by a small crest or mound just anterior to the attachment of middle turbinate	</a:t>
            </a:r>
          </a:p>
          <a:p>
            <a:endParaRPr lang="en-US" dirty="0" smtClean="0"/>
          </a:p>
          <a:p>
            <a:r>
              <a:rPr lang="en-US" dirty="0" err="1" smtClean="0"/>
              <a:t>Pneumatization</a:t>
            </a:r>
            <a:r>
              <a:rPr lang="en-US" dirty="0" smtClean="0"/>
              <a:t> of </a:t>
            </a:r>
            <a:r>
              <a:rPr lang="en-US" dirty="0" err="1" smtClean="0"/>
              <a:t>agger</a:t>
            </a:r>
            <a:r>
              <a:rPr lang="en-US" dirty="0" smtClean="0"/>
              <a:t> </a:t>
            </a:r>
            <a:r>
              <a:rPr lang="en-US" dirty="0" err="1" smtClean="0"/>
              <a:t>nasi</a:t>
            </a:r>
            <a:r>
              <a:rPr lang="en-US" dirty="0" smtClean="0"/>
              <a:t> may encroach upon the </a:t>
            </a:r>
            <a:r>
              <a:rPr lang="en-US" dirty="0" err="1" smtClean="0"/>
              <a:t>nasolacrimal</a:t>
            </a:r>
            <a:r>
              <a:rPr lang="en-US" dirty="0" smtClean="0"/>
              <a:t> duct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445</TotalTime>
  <Words>562</Words>
  <Application>Microsoft Office PowerPoint</Application>
  <PresentationFormat>On-screen Show (4:3)</PresentationFormat>
  <Paragraphs>138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Opulent</vt:lpstr>
      <vt:lpstr>     ANATOMY OF  THE                   LATERAL NASAL WALL</vt:lpstr>
      <vt:lpstr>Slide 2</vt:lpstr>
      <vt:lpstr>INFERIOR TURBINATE</vt:lpstr>
      <vt:lpstr>INFERIOR MEATUS</vt:lpstr>
      <vt:lpstr>MIDDLE MEATUS</vt:lpstr>
      <vt:lpstr>Slide 6</vt:lpstr>
      <vt:lpstr>ETHMOIDAL INFUNDIBULUM</vt:lpstr>
      <vt:lpstr>HIATUS SEMILUNARIS</vt:lpstr>
      <vt:lpstr>AGGER NASI</vt:lpstr>
      <vt:lpstr>ETHMOIDAL BULLA</vt:lpstr>
      <vt:lpstr>Slide 11</vt:lpstr>
      <vt:lpstr>Slide 12</vt:lpstr>
      <vt:lpstr>Slide 13</vt:lpstr>
      <vt:lpstr>Slide 14</vt:lpstr>
      <vt:lpstr>SUPERIOR MEATUS</vt:lpstr>
      <vt:lpstr>POSTERIOR ETHMOID COMPLEX</vt:lpstr>
      <vt:lpstr>SPHENOETHMOIDAL RECESS</vt:lpstr>
      <vt:lpstr>BLOOD SUPPLY</vt:lpstr>
      <vt:lpstr>Slide 19</vt:lpstr>
      <vt:lpstr>NERVE SUPPLY</vt:lpstr>
      <vt:lpstr>Slide 21</vt:lpstr>
      <vt:lpstr>LYMPHATIC DRAINAGE</vt:lpstr>
      <vt:lpstr>SURGICAL IMPORTANCE</vt:lpstr>
      <vt:lpstr>Slide 24</vt:lpstr>
      <vt:lpstr>THANK YOU</vt:lpstr>
      <vt:lpstr>MCQ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LATERAL NASAL WALL</dc:title>
  <dc:creator>Chintan</dc:creator>
  <cp:lastModifiedBy>sony</cp:lastModifiedBy>
  <cp:revision>62</cp:revision>
  <dcterms:created xsi:type="dcterms:W3CDTF">2011-04-24T13:23:33Z</dcterms:created>
  <dcterms:modified xsi:type="dcterms:W3CDTF">2020-08-11T15:38:36Z</dcterms:modified>
</cp:coreProperties>
</file>