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8" r:id="rId3"/>
    <p:sldId id="289" r:id="rId4"/>
    <p:sldId id="258" r:id="rId5"/>
    <p:sldId id="259" r:id="rId6"/>
    <p:sldId id="262" r:id="rId7"/>
    <p:sldId id="260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0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55DC4-D3EB-4387-97E9-EC4E9C92A1C3}" type="doc">
      <dgm:prSet loTypeId="urn:microsoft.com/office/officeart/2005/8/layout/hierarchy1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IN"/>
        </a:p>
      </dgm:t>
    </dgm:pt>
    <dgm:pt modelId="{6C9E6F42-73EB-4869-A77B-60105CD5B14D}">
      <dgm:prSet phldrT="[Text]"/>
      <dgm:spPr/>
      <dgm:t>
        <a:bodyPr/>
        <a:lstStyle/>
        <a:p>
          <a:r>
            <a:rPr lang="en-IN" dirty="0" smtClean="0"/>
            <a:t>Atrophic rhinitis</a:t>
          </a:r>
          <a:endParaRPr lang="en-IN" dirty="0"/>
        </a:p>
      </dgm:t>
    </dgm:pt>
    <dgm:pt modelId="{4F5D5591-722F-458F-BF76-9916420336CA}" type="parTrans" cxnId="{736194C0-8EBF-4DD1-A584-09FA371AF75F}">
      <dgm:prSet/>
      <dgm:spPr/>
      <dgm:t>
        <a:bodyPr/>
        <a:lstStyle/>
        <a:p>
          <a:endParaRPr lang="en-IN"/>
        </a:p>
      </dgm:t>
    </dgm:pt>
    <dgm:pt modelId="{627BA2D7-C548-464E-BE1E-33B875292B88}" type="sibTrans" cxnId="{736194C0-8EBF-4DD1-A584-09FA371AF75F}">
      <dgm:prSet/>
      <dgm:spPr/>
      <dgm:t>
        <a:bodyPr/>
        <a:lstStyle/>
        <a:p>
          <a:endParaRPr lang="en-IN"/>
        </a:p>
      </dgm:t>
    </dgm:pt>
    <dgm:pt modelId="{8ECBDB68-0368-4D9A-9DED-17FDC0C0AC51}">
      <dgm:prSet phldrT="[Text]"/>
      <dgm:spPr/>
      <dgm:t>
        <a:bodyPr/>
        <a:lstStyle/>
        <a:p>
          <a:r>
            <a:rPr lang="en-IN" dirty="0" smtClean="0"/>
            <a:t>primary</a:t>
          </a:r>
          <a:endParaRPr lang="en-IN" dirty="0"/>
        </a:p>
      </dgm:t>
    </dgm:pt>
    <dgm:pt modelId="{AC476E60-88F9-49D6-AEC2-64D8594EC633}" type="parTrans" cxnId="{D9946939-5B65-4FA0-9DBC-32B3EFA9A1A2}">
      <dgm:prSet/>
      <dgm:spPr/>
      <dgm:t>
        <a:bodyPr/>
        <a:lstStyle/>
        <a:p>
          <a:endParaRPr lang="en-IN"/>
        </a:p>
      </dgm:t>
    </dgm:pt>
    <dgm:pt modelId="{F642ACA4-F9A2-49A9-86C6-2FF35FE2AC40}" type="sibTrans" cxnId="{D9946939-5B65-4FA0-9DBC-32B3EFA9A1A2}">
      <dgm:prSet/>
      <dgm:spPr/>
      <dgm:t>
        <a:bodyPr/>
        <a:lstStyle/>
        <a:p>
          <a:endParaRPr lang="en-IN"/>
        </a:p>
      </dgm:t>
    </dgm:pt>
    <dgm:pt modelId="{B3BC5599-D82B-42BE-BCC8-095A7D46BF08}">
      <dgm:prSet phldrT="[Text]"/>
      <dgm:spPr/>
      <dgm:t>
        <a:bodyPr/>
        <a:lstStyle/>
        <a:p>
          <a:r>
            <a:rPr lang="en-IN" dirty="0" smtClean="0"/>
            <a:t>secondary</a:t>
          </a:r>
          <a:endParaRPr lang="en-IN" dirty="0"/>
        </a:p>
      </dgm:t>
    </dgm:pt>
    <dgm:pt modelId="{8F9198EB-537E-42D2-B8ED-20C4EF1F9E91}" type="parTrans" cxnId="{087AC249-0F33-45F1-93A6-4DA3CC70DA3D}">
      <dgm:prSet/>
      <dgm:spPr/>
      <dgm:t>
        <a:bodyPr/>
        <a:lstStyle/>
        <a:p>
          <a:endParaRPr lang="en-IN"/>
        </a:p>
      </dgm:t>
    </dgm:pt>
    <dgm:pt modelId="{B62B1DE9-79A2-423A-BE05-B42FA71E73E5}" type="sibTrans" cxnId="{087AC249-0F33-45F1-93A6-4DA3CC70DA3D}">
      <dgm:prSet/>
      <dgm:spPr/>
      <dgm:t>
        <a:bodyPr/>
        <a:lstStyle/>
        <a:p>
          <a:endParaRPr lang="en-IN"/>
        </a:p>
      </dgm:t>
    </dgm:pt>
    <dgm:pt modelId="{794BF8E3-DBDB-4A40-97FA-FA2E298A2ADA}" type="pres">
      <dgm:prSet presAssocID="{00955DC4-D3EB-4387-97E9-EC4E9C92A1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64FCA33F-9E6D-4B30-BDFC-EF73332BF03A}" type="pres">
      <dgm:prSet presAssocID="{6C9E6F42-73EB-4869-A77B-60105CD5B14D}" presName="hierRoot1" presStyleCnt="0"/>
      <dgm:spPr/>
    </dgm:pt>
    <dgm:pt modelId="{E59EF4A6-2F8C-4F30-A1A8-1192D7B1BCBC}" type="pres">
      <dgm:prSet presAssocID="{6C9E6F42-73EB-4869-A77B-60105CD5B14D}" presName="composite" presStyleCnt="0"/>
      <dgm:spPr/>
    </dgm:pt>
    <dgm:pt modelId="{22F38190-1B57-4659-A051-911E4B8DA35E}" type="pres">
      <dgm:prSet presAssocID="{6C9E6F42-73EB-4869-A77B-60105CD5B14D}" presName="background" presStyleLbl="node0" presStyleIdx="0" presStyleCnt="1"/>
      <dgm:spPr/>
    </dgm:pt>
    <dgm:pt modelId="{C5EA0928-C23A-4668-AA8C-25927D671AD8}" type="pres">
      <dgm:prSet presAssocID="{6C9E6F42-73EB-4869-A77B-60105CD5B1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5518F72-1011-41DF-AB9B-7F7FA6D19326}" type="pres">
      <dgm:prSet presAssocID="{6C9E6F42-73EB-4869-A77B-60105CD5B14D}" presName="hierChild2" presStyleCnt="0"/>
      <dgm:spPr/>
    </dgm:pt>
    <dgm:pt modelId="{ED392725-58C1-4A4C-BA03-4205410583C5}" type="pres">
      <dgm:prSet presAssocID="{AC476E60-88F9-49D6-AEC2-64D8594EC633}" presName="Name10" presStyleLbl="parChTrans1D2" presStyleIdx="0" presStyleCnt="2"/>
      <dgm:spPr/>
      <dgm:t>
        <a:bodyPr/>
        <a:lstStyle/>
        <a:p>
          <a:endParaRPr lang="en-IN"/>
        </a:p>
      </dgm:t>
    </dgm:pt>
    <dgm:pt modelId="{3C0A9942-417D-42EA-8BE2-71B0E5694133}" type="pres">
      <dgm:prSet presAssocID="{8ECBDB68-0368-4D9A-9DED-17FDC0C0AC51}" presName="hierRoot2" presStyleCnt="0"/>
      <dgm:spPr/>
    </dgm:pt>
    <dgm:pt modelId="{386E1CBE-8FE7-4F72-BDAF-615070E6C399}" type="pres">
      <dgm:prSet presAssocID="{8ECBDB68-0368-4D9A-9DED-17FDC0C0AC51}" presName="composite2" presStyleCnt="0"/>
      <dgm:spPr/>
    </dgm:pt>
    <dgm:pt modelId="{B2947832-E77E-4740-A1EC-CD8180C3B438}" type="pres">
      <dgm:prSet presAssocID="{8ECBDB68-0368-4D9A-9DED-17FDC0C0AC51}" presName="background2" presStyleLbl="node2" presStyleIdx="0" presStyleCnt="2"/>
      <dgm:spPr/>
    </dgm:pt>
    <dgm:pt modelId="{444672FE-7AB5-465A-81B3-48CE96CEF93E}" type="pres">
      <dgm:prSet presAssocID="{8ECBDB68-0368-4D9A-9DED-17FDC0C0AC5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45CC345-1313-4043-95DC-D7541469D04F}" type="pres">
      <dgm:prSet presAssocID="{8ECBDB68-0368-4D9A-9DED-17FDC0C0AC51}" presName="hierChild3" presStyleCnt="0"/>
      <dgm:spPr/>
    </dgm:pt>
    <dgm:pt modelId="{DA414C2A-0232-49D5-8BF0-458D3EE11096}" type="pres">
      <dgm:prSet presAssocID="{8F9198EB-537E-42D2-B8ED-20C4EF1F9E91}" presName="Name10" presStyleLbl="parChTrans1D2" presStyleIdx="1" presStyleCnt="2"/>
      <dgm:spPr/>
      <dgm:t>
        <a:bodyPr/>
        <a:lstStyle/>
        <a:p>
          <a:endParaRPr lang="en-IN"/>
        </a:p>
      </dgm:t>
    </dgm:pt>
    <dgm:pt modelId="{6EDCC23C-D3BE-4BB8-B993-B79E8CAEA5CF}" type="pres">
      <dgm:prSet presAssocID="{B3BC5599-D82B-42BE-BCC8-095A7D46BF08}" presName="hierRoot2" presStyleCnt="0"/>
      <dgm:spPr/>
    </dgm:pt>
    <dgm:pt modelId="{4B694399-4691-4691-A765-F6A4B993C3B9}" type="pres">
      <dgm:prSet presAssocID="{B3BC5599-D82B-42BE-BCC8-095A7D46BF08}" presName="composite2" presStyleCnt="0"/>
      <dgm:spPr/>
    </dgm:pt>
    <dgm:pt modelId="{40FE6084-4C9A-4DF8-8364-15B732E72F22}" type="pres">
      <dgm:prSet presAssocID="{B3BC5599-D82B-42BE-BCC8-095A7D46BF08}" presName="background2" presStyleLbl="node2" presStyleIdx="1" presStyleCnt="2"/>
      <dgm:spPr/>
    </dgm:pt>
    <dgm:pt modelId="{A4F44D7D-3739-41B2-A038-44054241F7F7}" type="pres">
      <dgm:prSet presAssocID="{B3BC5599-D82B-42BE-BCC8-095A7D46BF0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17A0AAE-2F94-47A9-8146-B93D493EC3E6}" type="pres">
      <dgm:prSet presAssocID="{B3BC5599-D82B-42BE-BCC8-095A7D46BF08}" presName="hierChild3" presStyleCnt="0"/>
      <dgm:spPr/>
    </dgm:pt>
  </dgm:ptLst>
  <dgm:cxnLst>
    <dgm:cxn modelId="{1FFB5BF7-314C-4E88-9029-E6C83F0149E0}" type="presOf" srcId="{6C9E6F42-73EB-4869-A77B-60105CD5B14D}" destId="{C5EA0928-C23A-4668-AA8C-25927D671AD8}" srcOrd="0" destOrd="0" presId="urn:microsoft.com/office/officeart/2005/8/layout/hierarchy1"/>
    <dgm:cxn modelId="{9B516215-DC9B-45E8-B95D-BF46557AB3E0}" type="presOf" srcId="{AC476E60-88F9-49D6-AEC2-64D8594EC633}" destId="{ED392725-58C1-4A4C-BA03-4205410583C5}" srcOrd="0" destOrd="0" presId="urn:microsoft.com/office/officeart/2005/8/layout/hierarchy1"/>
    <dgm:cxn modelId="{C02012A7-526E-4D58-8C3E-9DD61ADB8A3B}" type="presOf" srcId="{00955DC4-D3EB-4387-97E9-EC4E9C92A1C3}" destId="{794BF8E3-DBDB-4A40-97FA-FA2E298A2ADA}" srcOrd="0" destOrd="0" presId="urn:microsoft.com/office/officeart/2005/8/layout/hierarchy1"/>
    <dgm:cxn modelId="{736194C0-8EBF-4DD1-A584-09FA371AF75F}" srcId="{00955DC4-D3EB-4387-97E9-EC4E9C92A1C3}" destId="{6C9E6F42-73EB-4869-A77B-60105CD5B14D}" srcOrd="0" destOrd="0" parTransId="{4F5D5591-722F-458F-BF76-9916420336CA}" sibTransId="{627BA2D7-C548-464E-BE1E-33B875292B88}"/>
    <dgm:cxn modelId="{087AC249-0F33-45F1-93A6-4DA3CC70DA3D}" srcId="{6C9E6F42-73EB-4869-A77B-60105CD5B14D}" destId="{B3BC5599-D82B-42BE-BCC8-095A7D46BF08}" srcOrd="1" destOrd="0" parTransId="{8F9198EB-537E-42D2-B8ED-20C4EF1F9E91}" sibTransId="{B62B1DE9-79A2-423A-BE05-B42FA71E73E5}"/>
    <dgm:cxn modelId="{93E7A8CC-F4DD-42A2-A1C8-7464862E4348}" type="presOf" srcId="{B3BC5599-D82B-42BE-BCC8-095A7D46BF08}" destId="{A4F44D7D-3739-41B2-A038-44054241F7F7}" srcOrd="0" destOrd="0" presId="urn:microsoft.com/office/officeart/2005/8/layout/hierarchy1"/>
    <dgm:cxn modelId="{D9946939-5B65-4FA0-9DBC-32B3EFA9A1A2}" srcId="{6C9E6F42-73EB-4869-A77B-60105CD5B14D}" destId="{8ECBDB68-0368-4D9A-9DED-17FDC0C0AC51}" srcOrd="0" destOrd="0" parTransId="{AC476E60-88F9-49D6-AEC2-64D8594EC633}" sibTransId="{F642ACA4-F9A2-49A9-86C6-2FF35FE2AC40}"/>
    <dgm:cxn modelId="{5312921F-70FC-45A5-A988-D6B610F0B215}" type="presOf" srcId="{8F9198EB-537E-42D2-B8ED-20C4EF1F9E91}" destId="{DA414C2A-0232-49D5-8BF0-458D3EE11096}" srcOrd="0" destOrd="0" presId="urn:microsoft.com/office/officeart/2005/8/layout/hierarchy1"/>
    <dgm:cxn modelId="{969943D4-E9C6-4F40-ABF6-7002DB184B7B}" type="presOf" srcId="{8ECBDB68-0368-4D9A-9DED-17FDC0C0AC51}" destId="{444672FE-7AB5-465A-81B3-48CE96CEF93E}" srcOrd="0" destOrd="0" presId="urn:microsoft.com/office/officeart/2005/8/layout/hierarchy1"/>
    <dgm:cxn modelId="{72B4A0BE-A14D-46CF-BCE8-48DE4DC525A2}" type="presParOf" srcId="{794BF8E3-DBDB-4A40-97FA-FA2E298A2ADA}" destId="{64FCA33F-9E6D-4B30-BDFC-EF73332BF03A}" srcOrd="0" destOrd="0" presId="urn:microsoft.com/office/officeart/2005/8/layout/hierarchy1"/>
    <dgm:cxn modelId="{B7D0134B-15FD-49C7-BE7D-6412D8934704}" type="presParOf" srcId="{64FCA33F-9E6D-4B30-BDFC-EF73332BF03A}" destId="{E59EF4A6-2F8C-4F30-A1A8-1192D7B1BCBC}" srcOrd="0" destOrd="0" presId="urn:microsoft.com/office/officeart/2005/8/layout/hierarchy1"/>
    <dgm:cxn modelId="{1A3878CE-8CAF-4421-ABDF-18EADCBB76A7}" type="presParOf" srcId="{E59EF4A6-2F8C-4F30-A1A8-1192D7B1BCBC}" destId="{22F38190-1B57-4659-A051-911E4B8DA35E}" srcOrd="0" destOrd="0" presId="urn:microsoft.com/office/officeart/2005/8/layout/hierarchy1"/>
    <dgm:cxn modelId="{85100D5F-FFBF-4CED-B38F-D28157362E98}" type="presParOf" srcId="{E59EF4A6-2F8C-4F30-A1A8-1192D7B1BCBC}" destId="{C5EA0928-C23A-4668-AA8C-25927D671AD8}" srcOrd="1" destOrd="0" presId="urn:microsoft.com/office/officeart/2005/8/layout/hierarchy1"/>
    <dgm:cxn modelId="{EF0A8DA4-B088-484F-A612-AD2BB8FC3235}" type="presParOf" srcId="{64FCA33F-9E6D-4B30-BDFC-EF73332BF03A}" destId="{25518F72-1011-41DF-AB9B-7F7FA6D19326}" srcOrd="1" destOrd="0" presId="urn:microsoft.com/office/officeart/2005/8/layout/hierarchy1"/>
    <dgm:cxn modelId="{040171EF-AF93-44E0-8787-B964C83440DA}" type="presParOf" srcId="{25518F72-1011-41DF-AB9B-7F7FA6D19326}" destId="{ED392725-58C1-4A4C-BA03-4205410583C5}" srcOrd="0" destOrd="0" presId="urn:microsoft.com/office/officeart/2005/8/layout/hierarchy1"/>
    <dgm:cxn modelId="{BB573AD8-598A-4E1F-B1F2-4C1F151E4795}" type="presParOf" srcId="{25518F72-1011-41DF-AB9B-7F7FA6D19326}" destId="{3C0A9942-417D-42EA-8BE2-71B0E5694133}" srcOrd="1" destOrd="0" presId="urn:microsoft.com/office/officeart/2005/8/layout/hierarchy1"/>
    <dgm:cxn modelId="{24B482DD-821F-4D06-A5BA-81DBCD164F04}" type="presParOf" srcId="{3C0A9942-417D-42EA-8BE2-71B0E5694133}" destId="{386E1CBE-8FE7-4F72-BDAF-615070E6C399}" srcOrd="0" destOrd="0" presId="urn:microsoft.com/office/officeart/2005/8/layout/hierarchy1"/>
    <dgm:cxn modelId="{EB65A7AD-362E-4E42-9D03-93958EE857E7}" type="presParOf" srcId="{386E1CBE-8FE7-4F72-BDAF-615070E6C399}" destId="{B2947832-E77E-4740-A1EC-CD8180C3B438}" srcOrd="0" destOrd="0" presId="urn:microsoft.com/office/officeart/2005/8/layout/hierarchy1"/>
    <dgm:cxn modelId="{EC92ED89-AAC7-4966-92C7-3AE13BED211D}" type="presParOf" srcId="{386E1CBE-8FE7-4F72-BDAF-615070E6C399}" destId="{444672FE-7AB5-465A-81B3-48CE96CEF93E}" srcOrd="1" destOrd="0" presId="urn:microsoft.com/office/officeart/2005/8/layout/hierarchy1"/>
    <dgm:cxn modelId="{69FBC965-01FD-4C67-969D-B1D7C2117D4B}" type="presParOf" srcId="{3C0A9942-417D-42EA-8BE2-71B0E5694133}" destId="{245CC345-1313-4043-95DC-D7541469D04F}" srcOrd="1" destOrd="0" presId="urn:microsoft.com/office/officeart/2005/8/layout/hierarchy1"/>
    <dgm:cxn modelId="{805DCFD7-DACC-413D-A390-3CE1546B18B1}" type="presParOf" srcId="{25518F72-1011-41DF-AB9B-7F7FA6D19326}" destId="{DA414C2A-0232-49D5-8BF0-458D3EE11096}" srcOrd="2" destOrd="0" presId="urn:microsoft.com/office/officeart/2005/8/layout/hierarchy1"/>
    <dgm:cxn modelId="{D3E02160-107B-4BEB-9EF7-766B925940C6}" type="presParOf" srcId="{25518F72-1011-41DF-AB9B-7F7FA6D19326}" destId="{6EDCC23C-D3BE-4BB8-B993-B79E8CAEA5CF}" srcOrd="3" destOrd="0" presId="urn:microsoft.com/office/officeart/2005/8/layout/hierarchy1"/>
    <dgm:cxn modelId="{68EA8F57-86DA-457F-9750-957643FCF398}" type="presParOf" srcId="{6EDCC23C-D3BE-4BB8-B993-B79E8CAEA5CF}" destId="{4B694399-4691-4691-A765-F6A4B993C3B9}" srcOrd="0" destOrd="0" presId="urn:microsoft.com/office/officeart/2005/8/layout/hierarchy1"/>
    <dgm:cxn modelId="{222B5381-F487-4C9E-A1A8-A23320BB6A14}" type="presParOf" srcId="{4B694399-4691-4691-A765-F6A4B993C3B9}" destId="{40FE6084-4C9A-4DF8-8364-15B732E72F22}" srcOrd="0" destOrd="0" presId="urn:microsoft.com/office/officeart/2005/8/layout/hierarchy1"/>
    <dgm:cxn modelId="{CA5FCCB7-09F8-4C5C-A7C8-F2B25410B33A}" type="presParOf" srcId="{4B694399-4691-4691-A765-F6A4B993C3B9}" destId="{A4F44D7D-3739-41B2-A038-44054241F7F7}" srcOrd="1" destOrd="0" presId="urn:microsoft.com/office/officeart/2005/8/layout/hierarchy1"/>
    <dgm:cxn modelId="{81F08902-7873-4F7F-988E-A59D6ACC8B9D}" type="presParOf" srcId="{6EDCC23C-D3BE-4BB8-B993-B79E8CAEA5CF}" destId="{617A0AAE-2F94-47A9-8146-B93D493EC3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4C2A-0232-49D5-8BF0-458D3EE11096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92725-58C1-4A4C-BA03-4205410583C5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38190-1B57-4659-A051-911E4B8DA35E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A0928-C23A-4668-AA8C-25927D671AD8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300" kern="1200" dirty="0" smtClean="0"/>
            <a:t>Atrophic rhinitis</a:t>
          </a:r>
          <a:endParaRPr lang="en-IN" sz="4300" kern="1200" dirty="0"/>
        </a:p>
      </dsp:txBody>
      <dsp:txXfrm>
        <a:off x="2958198" y="337221"/>
        <a:ext cx="2614981" cy="1623637"/>
      </dsp:txXfrm>
    </dsp:sp>
    <dsp:sp modelId="{B2947832-E77E-4740-A1EC-CD8180C3B438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672FE-7AB5-465A-81B3-48CE96CEF93E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300" kern="1200" dirty="0" smtClean="0"/>
            <a:t>primary</a:t>
          </a:r>
          <a:endParaRPr lang="en-IN" sz="4300" kern="1200" dirty="0"/>
        </a:p>
      </dsp:txBody>
      <dsp:txXfrm>
        <a:off x="1298415" y="2851793"/>
        <a:ext cx="2614981" cy="1623637"/>
      </dsp:txXfrm>
    </dsp:sp>
    <dsp:sp modelId="{40FE6084-4C9A-4DF8-8364-15B732E72F22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44D7D-3739-41B2-A038-44054241F7F7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300" kern="1200" dirty="0" smtClean="0"/>
            <a:t>secondary</a:t>
          </a:r>
          <a:endParaRPr lang="en-IN" sz="4300" kern="1200" dirty="0"/>
        </a:p>
      </dsp:txBody>
      <dsp:txXfrm>
        <a:off x="4617982" y="2851793"/>
        <a:ext cx="2614981" cy="16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A47DA-F70E-4DBE-97E2-5719346CF13F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E9E01-6627-44D3-A4E5-31F30CEC1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457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7553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407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543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26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639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5851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9182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4934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20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1115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7C3F-5238-427A-A73F-6C842D5734E6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850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ATROPHIC RHINITIS AND RHINITIS SICCA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6783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dirty="0" smtClean="0"/>
              <a:t>Anosmia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Ozena</a:t>
            </a:r>
            <a:r>
              <a:rPr lang="en-US" dirty="0"/>
              <a:t>, i.e. foul odor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Extensive nasal crusting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Subjective nasal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Enlargement of the nasal cavity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Resorption</a:t>
            </a:r>
            <a:r>
              <a:rPr lang="en-US" dirty="0"/>
              <a:t> or absence of </a:t>
            </a:r>
            <a:r>
              <a:rPr lang="en-US" dirty="0" err="1"/>
              <a:t>turbinates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Squamous metaplasia of nasal mucosa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Depression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0154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Radiographic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/>
              <a:t>Enlargement of the nasal cavities with erosion and bowing of the lateral nasal wall.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  <a:defRPr/>
            </a:pPr>
            <a:endParaRPr lang="en-US" sz="2000" b="1" dirty="0"/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/>
              <a:t>Bony </a:t>
            </a:r>
            <a:r>
              <a:rPr lang="en-US" sz="2400" dirty="0" err="1"/>
              <a:t>resorption</a:t>
            </a:r>
            <a:r>
              <a:rPr lang="en-US" sz="2400" dirty="0"/>
              <a:t> and mucosal atrophy of the inferior and middle </a:t>
            </a:r>
            <a:r>
              <a:rPr lang="en-US" sz="2400" dirty="0" err="1"/>
              <a:t>turbinates</a:t>
            </a:r>
            <a:r>
              <a:rPr lang="en-US" sz="2400" dirty="0"/>
              <a:t>.</a:t>
            </a:r>
          </a:p>
          <a:p>
            <a:endParaRPr lang="en-IN" dirty="0"/>
          </a:p>
        </p:txBody>
      </p:sp>
      <p:pic>
        <p:nvPicPr>
          <p:cNvPr id="5" name="Picture 6" descr="ct sc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4" y="1484784"/>
            <a:ext cx="3888432" cy="453650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106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MICROSCOPIC PICTURE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Normal Mucosa</a:t>
            </a:r>
          </a:p>
          <a:p>
            <a:pPr lvl="1">
              <a:defRPr/>
            </a:pPr>
            <a:r>
              <a:rPr lang="en-US" dirty="0" err="1"/>
              <a:t>Pseudostratified</a:t>
            </a:r>
            <a:r>
              <a:rPr lang="en-US" dirty="0"/>
              <a:t> Columnar</a:t>
            </a:r>
          </a:p>
          <a:p>
            <a:pPr lvl="1">
              <a:defRPr/>
            </a:pPr>
            <a:r>
              <a:rPr lang="en-US" dirty="0"/>
              <a:t>Presence of serous and mucous glands</a:t>
            </a:r>
          </a:p>
          <a:p>
            <a:pPr>
              <a:defRPr/>
            </a:pPr>
            <a:r>
              <a:rPr lang="en-US" dirty="0"/>
              <a:t>Atrophic Rhinitis</a:t>
            </a:r>
          </a:p>
          <a:p>
            <a:pPr lvl="1">
              <a:defRPr/>
            </a:pPr>
            <a:r>
              <a:rPr lang="en-US" dirty="0"/>
              <a:t>Squamous metaplasia</a:t>
            </a:r>
          </a:p>
          <a:p>
            <a:pPr lvl="1">
              <a:defRPr/>
            </a:pPr>
            <a:r>
              <a:rPr lang="en-US" dirty="0"/>
              <a:t>Atrophy of mucous glands</a:t>
            </a:r>
          </a:p>
          <a:p>
            <a:pPr lvl="1">
              <a:defRPr/>
            </a:pPr>
            <a:r>
              <a:rPr lang="en-US" dirty="0"/>
              <a:t>Scarce or absent cilia</a:t>
            </a:r>
          </a:p>
          <a:p>
            <a:pPr lvl="1">
              <a:defRPr/>
            </a:pPr>
            <a:r>
              <a:rPr lang="en-US" dirty="0"/>
              <a:t>Endarteritis </a:t>
            </a:r>
            <a:r>
              <a:rPr lang="en-US" dirty="0" err="1"/>
              <a:t>obliterans</a:t>
            </a:r>
            <a:endParaRPr lang="en-US" dirty="0"/>
          </a:p>
          <a:p>
            <a:endParaRPr lang="en-IN" dirty="0"/>
          </a:p>
        </p:txBody>
      </p:sp>
      <p:pic>
        <p:nvPicPr>
          <p:cNvPr id="5" name="Picture 7" descr="Muco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4400" y="1340768"/>
            <a:ext cx="3886200" cy="25922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mucos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4400" y="4038600"/>
            <a:ext cx="3886200" cy="25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126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Microbiology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smtClean="0"/>
              <a:t>Klebsiella ozenae</a:t>
            </a:r>
          </a:p>
          <a:p>
            <a:pPr lvl="1">
              <a:defRPr/>
            </a:pPr>
            <a:r>
              <a:rPr lang="en-US" smtClean="0"/>
              <a:t>May be found in almost 100% of primary AR</a:t>
            </a:r>
          </a:p>
          <a:p>
            <a:pPr lvl="1">
              <a:defRPr/>
            </a:pPr>
            <a:r>
              <a:rPr lang="en-US" smtClean="0"/>
              <a:t>No predominance in secondary AR</a:t>
            </a:r>
          </a:p>
          <a:p>
            <a:pPr>
              <a:defRPr/>
            </a:pPr>
            <a:r>
              <a:rPr lang="en-US" i="1" smtClean="0"/>
              <a:t>Staphylococcus aureus</a:t>
            </a:r>
          </a:p>
          <a:p>
            <a:pPr>
              <a:defRPr/>
            </a:pPr>
            <a:r>
              <a:rPr lang="en-US" i="1" smtClean="0"/>
              <a:t>Proteus mirabilis</a:t>
            </a:r>
          </a:p>
          <a:p>
            <a:pPr>
              <a:defRPr/>
            </a:pPr>
            <a:r>
              <a:rPr lang="en-US" i="1" smtClean="0"/>
              <a:t>Escherichia coli</a:t>
            </a:r>
          </a:p>
          <a:p>
            <a:pPr>
              <a:defRPr/>
            </a:pPr>
            <a:r>
              <a:rPr lang="en-US" i="1" smtClean="0"/>
              <a:t>Corynebacterium diphtheriae</a:t>
            </a:r>
          </a:p>
        </p:txBody>
      </p:sp>
    </p:spTree>
    <p:extLst>
      <p:ext uri="{BB962C8B-B14F-4D97-AF65-F5344CB8AC3E}">
        <p14:creationId xmlns:p14="http://schemas.microsoft.com/office/powerpoint/2010/main" xmlns="" val="83834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Current Therapies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Goals of therapy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Restore nasal hydration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Minimize crusting and debris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Therapy options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Topical therapy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Saline irrigations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Antibiotic irrigations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Systemic antibiotics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Implants to fill nasal volume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Closure of the nostrils</a:t>
            </a:r>
          </a:p>
        </p:txBody>
      </p:sp>
    </p:spTree>
    <p:extLst>
      <p:ext uri="{BB962C8B-B14F-4D97-AF65-F5344CB8AC3E}">
        <p14:creationId xmlns:p14="http://schemas.microsoft.com/office/powerpoint/2010/main" xmlns="" val="34379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274638"/>
            <a:ext cx="868293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Treatment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51520" y="1447800"/>
            <a:ext cx="868293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It may be medical or surgical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Medical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- Treatment aims at maintaining nasal hygiene by removal of crusts and the associated putrefying smell.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a) nasal irrigation and removal of crusts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- warm normal saline or alkaline solution made by dissolving tea spoonful of powder containing soda bicarbonate 1 part, sodium biborate 1 part, sodium chlorate 2parts in 280ml of water is used to irrigate the nasal cavity.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8004" y="6957392"/>
            <a:ext cx="3352596" cy="144016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b) 25% glucose in </a:t>
            </a:r>
            <a:r>
              <a:rPr lang="en-US" dirty="0" err="1"/>
              <a:t>glycerine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- nose is painted with 25% of glucose in </a:t>
            </a:r>
            <a:r>
              <a:rPr lang="en-US" dirty="0" err="1"/>
              <a:t>glycerine</a:t>
            </a:r>
            <a:endParaRPr lang="en-US" dirty="0"/>
          </a:p>
          <a:p>
            <a:pPr>
              <a:buNone/>
            </a:pPr>
            <a:r>
              <a:rPr lang="en-US" dirty="0"/>
              <a:t>  - this inhibits the growth of </a:t>
            </a:r>
            <a:r>
              <a:rPr lang="en-US" dirty="0" err="1"/>
              <a:t>proteolytic</a:t>
            </a:r>
            <a:r>
              <a:rPr lang="en-US" dirty="0"/>
              <a:t> organisms which are responsible for foul smelling.</a:t>
            </a:r>
          </a:p>
          <a:p>
            <a:pPr>
              <a:buNone/>
            </a:pPr>
            <a:r>
              <a:rPr lang="en-US" dirty="0"/>
              <a:t>c) Local antibiotics</a:t>
            </a:r>
          </a:p>
          <a:p>
            <a:pPr>
              <a:buNone/>
            </a:pPr>
            <a:r>
              <a:rPr lang="en-US" dirty="0"/>
              <a:t>  - </a:t>
            </a:r>
            <a:r>
              <a:rPr lang="en-US" dirty="0" err="1"/>
              <a:t>chloromycetin</a:t>
            </a:r>
            <a:r>
              <a:rPr lang="en-US" dirty="0"/>
              <a:t>, </a:t>
            </a:r>
            <a:r>
              <a:rPr lang="en-US" dirty="0" err="1"/>
              <a:t>oestradiol</a:t>
            </a:r>
            <a:r>
              <a:rPr lang="en-US" dirty="0"/>
              <a:t> and vitamin d2  may be found </a:t>
            </a:r>
            <a:r>
              <a:rPr lang="en-US" dirty="0" err="1"/>
              <a:t>usefull</a:t>
            </a:r>
            <a:r>
              <a:rPr lang="en-US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8936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>
              <a:buNone/>
              <a:defRPr/>
            </a:pPr>
            <a:r>
              <a:rPr lang="en-US" dirty="0"/>
              <a:t>d) </a:t>
            </a:r>
            <a:r>
              <a:rPr lang="en-US" dirty="0" err="1"/>
              <a:t>Oestreadiol</a:t>
            </a:r>
            <a:r>
              <a:rPr lang="en-US" dirty="0"/>
              <a:t> spray</a:t>
            </a:r>
          </a:p>
          <a:p>
            <a:pPr marL="365760" indent="-283464">
              <a:buNone/>
              <a:defRPr/>
            </a:pPr>
            <a:r>
              <a:rPr lang="en-US" dirty="0"/>
              <a:t>  - helps to increase vascularity of nasal mucosa and regeneration of </a:t>
            </a:r>
            <a:r>
              <a:rPr lang="en-US" dirty="0" err="1"/>
              <a:t>seromucinous</a:t>
            </a:r>
            <a:r>
              <a:rPr lang="en-US" dirty="0"/>
              <a:t> glands </a:t>
            </a:r>
          </a:p>
          <a:p>
            <a:pPr marL="365760" indent="-283464">
              <a:buNone/>
              <a:defRPr/>
            </a:pPr>
            <a:r>
              <a:rPr lang="en-US" dirty="0"/>
              <a:t>e) Placental extract injected </a:t>
            </a:r>
            <a:r>
              <a:rPr lang="en-US" dirty="0" err="1"/>
              <a:t>submucosally</a:t>
            </a:r>
            <a:r>
              <a:rPr lang="en-US" dirty="0"/>
              <a:t> in the nose may provide some relief</a:t>
            </a:r>
          </a:p>
          <a:p>
            <a:pPr marL="365760" indent="-283464">
              <a:buNone/>
              <a:defRPr/>
            </a:pPr>
            <a:r>
              <a:rPr lang="en-US" dirty="0"/>
              <a:t>f)Systemic use of streptomycin</a:t>
            </a:r>
          </a:p>
          <a:p>
            <a:pPr marL="365760" indent="-283464">
              <a:buNone/>
              <a:defRPr/>
            </a:pPr>
            <a:r>
              <a:rPr lang="en-US" dirty="0"/>
              <a:t>  - 1g/day for 10 days has given good results in reducing crusting and </a:t>
            </a:r>
            <a:r>
              <a:rPr lang="en-US" dirty="0" err="1"/>
              <a:t>odour</a:t>
            </a:r>
            <a:endParaRPr lang="en-US" dirty="0"/>
          </a:p>
          <a:p>
            <a:pPr marL="365760" indent="-283464">
              <a:buNone/>
              <a:defRPr/>
            </a:pPr>
            <a:r>
              <a:rPr lang="en-US" dirty="0"/>
              <a:t>g)Potassium iodide given by mouth promotes and </a:t>
            </a:r>
            <a:r>
              <a:rPr lang="en-US" dirty="0" err="1"/>
              <a:t>liquifies</a:t>
            </a:r>
            <a:r>
              <a:rPr lang="en-US" dirty="0"/>
              <a:t> nasal secretion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5885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Surgical therapies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764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Young procedure</a:t>
            </a:r>
          </a:p>
          <a:p>
            <a:pPr>
              <a:defRPr/>
            </a:pPr>
            <a:r>
              <a:rPr lang="en-US" smtClean="0"/>
              <a:t>Modified Young procedure</a:t>
            </a:r>
          </a:p>
          <a:p>
            <a:pPr>
              <a:defRPr/>
            </a:pPr>
            <a:r>
              <a:rPr lang="en-US" smtClean="0"/>
              <a:t>Turbinate reconstruction</a:t>
            </a:r>
          </a:p>
          <a:p>
            <a:pPr>
              <a:defRPr/>
            </a:pPr>
            <a:r>
              <a:rPr lang="en-US" smtClean="0"/>
              <a:t>Volume reduction procedures</a:t>
            </a:r>
          </a:p>
          <a:p>
            <a:pPr>
              <a:defRPr/>
            </a:pPr>
            <a:r>
              <a:rPr lang="en-US" smtClean="0"/>
              <a:t>Denervating operations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655660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Young’s procedure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Circumferential </a:t>
            </a:r>
            <a:r>
              <a:rPr lang="en-IN" dirty="0"/>
              <a:t>flap elevation 1 cm cephalic to the alar rim.</a:t>
            </a:r>
          </a:p>
          <a:p>
            <a:r>
              <a:rPr lang="en-IN" dirty="0"/>
              <a:t>Sutures placed in </a:t>
            </a:r>
            <a:r>
              <a:rPr lang="en-IN" dirty="0" err="1"/>
              <a:t>center</a:t>
            </a:r>
            <a:r>
              <a:rPr lang="en-IN" dirty="0"/>
              <a:t> of elevated flap to close the nostril</a:t>
            </a:r>
          </a:p>
          <a:p>
            <a:r>
              <a:rPr lang="en-IN" dirty="0"/>
              <a:t>Staged second side in 3 months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51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600" dirty="0" smtClean="0"/>
              <a:t>Grade A – Systemic reviews, Meta analyses, RCT</a:t>
            </a:r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B – Non-randomized studies</a:t>
            </a:r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C – Observational studies</a:t>
            </a:r>
          </a:p>
          <a:p>
            <a:pPr>
              <a:buFontTx/>
              <a:buNone/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Modified </a:t>
            </a:r>
            <a:r>
              <a:rPr lang="en-IN" dirty="0" smtClean="0"/>
              <a:t>Young’s</a:t>
            </a:r>
            <a:r>
              <a:rPr lang="en-IN" baseline="30000" dirty="0" smtClean="0"/>
              <a:t>(1)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Elevation </a:t>
            </a:r>
            <a:r>
              <a:rPr lang="en-IN" dirty="0"/>
              <a:t>of extended </a:t>
            </a:r>
            <a:r>
              <a:rPr lang="en-IN" dirty="0" err="1"/>
              <a:t>perichondrial</a:t>
            </a:r>
            <a:r>
              <a:rPr lang="en-IN" dirty="0"/>
              <a:t> flap through contralateral </a:t>
            </a:r>
            <a:r>
              <a:rPr lang="en-IN" dirty="0" err="1"/>
              <a:t>hemitransfixion</a:t>
            </a:r>
            <a:r>
              <a:rPr lang="en-IN" dirty="0"/>
              <a:t> incision.</a:t>
            </a:r>
          </a:p>
          <a:p>
            <a:r>
              <a:rPr lang="en-IN" dirty="0"/>
              <a:t>Short skin flap elevated from the </a:t>
            </a:r>
            <a:r>
              <a:rPr lang="en-IN" dirty="0" err="1"/>
              <a:t>intercartilaginous</a:t>
            </a:r>
            <a:r>
              <a:rPr lang="en-IN" dirty="0"/>
              <a:t> line on the </a:t>
            </a:r>
            <a:r>
              <a:rPr lang="en-IN" dirty="0" err="1"/>
              <a:t>ipsilateral</a:t>
            </a:r>
            <a:r>
              <a:rPr lang="en-IN" dirty="0"/>
              <a:t> side.</a:t>
            </a:r>
          </a:p>
          <a:p>
            <a:r>
              <a:rPr lang="en-IN" dirty="0" smtClean="0"/>
              <a:t> </a:t>
            </a:r>
            <a:r>
              <a:rPr lang="en-IN" dirty="0"/>
              <a:t>lateral and medial flaps </a:t>
            </a:r>
            <a:r>
              <a:rPr lang="en-IN" dirty="0" smtClean="0"/>
              <a:t>are sutured.</a:t>
            </a:r>
            <a:endParaRPr lang="en-IN" dirty="0"/>
          </a:p>
          <a:p>
            <a:r>
              <a:rPr lang="en-IN" dirty="0"/>
              <a:t>Staged second side with first side takedown in 6 </a:t>
            </a:r>
            <a:r>
              <a:rPr lang="en-IN" dirty="0" smtClean="0"/>
              <a:t>month.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3897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Volume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err="1"/>
              <a:t>Plastipore</a:t>
            </a:r>
            <a:r>
              <a:rPr lang="en-US" dirty="0"/>
              <a:t> implantation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err="1"/>
              <a:t>Porus</a:t>
            </a:r>
            <a:r>
              <a:rPr lang="en-US" dirty="0"/>
              <a:t> material allows tissue ingrowth.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Implants shaped then fenestrated for ingrowth.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Implants placed </a:t>
            </a:r>
            <a:r>
              <a:rPr lang="en-US" dirty="0" err="1"/>
              <a:t>submucosally</a:t>
            </a:r>
            <a:r>
              <a:rPr lang="en-US" dirty="0"/>
              <a:t> along the septum and nasal floor.</a:t>
            </a:r>
          </a:p>
          <a:p>
            <a:endParaRPr lang="en-IN" dirty="0"/>
          </a:p>
        </p:txBody>
      </p:sp>
      <p:pic>
        <p:nvPicPr>
          <p:cNvPr id="5" name="Picture 8" descr="plastipo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754675"/>
            <a:ext cx="4038600" cy="42170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720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Non-surgical nasal closure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Nasal </a:t>
            </a:r>
            <a:r>
              <a:rPr lang="en-IN" dirty="0"/>
              <a:t>vestibule impressions taken similar to hearing aid moulds.</a:t>
            </a:r>
          </a:p>
          <a:p>
            <a:r>
              <a:rPr lang="en-IN" dirty="0"/>
              <a:t>Impressions are used to create a </a:t>
            </a:r>
            <a:r>
              <a:rPr lang="en-IN" dirty="0" err="1"/>
              <a:t>silastic</a:t>
            </a:r>
            <a:r>
              <a:rPr lang="en-IN" dirty="0"/>
              <a:t> </a:t>
            </a:r>
            <a:r>
              <a:rPr lang="en-IN" dirty="0" err="1"/>
              <a:t>obturator</a:t>
            </a:r>
            <a:r>
              <a:rPr lang="en-IN" dirty="0"/>
              <a:t>.</a:t>
            </a:r>
          </a:p>
          <a:p>
            <a:endParaRPr lang="en-IN" dirty="0"/>
          </a:p>
        </p:txBody>
      </p:sp>
      <p:pic>
        <p:nvPicPr>
          <p:cNvPr id="5" name="Picture 10" descr="obturato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29237" y="1772817"/>
            <a:ext cx="2676525" cy="230425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2" descr="obturat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20072" y="4114800"/>
            <a:ext cx="288032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327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/>
              <a:t>Other Implants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Acrylic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Silicone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Teflon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err="1"/>
              <a:t>Silastic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err="1"/>
              <a:t>Boplant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Denervation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Cervical </a:t>
            </a:r>
            <a:r>
              <a:rPr lang="en-US" sz="1800" dirty="0" err="1"/>
              <a:t>sympathectomy</a:t>
            </a:r>
            <a:r>
              <a:rPr lang="en-US" sz="1800" dirty="0"/>
              <a:t> (</a:t>
            </a:r>
            <a:r>
              <a:rPr lang="en-US" sz="1800" dirty="0" err="1"/>
              <a:t>Bertein</a:t>
            </a:r>
            <a:r>
              <a:rPr lang="en-US" sz="1800" dirty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Stellate ganglion block (</a:t>
            </a:r>
            <a:r>
              <a:rPr lang="en-US" sz="1800" dirty="0" err="1"/>
              <a:t>Bahl</a:t>
            </a:r>
            <a:r>
              <a:rPr lang="en-US" sz="1800" dirty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err="1"/>
              <a:t>Sphenopalatine</a:t>
            </a:r>
            <a:r>
              <a:rPr lang="en-US" sz="1800" dirty="0"/>
              <a:t> ganglion block (</a:t>
            </a:r>
            <a:r>
              <a:rPr lang="en-US" sz="1800" dirty="0" err="1"/>
              <a:t>Girgis</a:t>
            </a:r>
            <a:r>
              <a:rPr lang="en-US" sz="1800" dirty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err="1"/>
              <a:t>Parasympathectomy</a:t>
            </a:r>
            <a:r>
              <a:rPr lang="en-US" sz="1800" dirty="0"/>
              <a:t>, i.e. GSPN section (</a:t>
            </a:r>
            <a:r>
              <a:rPr lang="en-US" sz="1800" dirty="0" err="1"/>
              <a:t>Krmptotic</a:t>
            </a:r>
            <a:r>
              <a:rPr lang="en-US" sz="1800" dirty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Salivary Irrigation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Involves </a:t>
            </a:r>
            <a:r>
              <a:rPr lang="en-US" sz="1800" dirty="0" err="1"/>
              <a:t>reimplantation</a:t>
            </a:r>
            <a:r>
              <a:rPr lang="en-US" sz="1800" dirty="0"/>
              <a:t> of parotid duct into the maxillary sinus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27245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Rhinitis </a:t>
            </a:r>
            <a:r>
              <a:rPr lang="en-IN" dirty="0" err="1" smtClean="0"/>
              <a:t>sicca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Mild form of atrophic rhinitis.</a:t>
            </a:r>
          </a:p>
          <a:p>
            <a:r>
              <a:rPr lang="en-IN" dirty="0" smtClean="0"/>
              <a:t>Seen in </a:t>
            </a:r>
            <a:r>
              <a:rPr lang="en-IN" dirty="0" err="1" smtClean="0"/>
              <a:t>hot,dry,dusty</a:t>
            </a:r>
            <a:r>
              <a:rPr lang="en-IN" dirty="0" smtClean="0"/>
              <a:t> places(</a:t>
            </a:r>
            <a:r>
              <a:rPr lang="en-IN" dirty="0" err="1" smtClean="0"/>
              <a:t>bakers,goldsmiths</a:t>
            </a:r>
            <a:r>
              <a:rPr lang="en-IN" dirty="0" smtClean="0"/>
              <a:t>)</a:t>
            </a:r>
          </a:p>
          <a:p>
            <a:r>
              <a:rPr lang="en-IN" dirty="0" smtClean="0"/>
              <a:t>Crusting present only anteriorly</a:t>
            </a:r>
          </a:p>
          <a:p>
            <a:r>
              <a:rPr lang="en-IN" dirty="0" smtClean="0"/>
              <a:t>Bone atrophy and foetor are absent.</a:t>
            </a:r>
          </a:p>
          <a:p>
            <a:pPr marL="0" indent="0">
              <a:buNone/>
            </a:pPr>
            <a:r>
              <a:rPr lang="en-IN" dirty="0" smtClean="0"/>
              <a:t>t/t nasal douching and changing surrounding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75258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 smtClean="0"/>
              <a:t>1)Sangeet </a:t>
            </a:r>
            <a:r>
              <a:rPr lang="sv-SE" sz="1800" dirty="0"/>
              <a:t>Kumar Poddar ~, M.V. </a:t>
            </a:r>
            <a:r>
              <a:rPr lang="sv-SE" sz="1800" dirty="0" smtClean="0"/>
              <a:t>Jagade.</a:t>
            </a:r>
            <a:r>
              <a:rPr lang="en-IN" sz="1800" dirty="0" smtClean="0"/>
              <a:t>modification of modified young's operation in the management of primary atrophic </a:t>
            </a:r>
            <a:r>
              <a:rPr lang="en-IN" sz="1800" dirty="0"/>
              <a:t>rhinitis , Indian Journal q[' </a:t>
            </a:r>
            <a:r>
              <a:rPr lang="en-IN" sz="1800" dirty="0" err="1" smtClean="0"/>
              <a:t>Otolarygology</a:t>
            </a:r>
            <a:r>
              <a:rPr lang="en-IN" sz="1800" dirty="0" smtClean="0"/>
              <a:t> </a:t>
            </a:r>
            <a:r>
              <a:rPr lang="en-IN" sz="1800" dirty="0"/>
              <a:t>and Head and Neck Surgery Vol. 53 No. 3, July - September 2001 </a:t>
            </a:r>
            <a:endParaRPr lang="en-IN" sz="18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46432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7272765"/>
              </p:ext>
            </p:extLst>
          </p:nvPr>
        </p:nvGraphicFramePr>
        <p:xfrm>
          <a:off x="457200" y="304800"/>
          <a:ext cx="8440998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469571"/>
                <a:gridCol w="740229"/>
                <a:gridCol w="1524000"/>
                <a:gridCol w="2421198"/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 DETAILS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SAMPLE SIZE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402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Modification of modified young's operation in the management of primary atrophic rhinitis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Sangeet. JagaKumar Poddar, M.V</a:t>
                      </a:r>
                      <a:r>
                        <a:rPr lang="sv-SE" sz="1800" baseline="0" dirty="0" smtClean="0"/>
                        <a:t> jagade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Indian Journal </a:t>
                      </a:r>
                      <a:r>
                        <a:rPr lang="en-IN" sz="1800" dirty="0" err="1" smtClean="0"/>
                        <a:t>qf</a:t>
                      </a:r>
                      <a:r>
                        <a:rPr lang="en-IN" sz="1800" dirty="0" smtClean="0"/>
                        <a:t>' </a:t>
                      </a:r>
                      <a:r>
                        <a:rPr lang="en-IN" sz="1800" dirty="0" err="1" smtClean="0"/>
                        <a:t>Otolarygology</a:t>
                      </a:r>
                      <a:r>
                        <a:rPr lang="en-IN" sz="1800" dirty="0" smtClean="0"/>
                        <a:t> and Head and Neck Surgery Vol. 53 No. 3, July - September 2001 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a.complete</a:t>
                      </a:r>
                      <a:r>
                        <a:rPr lang="en-IN" dirty="0" smtClean="0"/>
                        <a:t> recovery 50% </a:t>
                      </a:r>
                    </a:p>
                    <a:p>
                      <a:r>
                        <a:rPr lang="en-IN" dirty="0" err="1" smtClean="0"/>
                        <a:t>b.Partial</a:t>
                      </a:r>
                      <a:r>
                        <a:rPr lang="en-IN" dirty="0" smtClean="0"/>
                        <a:t> recovery 40% </a:t>
                      </a:r>
                    </a:p>
                    <a:p>
                      <a:r>
                        <a:rPr lang="en-IN" dirty="0" err="1" smtClean="0"/>
                        <a:t>c.No</a:t>
                      </a:r>
                      <a:r>
                        <a:rPr lang="en-IN" dirty="0" smtClean="0"/>
                        <a:t> recovery 10% 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procedure is advantageous over the pre-existing surgical </a:t>
                      </a:r>
                    </a:p>
                    <a:p>
                      <a:r>
                        <a:rPr lang="en-IN" sz="1600" dirty="0" smtClean="0"/>
                        <a:t>procedures as - </a:t>
                      </a:r>
                    </a:p>
                    <a:p>
                      <a:r>
                        <a:rPr lang="en-IN" sz="1600" dirty="0" smtClean="0"/>
                        <a:t>a. Breathing difficulty to the patient is minimized. </a:t>
                      </a:r>
                    </a:p>
                    <a:p>
                      <a:r>
                        <a:rPr lang="en-IN" sz="1600" dirty="0" smtClean="0"/>
                        <a:t>b. Regular examination and cleaning of the nasal cavity </a:t>
                      </a:r>
                    </a:p>
                    <a:p>
                      <a:r>
                        <a:rPr lang="en-IN" sz="1600" dirty="0" smtClean="0"/>
                        <a:t>can be done even postoperatively. </a:t>
                      </a:r>
                    </a:p>
                    <a:p>
                      <a:r>
                        <a:rPr lang="en-IN" sz="1600" dirty="0" smtClean="0"/>
                        <a:t>c. This procedure can be done on both nostrils </a:t>
                      </a:r>
                    </a:p>
                    <a:p>
                      <a:r>
                        <a:rPr lang="en-IN" sz="1600" dirty="0" smtClean="0"/>
                        <a:t>simultaneously. </a:t>
                      </a:r>
                    </a:p>
                    <a:p>
                      <a:r>
                        <a:rPr lang="en-IN" sz="1600" dirty="0" smtClean="0"/>
                        <a:t>d. It is a technically easier procedure compared to the </a:t>
                      </a:r>
                    </a:p>
                    <a:p>
                      <a:r>
                        <a:rPr lang="en-IN" sz="1600" dirty="0" smtClean="0"/>
                        <a:t>pre-existing techniques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2000" b="1" i="1" u="sng" smtClean="0"/>
              <a:t>Case series</a:t>
            </a:r>
            <a:endParaRPr lang="en-IN" sz="2000" b="1" i="1" u="sng"/>
          </a:p>
        </p:txBody>
      </p:sp>
    </p:spTree>
    <p:extLst>
      <p:ext uri="{BB962C8B-B14F-4D97-AF65-F5344CB8AC3E}">
        <p14:creationId xmlns:p14="http://schemas.microsoft.com/office/powerpoint/2010/main" xmlns="" val="324994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IS RHINITIS SICCA?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MILD FORM OF ATROPHIC RHINITIS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MILD FORM OF ALLERGIC RHINITIS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ALL OF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OF THE ABOVE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9917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Thank u</a:t>
            </a:r>
            <a:br>
              <a:rPr lang="en-IN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84608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1.WHAT IS ATROPHIC RHINITIS</a:t>
            </a:r>
          </a:p>
          <a:p>
            <a:endParaRPr lang="en-IN" dirty="0" smtClean="0"/>
          </a:p>
          <a:p>
            <a:pPr marL="342900" indent="-342900">
              <a:buAutoNum type="alphaUcPeriod"/>
            </a:pPr>
            <a:r>
              <a:rPr lang="en-IN" dirty="0" smtClean="0"/>
              <a:t>Chronic </a:t>
            </a:r>
            <a:r>
              <a:rPr lang="en-IN" dirty="0" err="1" smtClean="0"/>
              <a:t>inflamation</a:t>
            </a:r>
            <a:r>
              <a:rPr lang="en-IN" dirty="0" smtClean="0"/>
              <a:t> of nasal mucosa</a:t>
            </a:r>
          </a:p>
          <a:p>
            <a:pPr marL="342900" indent="-342900">
              <a:buAutoNum type="alphaUcPeriod"/>
            </a:pPr>
            <a:r>
              <a:rPr lang="en-IN" dirty="0" smtClean="0"/>
              <a:t>Chronic </a:t>
            </a:r>
            <a:r>
              <a:rPr lang="en-IN" dirty="0" err="1" smtClean="0"/>
              <a:t>inflamation</a:t>
            </a:r>
            <a:r>
              <a:rPr lang="en-IN" dirty="0" smtClean="0"/>
              <a:t> of the ear mucosa</a:t>
            </a:r>
          </a:p>
          <a:p>
            <a:pPr marL="342900" indent="-342900">
              <a:buAutoNum type="alphaUcPeriod"/>
            </a:pPr>
            <a:r>
              <a:rPr lang="en-IN" dirty="0" smtClean="0"/>
              <a:t>All of the above </a:t>
            </a:r>
          </a:p>
          <a:p>
            <a:pPr marL="342900" indent="-342900">
              <a:buAutoNum type="alphaUcPeriod"/>
            </a:pPr>
            <a:r>
              <a:rPr lang="en-IN" dirty="0" smtClean="0"/>
              <a:t>none of the above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28662" y="1857364"/>
            <a:ext cx="8026426" cy="5000636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44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2.WHAT ARE  THE COMPONENTS OF THE TRIAD OF AR?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A. Fetor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B. Crusting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C. Atrophy of nasal structures</a:t>
            </a:r>
          </a:p>
          <a:p>
            <a:r>
              <a:rPr lang="en-IN" dirty="0" smtClean="0"/>
              <a:t>          D. ALL OF THE ABOVE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IN" dirty="0" smtClean="0"/>
              <a:t>3. WHAT ARE THE GOALS OF THE TREATMENT OF AR?</a:t>
            </a:r>
            <a:r>
              <a:rPr lang="en-US" sz="2400" dirty="0" smtClean="0"/>
              <a:t> 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sz="2400" dirty="0" smtClean="0"/>
              <a:t>Restore nasal hydration</a:t>
            </a:r>
          </a:p>
          <a:p>
            <a:pPr marL="914400" lvl="1" indent="-457200">
              <a:lnSpc>
                <a:spcPct val="90000"/>
              </a:lnSpc>
              <a:buAutoNum type="alphaUcPeriod" startAt="2"/>
              <a:defRPr/>
            </a:pPr>
            <a:r>
              <a:rPr lang="en-US" sz="2400" dirty="0" smtClean="0"/>
              <a:t>Minimize crusting and debris</a:t>
            </a:r>
          </a:p>
          <a:p>
            <a:pPr marL="914400" lvl="1" indent="-457200">
              <a:lnSpc>
                <a:spcPct val="90000"/>
              </a:lnSpc>
              <a:buAutoNum type="alphaUcPeriod" startAt="2"/>
              <a:defRPr/>
            </a:pPr>
            <a:r>
              <a:rPr lang="en-US" sz="2400" dirty="0" smtClean="0"/>
              <a:t>All of the above</a:t>
            </a:r>
          </a:p>
          <a:p>
            <a:pPr marL="914400" lvl="1" indent="-457200">
              <a:lnSpc>
                <a:spcPct val="90000"/>
              </a:lnSpc>
              <a:buAutoNum type="alphaUcPeriod" startAt="2"/>
              <a:defRPr/>
            </a:pPr>
            <a:r>
              <a:rPr lang="en-US" sz="2400" dirty="0" smtClean="0"/>
              <a:t>None of the above</a:t>
            </a:r>
          </a:p>
          <a:p>
            <a:pPr marL="914400" lvl="1" indent="-457200">
              <a:lnSpc>
                <a:spcPct val="90000"/>
              </a:lnSpc>
              <a:buAutoNum type="alphaUcPeriod" startAt="2"/>
              <a:defRPr/>
            </a:pPr>
            <a:endParaRPr lang="en-US" sz="2400" dirty="0" smtClean="0"/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4.WHAT ARE THE CURRENT THERAPIES FOR THE T/T OF AR?</a:t>
            </a:r>
          </a:p>
          <a:p>
            <a:pPr lvl="1">
              <a:lnSpc>
                <a:spcPct val="90000"/>
              </a:lnSpc>
              <a:defRPr/>
            </a:pPr>
            <a:r>
              <a:rPr lang="en-IN" dirty="0" smtClean="0"/>
              <a:t>A.</a:t>
            </a:r>
            <a:r>
              <a:rPr lang="en-US" sz="2400" dirty="0" smtClean="0"/>
              <a:t> Topical therapy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B. Saline irrigations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C. Antibiotic irrigations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D. Systemic antibiotics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E.Implants</a:t>
            </a:r>
            <a:r>
              <a:rPr lang="en-US" sz="2400" dirty="0" smtClean="0"/>
              <a:t> to fill nasal volume</a:t>
            </a:r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ATROPHIC RHINITIS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Described in 1876 by Dr. Bernhard </a:t>
            </a:r>
            <a:r>
              <a:rPr lang="en-US" sz="2800" dirty="0" err="1"/>
              <a:t>Fraenkel</a:t>
            </a:r>
            <a:r>
              <a:rPr lang="en-US" sz="2800" dirty="0"/>
              <a:t> as a triad of: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Fetor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Crusting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Atrophy of nasal structures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Dr. </a:t>
            </a:r>
            <a:r>
              <a:rPr lang="en-US" sz="2800" dirty="0" err="1"/>
              <a:t>Francke</a:t>
            </a:r>
            <a:r>
              <a:rPr lang="en-US" sz="2800" dirty="0"/>
              <a:t> Bosworth. </a:t>
            </a:r>
            <a:r>
              <a:rPr lang="en-US" sz="2800" u="sng" dirty="0"/>
              <a:t>A Manual of Diseases of the Nose and Throat.</a:t>
            </a:r>
            <a:r>
              <a:rPr lang="en-US" sz="2800" dirty="0"/>
              <a:t> 1881.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“the breath is often so penetrating as to render the near presence of the sufferer not only unpleasant but almost unendurable.”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5415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ATROPHIC RHINITIS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a chronic inflammation of nose </a:t>
            </a:r>
            <a:r>
              <a:rPr lang="en-US" dirty="0" smtClean="0"/>
              <a:t>characterized </a:t>
            </a:r>
            <a:r>
              <a:rPr lang="en-US" dirty="0"/>
              <a:t>by atrophy of nasal mucosa and </a:t>
            </a:r>
            <a:r>
              <a:rPr lang="en-US" dirty="0" smtClean="0"/>
              <a:t>turbinate </a:t>
            </a:r>
            <a:r>
              <a:rPr lang="en-US" dirty="0"/>
              <a:t>bones</a:t>
            </a:r>
          </a:p>
          <a:p>
            <a:r>
              <a:rPr lang="en-US" dirty="0"/>
              <a:t>The nasal cavities are roomy and full of foul smelling crusts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828" y="1600200"/>
            <a:ext cx="37153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96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675783714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0774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/>
              <a:t>Aetiology</a:t>
            </a:r>
            <a:r>
              <a:rPr lang="en-US" dirty="0"/>
              <a:t>:</a:t>
            </a:r>
          </a:p>
          <a:p>
            <a:pPr marL="514350" indent="-514350"/>
            <a:r>
              <a:rPr lang="en-US" dirty="0" smtClean="0"/>
              <a:t>Hereditary </a:t>
            </a:r>
            <a:r>
              <a:rPr lang="en-US" dirty="0"/>
              <a:t>factors</a:t>
            </a:r>
          </a:p>
          <a:p>
            <a:pPr marL="514350" indent="-514350"/>
            <a:r>
              <a:rPr lang="en-US" dirty="0"/>
              <a:t>Endocrinal disturbance</a:t>
            </a:r>
          </a:p>
          <a:p>
            <a:pPr marL="514350" indent="-514350"/>
            <a:r>
              <a:rPr lang="en-US" dirty="0"/>
              <a:t>Racial factors </a:t>
            </a:r>
          </a:p>
          <a:p>
            <a:pPr marL="514350" indent="-514350"/>
            <a:r>
              <a:rPr lang="en-US" dirty="0"/>
              <a:t>Nutritional deficiencies</a:t>
            </a:r>
          </a:p>
          <a:p>
            <a:pPr marL="514350" indent="-514350"/>
            <a:r>
              <a:rPr lang="en-US" dirty="0"/>
              <a:t>Infective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7396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AR: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Complication of sinus surgery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Complication of radiation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Following nasal </a:t>
            </a:r>
            <a:r>
              <a:rPr lang="en-US" dirty="0" smtClean="0"/>
              <a:t>trauma</a:t>
            </a:r>
            <a:endParaRPr lang="en-US" dirty="0"/>
          </a:p>
          <a:p>
            <a:pPr lvl="1" algn="just">
              <a:buBlip>
                <a:blip r:embed="rId2"/>
              </a:buBlip>
              <a:defRPr/>
            </a:pPr>
            <a:r>
              <a:rPr lang="en-US" dirty="0" err="1"/>
              <a:t>Sequela</a:t>
            </a:r>
            <a:r>
              <a:rPr lang="en-US" dirty="0"/>
              <a:t> of granulomatous diseases </a:t>
            </a:r>
            <a:r>
              <a:rPr lang="en-US" dirty="0" smtClean="0"/>
              <a:t> </a:t>
            </a:r>
            <a:r>
              <a:rPr lang="en-US" dirty="0"/>
              <a:t>and other infections : TB, </a:t>
            </a:r>
            <a:r>
              <a:rPr lang="en-US" dirty="0" err="1"/>
              <a:t>Sarcoidosis</a:t>
            </a:r>
            <a:r>
              <a:rPr lang="en-US" dirty="0"/>
              <a:t>, Leprosy, </a:t>
            </a:r>
            <a:r>
              <a:rPr lang="en-US" dirty="0" err="1"/>
              <a:t>Rhinoscleroma</a:t>
            </a:r>
            <a:r>
              <a:rPr lang="en-US" dirty="0"/>
              <a:t>, Syphilis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1756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en-US" sz="3000" dirty="0" smtClean="0">
                <a:solidFill>
                  <a:prstClr val="black"/>
                </a:solidFill>
                <a:latin typeface="Gill Sans MT"/>
              </a:rPr>
              <a:t> </a:t>
            </a:r>
            <a:endParaRPr lang="en-US" sz="3000" dirty="0">
              <a:solidFill>
                <a:prstClr val="black"/>
              </a:solidFill>
              <a:latin typeface="Gill Sans MT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Ciliated columnar epithelium is lost and is replaced by stratified squamous type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There is atrophy of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seromucinous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glands, venous blood sinusoids and nerve elements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Arteries in the mucosa,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periostium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and bones show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obliterative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endarteritis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The bone of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turbinates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under goes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resorption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causing widening of nasal chamber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2359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1106</Words>
  <Application>Microsoft Office PowerPoint</Application>
  <PresentationFormat>On-screen Show (4:3)</PresentationFormat>
  <Paragraphs>204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ATROPHIC RHINITIS AND RHINITIS SICCA</vt:lpstr>
      <vt:lpstr>Levels of Evidence</vt:lpstr>
      <vt:lpstr>Levels of Evidence</vt:lpstr>
      <vt:lpstr>ATROPHIC RHINITIS</vt:lpstr>
      <vt:lpstr>ATROPHIC RHINITIS</vt:lpstr>
      <vt:lpstr>Slide 6</vt:lpstr>
      <vt:lpstr>PRIMARY</vt:lpstr>
      <vt:lpstr>Slide 8</vt:lpstr>
      <vt:lpstr>PATHOLOGY</vt:lpstr>
      <vt:lpstr>CLINICAL FEATURES</vt:lpstr>
      <vt:lpstr>Radiographic Findings</vt:lpstr>
      <vt:lpstr>MICROSCOPIC PICTURE</vt:lpstr>
      <vt:lpstr>Slide 13</vt:lpstr>
      <vt:lpstr>Slide 14</vt:lpstr>
      <vt:lpstr>Slide 15</vt:lpstr>
      <vt:lpstr>Slide 16</vt:lpstr>
      <vt:lpstr>Slide 17</vt:lpstr>
      <vt:lpstr>Slide 18</vt:lpstr>
      <vt:lpstr>Young’s procedure </vt:lpstr>
      <vt:lpstr>Modified Young’s(1) </vt:lpstr>
      <vt:lpstr>Volume reduction</vt:lpstr>
      <vt:lpstr>Non-surgical nasal closure </vt:lpstr>
      <vt:lpstr>Other methods</vt:lpstr>
      <vt:lpstr>Rhinitis sicca</vt:lpstr>
      <vt:lpstr>REFERNCES</vt:lpstr>
      <vt:lpstr>Slide 26</vt:lpstr>
      <vt:lpstr>QUESTIONS</vt:lpstr>
      <vt:lpstr>Thank u </vt:lpstr>
      <vt:lpstr>Slide 29</vt:lpstr>
      <vt:lpstr>Slide 30</vt:lpstr>
      <vt:lpstr>Slide 31</vt:lpstr>
      <vt:lpstr>Slide 32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ATROPHIC RHINITIS AND RHINITIS SICCA</dc:title>
  <dc:creator>drkamal</dc:creator>
  <cp:lastModifiedBy>sony</cp:lastModifiedBy>
  <cp:revision>32</cp:revision>
  <dcterms:created xsi:type="dcterms:W3CDTF">2013-08-25T13:54:46Z</dcterms:created>
  <dcterms:modified xsi:type="dcterms:W3CDTF">2020-08-11T15:38:51Z</dcterms:modified>
</cp:coreProperties>
</file>