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1" r:id="rId2"/>
    <p:sldId id="297" r:id="rId3"/>
    <p:sldId id="298" r:id="rId4"/>
    <p:sldId id="263" r:id="rId5"/>
    <p:sldId id="264" r:id="rId6"/>
    <p:sldId id="283" r:id="rId7"/>
    <p:sldId id="277" r:id="rId8"/>
    <p:sldId id="278" r:id="rId9"/>
    <p:sldId id="256" r:id="rId10"/>
    <p:sldId id="279" r:id="rId11"/>
    <p:sldId id="269" r:id="rId12"/>
    <p:sldId id="294" r:id="rId13"/>
    <p:sldId id="291" r:id="rId14"/>
    <p:sldId id="292" r:id="rId15"/>
    <p:sldId id="280" r:id="rId16"/>
    <p:sldId id="265" r:id="rId17"/>
    <p:sldId id="258" r:id="rId18"/>
    <p:sldId id="259" r:id="rId19"/>
    <p:sldId id="270" r:id="rId20"/>
    <p:sldId id="293" r:id="rId21"/>
    <p:sldId id="296" r:id="rId22"/>
    <p:sldId id="260" r:id="rId23"/>
    <p:sldId id="288" r:id="rId24"/>
    <p:sldId id="284" r:id="rId25"/>
    <p:sldId id="287" r:id="rId26"/>
    <p:sldId id="268" r:id="rId27"/>
    <p:sldId id="274" r:id="rId28"/>
    <p:sldId id="289" r:id="rId29"/>
    <p:sldId id="272" r:id="rId30"/>
    <p:sldId id="295" r:id="rId31"/>
    <p:sldId id="299" r:id="rId32"/>
    <p:sldId id="307" r:id="rId33"/>
    <p:sldId id="300" r:id="rId34"/>
    <p:sldId id="301" r:id="rId35"/>
    <p:sldId id="302" r:id="rId36"/>
    <p:sldId id="303" r:id="rId37"/>
    <p:sldId id="305" r:id="rId38"/>
    <p:sldId id="306" r:id="rId39"/>
    <p:sldId id="276" r:id="rId40"/>
    <p:sldId id="3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E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4" d="100"/>
          <a:sy n="44" d="100"/>
        </p:scale>
        <p:origin x="-1266" y="-6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B4C5E-3DA5-4CBE-88AC-B5CC1E99457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3E4FBB0-56E5-47EF-A95C-DA0FDEA87E16}">
      <dgm:prSet phldrT="[Text]"/>
      <dgm:spPr>
        <a:solidFill>
          <a:schemeClr val="accent2">
            <a:lumMod val="60000"/>
            <a:lumOff val="40000"/>
          </a:schemeClr>
        </a:solidFill>
      </dgm:spPr>
      <dgm:t>
        <a:bodyPr/>
        <a:lstStyle/>
        <a:p>
          <a:r>
            <a:rPr lang="en-US" dirty="0" smtClean="0"/>
            <a:t>Classification </a:t>
          </a:r>
          <a:endParaRPr lang="en-US" dirty="0"/>
        </a:p>
      </dgm:t>
    </dgm:pt>
    <dgm:pt modelId="{0C141A8F-EDD3-4E4F-9420-2A4DDD781757}" type="parTrans" cxnId="{A2EC221D-3C81-41AA-BBDB-A4A27C9F3696}">
      <dgm:prSet/>
      <dgm:spPr/>
      <dgm:t>
        <a:bodyPr/>
        <a:lstStyle/>
        <a:p>
          <a:endParaRPr lang="en-US"/>
        </a:p>
      </dgm:t>
    </dgm:pt>
    <dgm:pt modelId="{A15001F5-B223-4642-B20F-115FC44D2779}" type="sibTrans" cxnId="{A2EC221D-3C81-41AA-BBDB-A4A27C9F3696}">
      <dgm:prSet/>
      <dgm:spPr/>
      <dgm:t>
        <a:bodyPr/>
        <a:lstStyle/>
        <a:p>
          <a:endParaRPr lang="en-US"/>
        </a:p>
      </dgm:t>
    </dgm:pt>
    <dgm:pt modelId="{0A1D76F5-4583-41C1-A3C4-79053FC0CB51}">
      <dgm:prSet phldrT="[Text]"/>
      <dgm:spPr/>
      <dgm:t>
        <a:bodyPr/>
        <a:lstStyle/>
        <a:p>
          <a:r>
            <a:rPr lang="en-US" dirty="0" err="1" smtClean="0"/>
            <a:t>Tubo</a:t>
          </a:r>
          <a:r>
            <a:rPr lang="en-US" dirty="0" smtClean="0"/>
            <a:t>-tympanic</a:t>
          </a:r>
        </a:p>
        <a:p>
          <a:r>
            <a:rPr lang="en-US" dirty="0" smtClean="0"/>
            <a:t>(safe type</a:t>
          </a:r>
          <a:r>
            <a:rPr lang="en-US" dirty="0" smtClean="0"/>
            <a:t>)</a:t>
          </a:r>
        </a:p>
        <a:p>
          <a:r>
            <a:rPr lang="en-US" dirty="0" smtClean="0"/>
            <a:t>Mucosal</a:t>
          </a:r>
          <a:endParaRPr lang="en-US" dirty="0"/>
        </a:p>
      </dgm:t>
    </dgm:pt>
    <dgm:pt modelId="{4AF8B1DC-C46E-4F52-88ED-A65FAC0A7B62}" type="parTrans" cxnId="{A5BBB176-04EE-4473-AA26-4A15BD6F3E02}">
      <dgm:prSet/>
      <dgm:spPr/>
      <dgm:t>
        <a:bodyPr/>
        <a:lstStyle/>
        <a:p>
          <a:endParaRPr lang="en-US"/>
        </a:p>
      </dgm:t>
    </dgm:pt>
    <dgm:pt modelId="{EB97CB52-5461-4CC1-8AB8-84480CD8EE3D}" type="sibTrans" cxnId="{A5BBB176-04EE-4473-AA26-4A15BD6F3E02}">
      <dgm:prSet/>
      <dgm:spPr/>
      <dgm:t>
        <a:bodyPr/>
        <a:lstStyle/>
        <a:p>
          <a:endParaRPr lang="en-US"/>
        </a:p>
      </dgm:t>
    </dgm:pt>
    <dgm:pt modelId="{F3DB62C7-CA75-41EA-AF5D-286A3E185E8F}">
      <dgm:prSet phldrT="[Text]"/>
      <dgm:spPr/>
      <dgm:t>
        <a:bodyPr/>
        <a:lstStyle/>
        <a:p>
          <a:r>
            <a:rPr lang="en-US" dirty="0" err="1" smtClean="0"/>
            <a:t>Attico-antral</a:t>
          </a:r>
          <a:endParaRPr lang="en-US" dirty="0" smtClean="0"/>
        </a:p>
        <a:p>
          <a:r>
            <a:rPr lang="en-US" dirty="0" smtClean="0"/>
            <a:t>(unsafe type</a:t>
          </a:r>
          <a:r>
            <a:rPr lang="en-US" dirty="0" smtClean="0"/>
            <a:t>)</a:t>
          </a:r>
        </a:p>
        <a:p>
          <a:r>
            <a:rPr lang="en-US" dirty="0" err="1" smtClean="0"/>
            <a:t>Squamosal</a:t>
          </a:r>
          <a:r>
            <a:rPr lang="en-US" dirty="0" smtClean="0"/>
            <a:t> </a:t>
          </a:r>
          <a:endParaRPr lang="en-US" dirty="0"/>
        </a:p>
      </dgm:t>
    </dgm:pt>
    <dgm:pt modelId="{BD249244-CDE5-44F9-BF30-F1543FB693F1}" type="parTrans" cxnId="{546D43CD-4AD5-45F8-A5D5-433407F1A57C}">
      <dgm:prSet/>
      <dgm:spPr/>
      <dgm:t>
        <a:bodyPr/>
        <a:lstStyle/>
        <a:p>
          <a:endParaRPr lang="en-US"/>
        </a:p>
      </dgm:t>
    </dgm:pt>
    <dgm:pt modelId="{4194B022-790A-4F79-BC1A-BB07F6CD7603}" type="sibTrans" cxnId="{546D43CD-4AD5-45F8-A5D5-433407F1A57C}">
      <dgm:prSet/>
      <dgm:spPr/>
      <dgm:t>
        <a:bodyPr/>
        <a:lstStyle/>
        <a:p>
          <a:endParaRPr lang="en-US"/>
        </a:p>
      </dgm:t>
    </dgm:pt>
    <dgm:pt modelId="{7F7C8598-DFA7-4407-ACDA-3131DB6EF784}" type="pres">
      <dgm:prSet presAssocID="{3CAB4C5E-3DA5-4CBE-88AC-B5CC1E994573}" presName="hierChild1" presStyleCnt="0">
        <dgm:presLayoutVars>
          <dgm:orgChart val="1"/>
          <dgm:chPref val="1"/>
          <dgm:dir/>
          <dgm:animOne val="branch"/>
          <dgm:animLvl val="lvl"/>
          <dgm:resizeHandles/>
        </dgm:presLayoutVars>
      </dgm:prSet>
      <dgm:spPr/>
      <dgm:t>
        <a:bodyPr/>
        <a:lstStyle/>
        <a:p>
          <a:endParaRPr lang="en-US"/>
        </a:p>
      </dgm:t>
    </dgm:pt>
    <dgm:pt modelId="{0596B8FE-89F8-463E-85FC-4FB35BE103FF}" type="pres">
      <dgm:prSet presAssocID="{23E4FBB0-56E5-47EF-A95C-DA0FDEA87E16}" presName="hierRoot1" presStyleCnt="0">
        <dgm:presLayoutVars>
          <dgm:hierBranch val="init"/>
        </dgm:presLayoutVars>
      </dgm:prSet>
      <dgm:spPr/>
    </dgm:pt>
    <dgm:pt modelId="{096B7140-4BC9-4EA3-99D2-7B06845BA75E}" type="pres">
      <dgm:prSet presAssocID="{23E4FBB0-56E5-47EF-A95C-DA0FDEA87E16}" presName="rootComposite1" presStyleCnt="0"/>
      <dgm:spPr/>
    </dgm:pt>
    <dgm:pt modelId="{5A180D4C-0716-4CC3-9DB1-B4C6FE3FFEEA}" type="pres">
      <dgm:prSet presAssocID="{23E4FBB0-56E5-47EF-A95C-DA0FDEA87E16}" presName="rootText1" presStyleLbl="node0" presStyleIdx="0" presStyleCnt="1" custLinFactNeighborX="1673" custLinFactNeighborY="-1699">
        <dgm:presLayoutVars>
          <dgm:chPref val="3"/>
        </dgm:presLayoutVars>
      </dgm:prSet>
      <dgm:spPr/>
      <dgm:t>
        <a:bodyPr/>
        <a:lstStyle/>
        <a:p>
          <a:endParaRPr lang="en-US"/>
        </a:p>
      </dgm:t>
    </dgm:pt>
    <dgm:pt modelId="{18999028-D7D7-44E2-8549-53C3DCAFB59B}" type="pres">
      <dgm:prSet presAssocID="{23E4FBB0-56E5-47EF-A95C-DA0FDEA87E16}" presName="rootConnector1" presStyleLbl="node1" presStyleIdx="0" presStyleCnt="0"/>
      <dgm:spPr/>
      <dgm:t>
        <a:bodyPr/>
        <a:lstStyle/>
        <a:p>
          <a:endParaRPr lang="en-US"/>
        </a:p>
      </dgm:t>
    </dgm:pt>
    <dgm:pt modelId="{15EC682A-5B83-4E95-9084-C3FAE7F58A40}" type="pres">
      <dgm:prSet presAssocID="{23E4FBB0-56E5-47EF-A95C-DA0FDEA87E16}" presName="hierChild2" presStyleCnt="0"/>
      <dgm:spPr/>
    </dgm:pt>
    <dgm:pt modelId="{6B92669C-3FAC-444F-AF1E-3F6931F7A958}" type="pres">
      <dgm:prSet presAssocID="{4AF8B1DC-C46E-4F52-88ED-A65FAC0A7B62}" presName="Name37" presStyleLbl="parChTrans1D2" presStyleIdx="0" presStyleCnt="2"/>
      <dgm:spPr/>
      <dgm:t>
        <a:bodyPr/>
        <a:lstStyle/>
        <a:p>
          <a:endParaRPr lang="en-US"/>
        </a:p>
      </dgm:t>
    </dgm:pt>
    <dgm:pt modelId="{BB0038E7-535A-4A73-BAD4-DB6C6B4A2C9E}" type="pres">
      <dgm:prSet presAssocID="{0A1D76F5-4583-41C1-A3C4-79053FC0CB51}" presName="hierRoot2" presStyleCnt="0">
        <dgm:presLayoutVars>
          <dgm:hierBranch val="init"/>
        </dgm:presLayoutVars>
      </dgm:prSet>
      <dgm:spPr/>
    </dgm:pt>
    <dgm:pt modelId="{02F10145-52E3-4A76-A797-12A0DECE24FE}" type="pres">
      <dgm:prSet presAssocID="{0A1D76F5-4583-41C1-A3C4-79053FC0CB51}" presName="rootComposite" presStyleCnt="0"/>
      <dgm:spPr/>
    </dgm:pt>
    <dgm:pt modelId="{921176A6-CB6E-422A-8FBA-41966CC9D619}" type="pres">
      <dgm:prSet presAssocID="{0A1D76F5-4583-41C1-A3C4-79053FC0CB51}" presName="rootText" presStyleLbl="node2" presStyleIdx="0" presStyleCnt="2" custLinFactNeighborX="-861" custLinFactNeighborY="-820">
        <dgm:presLayoutVars>
          <dgm:chPref val="3"/>
        </dgm:presLayoutVars>
      </dgm:prSet>
      <dgm:spPr/>
      <dgm:t>
        <a:bodyPr/>
        <a:lstStyle/>
        <a:p>
          <a:endParaRPr lang="en-US"/>
        </a:p>
      </dgm:t>
    </dgm:pt>
    <dgm:pt modelId="{A375CCA5-7CFB-40F1-B635-A72E6489C65B}" type="pres">
      <dgm:prSet presAssocID="{0A1D76F5-4583-41C1-A3C4-79053FC0CB51}" presName="rootConnector" presStyleLbl="node2" presStyleIdx="0" presStyleCnt="2"/>
      <dgm:spPr/>
      <dgm:t>
        <a:bodyPr/>
        <a:lstStyle/>
        <a:p>
          <a:endParaRPr lang="en-US"/>
        </a:p>
      </dgm:t>
    </dgm:pt>
    <dgm:pt modelId="{F39C1D3A-5104-46B7-8751-8E7E732690AC}" type="pres">
      <dgm:prSet presAssocID="{0A1D76F5-4583-41C1-A3C4-79053FC0CB51}" presName="hierChild4" presStyleCnt="0"/>
      <dgm:spPr/>
    </dgm:pt>
    <dgm:pt modelId="{A37C9571-87C0-4314-955D-66F20DF05A4B}" type="pres">
      <dgm:prSet presAssocID="{0A1D76F5-4583-41C1-A3C4-79053FC0CB51}" presName="hierChild5" presStyleCnt="0"/>
      <dgm:spPr/>
    </dgm:pt>
    <dgm:pt modelId="{CCCF9B60-6840-4C18-A11C-718C768B6757}" type="pres">
      <dgm:prSet presAssocID="{BD249244-CDE5-44F9-BF30-F1543FB693F1}" presName="Name37" presStyleLbl="parChTrans1D2" presStyleIdx="1" presStyleCnt="2"/>
      <dgm:spPr/>
      <dgm:t>
        <a:bodyPr/>
        <a:lstStyle/>
        <a:p>
          <a:endParaRPr lang="en-US"/>
        </a:p>
      </dgm:t>
    </dgm:pt>
    <dgm:pt modelId="{9E33E22E-25A8-4257-88A0-6FBCA117D993}" type="pres">
      <dgm:prSet presAssocID="{F3DB62C7-CA75-41EA-AF5D-286A3E185E8F}" presName="hierRoot2" presStyleCnt="0">
        <dgm:presLayoutVars>
          <dgm:hierBranch val="init"/>
        </dgm:presLayoutVars>
      </dgm:prSet>
      <dgm:spPr/>
    </dgm:pt>
    <dgm:pt modelId="{DD971C11-D44D-42B3-AFA0-74FECB4AFCF6}" type="pres">
      <dgm:prSet presAssocID="{F3DB62C7-CA75-41EA-AF5D-286A3E185E8F}" presName="rootComposite" presStyleCnt="0"/>
      <dgm:spPr/>
    </dgm:pt>
    <dgm:pt modelId="{89109ACA-E4A5-402B-AB3A-A3BF320B3A05}" type="pres">
      <dgm:prSet presAssocID="{F3DB62C7-CA75-41EA-AF5D-286A3E185E8F}" presName="rootText" presStyleLbl="node2" presStyleIdx="1" presStyleCnt="2">
        <dgm:presLayoutVars>
          <dgm:chPref val="3"/>
        </dgm:presLayoutVars>
      </dgm:prSet>
      <dgm:spPr/>
      <dgm:t>
        <a:bodyPr/>
        <a:lstStyle/>
        <a:p>
          <a:endParaRPr lang="en-US"/>
        </a:p>
      </dgm:t>
    </dgm:pt>
    <dgm:pt modelId="{395CB48E-17A3-4037-86FB-0D76C43D15ED}" type="pres">
      <dgm:prSet presAssocID="{F3DB62C7-CA75-41EA-AF5D-286A3E185E8F}" presName="rootConnector" presStyleLbl="node2" presStyleIdx="1" presStyleCnt="2"/>
      <dgm:spPr/>
      <dgm:t>
        <a:bodyPr/>
        <a:lstStyle/>
        <a:p>
          <a:endParaRPr lang="en-US"/>
        </a:p>
      </dgm:t>
    </dgm:pt>
    <dgm:pt modelId="{8B5726BB-B792-4D03-BCDF-13B39AB45995}" type="pres">
      <dgm:prSet presAssocID="{F3DB62C7-CA75-41EA-AF5D-286A3E185E8F}" presName="hierChild4" presStyleCnt="0"/>
      <dgm:spPr/>
    </dgm:pt>
    <dgm:pt modelId="{5A0445EA-0C8D-4838-8611-343F37D51EC3}" type="pres">
      <dgm:prSet presAssocID="{F3DB62C7-CA75-41EA-AF5D-286A3E185E8F}" presName="hierChild5" presStyleCnt="0"/>
      <dgm:spPr/>
    </dgm:pt>
    <dgm:pt modelId="{2BEFD3D4-4826-4AF4-A6BC-5EB563B73DA9}" type="pres">
      <dgm:prSet presAssocID="{23E4FBB0-56E5-47EF-A95C-DA0FDEA87E16}" presName="hierChild3" presStyleCnt="0"/>
      <dgm:spPr/>
    </dgm:pt>
  </dgm:ptLst>
  <dgm:cxnLst>
    <dgm:cxn modelId="{94B4F2D7-39A8-4B7B-B856-E568725C0C96}" type="presOf" srcId="{23E4FBB0-56E5-47EF-A95C-DA0FDEA87E16}" destId="{5A180D4C-0716-4CC3-9DB1-B4C6FE3FFEEA}" srcOrd="0" destOrd="0" presId="urn:microsoft.com/office/officeart/2005/8/layout/orgChart1"/>
    <dgm:cxn modelId="{08A03618-F9C9-4421-AB5F-14348BC79E2B}" type="presOf" srcId="{3CAB4C5E-3DA5-4CBE-88AC-B5CC1E994573}" destId="{7F7C8598-DFA7-4407-ACDA-3131DB6EF784}" srcOrd="0" destOrd="0" presId="urn:microsoft.com/office/officeart/2005/8/layout/orgChart1"/>
    <dgm:cxn modelId="{0A4BB746-D9B5-43C8-B927-8F5F20E9B964}" type="presOf" srcId="{0A1D76F5-4583-41C1-A3C4-79053FC0CB51}" destId="{921176A6-CB6E-422A-8FBA-41966CC9D619}" srcOrd="0" destOrd="0" presId="urn:microsoft.com/office/officeart/2005/8/layout/orgChart1"/>
    <dgm:cxn modelId="{06B04857-F527-4182-B3BD-0422A18A84E8}" type="presOf" srcId="{F3DB62C7-CA75-41EA-AF5D-286A3E185E8F}" destId="{89109ACA-E4A5-402B-AB3A-A3BF320B3A05}" srcOrd="0" destOrd="0" presId="urn:microsoft.com/office/officeart/2005/8/layout/orgChart1"/>
    <dgm:cxn modelId="{3ADAC551-7DA5-4E2A-BD95-1261B6A3846D}" type="presOf" srcId="{BD249244-CDE5-44F9-BF30-F1543FB693F1}" destId="{CCCF9B60-6840-4C18-A11C-718C768B6757}" srcOrd="0" destOrd="0" presId="urn:microsoft.com/office/officeart/2005/8/layout/orgChart1"/>
    <dgm:cxn modelId="{6B6ED4C3-8652-40C9-8FCE-FCE1C2A816E9}" type="presOf" srcId="{4AF8B1DC-C46E-4F52-88ED-A65FAC0A7B62}" destId="{6B92669C-3FAC-444F-AF1E-3F6931F7A958}" srcOrd="0" destOrd="0" presId="urn:microsoft.com/office/officeart/2005/8/layout/orgChart1"/>
    <dgm:cxn modelId="{A5BBB176-04EE-4473-AA26-4A15BD6F3E02}" srcId="{23E4FBB0-56E5-47EF-A95C-DA0FDEA87E16}" destId="{0A1D76F5-4583-41C1-A3C4-79053FC0CB51}" srcOrd="0" destOrd="0" parTransId="{4AF8B1DC-C46E-4F52-88ED-A65FAC0A7B62}" sibTransId="{EB97CB52-5461-4CC1-8AB8-84480CD8EE3D}"/>
    <dgm:cxn modelId="{5B9076F8-90BC-4740-8680-F8C9F5278E14}" type="presOf" srcId="{23E4FBB0-56E5-47EF-A95C-DA0FDEA87E16}" destId="{18999028-D7D7-44E2-8549-53C3DCAFB59B}" srcOrd="1" destOrd="0" presId="urn:microsoft.com/office/officeart/2005/8/layout/orgChart1"/>
    <dgm:cxn modelId="{35594394-62E2-44A7-9C1A-60A690BD063F}" type="presOf" srcId="{0A1D76F5-4583-41C1-A3C4-79053FC0CB51}" destId="{A375CCA5-7CFB-40F1-B635-A72E6489C65B}" srcOrd="1" destOrd="0" presId="urn:microsoft.com/office/officeart/2005/8/layout/orgChart1"/>
    <dgm:cxn modelId="{E6B8A5A5-FCB0-48FB-894D-CF7F5BC58FFF}" type="presOf" srcId="{F3DB62C7-CA75-41EA-AF5D-286A3E185E8F}" destId="{395CB48E-17A3-4037-86FB-0D76C43D15ED}" srcOrd="1" destOrd="0" presId="urn:microsoft.com/office/officeart/2005/8/layout/orgChart1"/>
    <dgm:cxn modelId="{A2EC221D-3C81-41AA-BBDB-A4A27C9F3696}" srcId="{3CAB4C5E-3DA5-4CBE-88AC-B5CC1E994573}" destId="{23E4FBB0-56E5-47EF-A95C-DA0FDEA87E16}" srcOrd="0" destOrd="0" parTransId="{0C141A8F-EDD3-4E4F-9420-2A4DDD781757}" sibTransId="{A15001F5-B223-4642-B20F-115FC44D2779}"/>
    <dgm:cxn modelId="{546D43CD-4AD5-45F8-A5D5-433407F1A57C}" srcId="{23E4FBB0-56E5-47EF-A95C-DA0FDEA87E16}" destId="{F3DB62C7-CA75-41EA-AF5D-286A3E185E8F}" srcOrd="1" destOrd="0" parTransId="{BD249244-CDE5-44F9-BF30-F1543FB693F1}" sibTransId="{4194B022-790A-4F79-BC1A-BB07F6CD7603}"/>
    <dgm:cxn modelId="{CA98FA1F-67EA-4C86-A62F-B60B5C13F389}" type="presParOf" srcId="{7F7C8598-DFA7-4407-ACDA-3131DB6EF784}" destId="{0596B8FE-89F8-463E-85FC-4FB35BE103FF}" srcOrd="0" destOrd="0" presId="urn:microsoft.com/office/officeart/2005/8/layout/orgChart1"/>
    <dgm:cxn modelId="{543AC6D4-6360-4972-937D-4E2E5DC7575C}" type="presParOf" srcId="{0596B8FE-89F8-463E-85FC-4FB35BE103FF}" destId="{096B7140-4BC9-4EA3-99D2-7B06845BA75E}" srcOrd="0" destOrd="0" presId="urn:microsoft.com/office/officeart/2005/8/layout/orgChart1"/>
    <dgm:cxn modelId="{3AB0C9A6-222F-472B-B972-F6F07C3C3C97}" type="presParOf" srcId="{096B7140-4BC9-4EA3-99D2-7B06845BA75E}" destId="{5A180D4C-0716-4CC3-9DB1-B4C6FE3FFEEA}" srcOrd="0" destOrd="0" presId="urn:microsoft.com/office/officeart/2005/8/layout/orgChart1"/>
    <dgm:cxn modelId="{4CF068C5-C738-4E84-9C8B-7B60B4236F32}" type="presParOf" srcId="{096B7140-4BC9-4EA3-99D2-7B06845BA75E}" destId="{18999028-D7D7-44E2-8549-53C3DCAFB59B}" srcOrd="1" destOrd="0" presId="urn:microsoft.com/office/officeart/2005/8/layout/orgChart1"/>
    <dgm:cxn modelId="{E169CDC3-C2FA-4D72-91E4-E02A96DA71FA}" type="presParOf" srcId="{0596B8FE-89F8-463E-85FC-4FB35BE103FF}" destId="{15EC682A-5B83-4E95-9084-C3FAE7F58A40}" srcOrd="1" destOrd="0" presId="urn:microsoft.com/office/officeart/2005/8/layout/orgChart1"/>
    <dgm:cxn modelId="{6BFDCC92-A441-4D36-AD9F-466FB3D24F68}" type="presParOf" srcId="{15EC682A-5B83-4E95-9084-C3FAE7F58A40}" destId="{6B92669C-3FAC-444F-AF1E-3F6931F7A958}" srcOrd="0" destOrd="0" presId="urn:microsoft.com/office/officeart/2005/8/layout/orgChart1"/>
    <dgm:cxn modelId="{F2AA2B4A-6128-4146-90BE-FA98FE2522EB}" type="presParOf" srcId="{15EC682A-5B83-4E95-9084-C3FAE7F58A40}" destId="{BB0038E7-535A-4A73-BAD4-DB6C6B4A2C9E}" srcOrd="1" destOrd="0" presId="urn:microsoft.com/office/officeart/2005/8/layout/orgChart1"/>
    <dgm:cxn modelId="{B3C58950-AD22-4F6B-9A0A-4B2561274328}" type="presParOf" srcId="{BB0038E7-535A-4A73-BAD4-DB6C6B4A2C9E}" destId="{02F10145-52E3-4A76-A797-12A0DECE24FE}" srcOrd="0" destOrd="0" presId="urn:microsoft.com/office/officeart/2005/8/layout/orgChart1"/>
    <dgm:cxn modelId="{CACC3D3C-2C27-4855-82E2-2B10745C3A25}" type="presParOf" srcId="{02F10145-52E3-4A76-A797-12A0DECE24FE}" destId="{921176A6-CB6E-422A-8FBA-41966CC9D619}" srcOrd="0" destOrd="0" presId="urn:microsoft.com/office/officeart/2005/8/layout/orgChart1"/>
    <dgm:cxn modelId="{1BBFC3C9-1BE6-42A9-96A8-F987BD1D7AC1}" type="presParOf" srcId="{02F10145-52E3-4A76-A797-12A0DECE24FE}" destId="{A375CCA5-7CFB-40F1-B635-A72E6489C65B}" srcOrd="1" destOrd="0" presId="urn:microsoft.com/office/officeart/2005/8/layout/orgChart1"/>
    <dgm:cxn modelId="{D35391F3-0DC2-40AB-B283-0FB1D84FBCBC}" type="presParOf" srcId="{BB0038E7-535A-4A73-BAD4-DB6C6B4A2C9E}" destId="{F39C1D3A-5104-46B7-8751-8E7E732690AC}" srcOrd="1" destOrd="0" presId="urn:microsoft.com/office/officeart/2005/8/layout/orgChart1"/>
    <dgm:cxn modelId="{EB26374B-FB9A-4FE1-ADA4-4313EFB2824F}" type="presParOf" srcId="{BB0038E7-535A-4A73-BAD4-DB6C6B4A2C9E}" destId="{A37C9571-87C0-4314-955D-66F20DF05A4B}" srcOrd="2" destOrd="0" presId="urn:microsoft.com/office/officeart/2005/8/layout/orgChart1"/>
    <dgm:cxn modelId="{33527FD4-82B3-4C2C-BF50-409069A38AE0}" type="presParOf" srcId="{15EC682A-5B83-4E95-9084-C3FAE7F58A40}" destId="{CCCF9B60-6840-4C18-A11C-718C768B6757}" srcOrd="2" destOrd="0" presId="urn:microsoft.com/office/officeart/2005/8/layout/orgChart1"/>
    <dgm:cxn modelId="{1A208BAC-A4BA-4707-9D6D-F33DF35CC41B}" type="presParOf" srcId="{15EC682A-5B83-4E95-9084-C3FAE7F58A40}" destId="{9E33E22E-25A8-4257-88A0-6FBCA117D993}" srcOrd="3" destOrd="0" presId="urn:microsoft.com/office/officeart/2005/8/layout/orgChart1"/>
    <dgm:cxn modelId="{8A59EDF1-A186-4BD2-922F-9BBB0322AA5B}" type="presParOf" srcId="{9E33E22E-25A8-4257-88A0-6FBCA117D993}" destId="{DD971C11-D44D-42B3-AFA0-74FECB4AFCF6}" srcOrd="0" destOrd="0" presId="urn:microsoft.com/office/officeart/2005/8/layout/orgChart1"/>
    <dgm:cxn modelId="{7AB0BFDD-8CF3-4C87-AE73-B1DD48AB633F}" type="presParOf" srcId="{DD971C11-D44D-42B3-AFA0-74FECB4AFCF6}" destId="{89109ACA-E4A5-402B-AB3A-A3BF320B3A05}" srcOrd="0" destOrd="0" presId="urn:microsoft.com/office/officeart/2005/8/layout/orgChart1"/>
    <dgm:cxn modelId="{F1E6A754-C771-41F6-BC48-B72E07C32E8D}" type="presParOf" srcId="{DD971C11-D44D-42B3-AFA0-74FECB4AFCF6}" destId="{395CB48E-17A3-4037-86FB-0D76C43D15ED}" srcOrd="1" destOrd="0" presId="urn:microsoft.com/office/officeart/2005/8/layout/orgChart1"/>
    <dgm:cxn modelId="{5EE74E64-DC68-4495-A78B-F1871E8B7EC7}" type="presParOf" srcId="{9E33E22E-25A8-4257-88A0-6FBCA117D993}" destId="{8B5726BB-B792-4D03-BCDF-13B39AB45995}" srcOrd="1" destOrd="0" presId="urn:microsoft.com/office/officeart/2005/8/layout/orgChart1"/>
    <dgm:cxn modelId="{9D4A6626-6E3A-4C57-B7A2-E82045B45D6C}" type="presParOf" srcId="{9E33E22E-25A8-4257-88A0-6FBCA117D993}" destId="{5A0445EA-0C8D-4838-8611-343F37D51EC3}" srcOrd="2" destOrd="0" presId="urn:microsoft.com/office/officeart/2005/8/layout/orgChart1"/>
    <dgm:cxn modelId="{9CAF0109-65F4-4382-BF8D-0D9E91C9EAEE}" type="presParOf" srcId="{0596B8FE-89F8-463E-85FC-4FB35BE103FF}" destId="{2BEFD3D4-4826-4AF4-A6BC-5EB563B73DA9}"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32785CD-86BB-4147-8C84-837A30838552}" type="datetimeFigureOut">
              <a:rPr lang="en-US" smtClean="0"/>
              <a:pPr/>
              <a:t>07/01/2016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E98FC99-5B01-4261-B7E7-4EC066021B9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2785CD-86BB-4147-8C84-837A30838552}" type="datetimeFigureOut">
              <a:rPr lang="en-US" smtClean="0"/>
              <a:pPr/>
              <a:t>07/01/2016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FC99-5B01-4261-B7E7-4EC066021B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2785CD-86BB-4147-8C84-837A30838552}" type="datetimeFigureOut">
              <a:rPr lang="en-US" smtClean="0"/>
              <a:pPr/>
              <a:t>07/01/2016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FC99-5B01-4261-B7E7-4EC066021B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3638"/>
            <a:ext cx="2133600" cy="457200"/>
          </a:xfrm>
        </p:spPr>
        <p:txBody>
          <a:bodyPr/>
          <a:lstStyle>
            <a:lvl1pPr>
              <a:defRPr/>
            </a:lvl1pPr>
          </a:lstStyle>
          <a:p>
            <a:fld id="{DDF5FFE0-D8AB-4004-85EC-2A78402F1248}" type="slidenum">
              <a:rPr lang="en-US"/>
              <a:pPr/>
              <a:t>‹#›</a:t>
            </a:fld>
            <a:endParaRPr lang="en-US"/>
          </a:p>
        </p:txBody>
      </p:sp>
      <p:sp>
        <p:nvSpPr>
          <p:cNvPr id="6" name="Date Placeholder 5"/>
          <p:cNvSpPr>
            <a:spLocks noGrp="1"/>
          </p:cNvSpPr>
          <p:nvPr>
            <p:ph type="dt" sz="half" idx="12"/>
          </p:nvPr>
        </p:nvSpPr>
        <p:spPr>
          <a:xfrm>
            <a:off x="457200" y="6248400"/>
            <a:ext cx="2133600" cy="45720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3638"/>
            <a:ext cx="2133600" cy="457200"/>
          </a:xfrm>
        </p:spPr>
        <p:txBody>
          <a:bodyPr/>
          <a:lstStyle>
            <a:lvl1pPr>
              <a:defRPr/>
            </a:lvl1pPr>
          </a:lstStyle>
          <a:p>
            <a:fld id="{901D1B17-C714-486C-84A3-8365930BB84A}" type="slidenum">
              <a:rPr lang="en-US"/>
              <a:pPr/>
              <a:t>‹#›</a:t>
            </a:fld>
            <a:endParaRPr lang="en-US"/>
          </a:p>
        </p:txBody>
      </p:sp>
      <p:sp>
        <p:nvSpPr>
          <p:cNvPr id="5" name="Date Placeholder 4"/>
          <p:cNvSpPr>
            <a:spLocks noGrp="1"/>
          </p:cNvSpPr>
          <p:nvPr>
            <p:ph type="dt" sz="half" idx="12"/>
          </p:nvPr>
        </p:nvSpPr>
        <p:spPr>
          <a:xfrm>
            <a:off x="457200" y="6248400"/>
            <a:ext cx="2133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2785CD-86BB-4147-8C84-837A30838552}" type="datetimeFigureOut">
              <a:rPr lang="en-US" smtClean="0"/>
              <a:pPr/>
              <a:t>07/01/2016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FC99-5B01-4261-B7E7-4EC066021B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32785CD-86BB-4147-8C84-837A30838552}" type="datetimeFigureOut">
              <a:rPr lang="en-US" smtClean="0"/>
              <a:pPr/>
              <a:t>07/01/2016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FC99-5B01-4261-B7E7-4EC066021B9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2785CD-86BB-4147-8C84-837A30838552}" type="datetimeFigureOut">
              <a:rPr lang="en-US" smtClean="0"/>
              <a:pPr/>
              <a:t>07/01/2016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FC99-5B01-4261-B7E7-4EC066021B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32785CD-86BB-4147-8C84-837A30838552}" type="datetimeFigureOut">
              <a:rPr lang="en-US" smtClean="0"/>
              <a:pPr/>
              <a:t>07/01/2016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8FC99-5B01-4261-B7E7-4EC066021B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2785CD-86BB-4147-8C84-837A30838552}" type="datetimeFigureOut">
              <a:rPr lang="en-US" smtClean="0"/>
              <a:pPr/>
              <a:t>07/01/2016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8FC99-5B01-4261-B7E7-4EC066021B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785CD-86BB-4147-8C84-837A30838552}" type="datetimeFigureOut">
              <a:rPr lang="en-US" smtClean="0"/>
              <a:pPr/>
              <a:t>07/01/2016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8FC99-5B01-4261-B7E7-4EC066021B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2785CD-86BB-4147-8C84-837A30838552}" type="datetimeFigureOut">
              <a:rPr lang="en-US" smtClean="0"/>
              <a:pPr/>
              <a:t>07/01/2016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FC99-5B01-4261-B7E7-4EC066021B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2785CD-86BB-4147-8C84-837A30838552}" type="datetimeFigureOut">
              <a:rPr lang="en-US" smtClean="0"/>
              <a:pPr/>
              <a:t>07/01/2016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E98FC99-5B01-4261-B7E7-4EC066021B9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2785CD-86BB-4147-8C84-837A30838552}" type="datetimeFigureOut">
              <a:rPr lang="en-US" smtClean="0"/>
              <a:pPr/>
              <a:t>07/01/2016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98FC99-5B01-4261-B7E7-4EC066021B9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Pseudomonas_aeruginosa" TargetMode="External"/><Relationship Id="rId2" Type="http://schemas.openxmlformats.org/officeDocument/2006/relationships/hyperlink" Target="http://en.wikipedia.org/wiki/Streptococcus_pneumoniae" TargetMode="External"/><Relationship Id="rId1" Type="http://schemas.openxmlformats.org/officeDocument/2006/relationships/slideLayout" Target="../slideLayouts/slideLayout1.xml"/><Relationship Id="rId5" Type="http://schemas.openxmlformats.org/officeDocument/2006/relationships/hyperlink" Target="http://en.wikipedia.org/wiki/Respiratory_syncytial_virus" TargetMode="External"/><Relationship Id="rId4" Type="http://schemas.openxmlformats.org/officeDocument/2006/relationships/hyperlink" Target="http://en.wikipedia.org/wiki/Moraxella_catarrhal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mtClean="0"/>
              <a:t>CSOM – SAFE TYPE </a:t>
            </a:r>
            <a:endParaRPr lang="en-US"/>
          </a:p>
        </p:txBody>
      </p:sp>
      <p:sp>
        <p:nvSpPr>
          <p:cNvPr id="3" name="Subtitle 2"/>
          <p:cNvSpPr>
            <a:spLocks noGrp="1"/>
          </p:cNvSpPr>
          <p:nvPr>
            <p:ph type="subTitle" idx="1"/>
          </p:nvPr>
        </p:nvSpPr>
        <p:spPr>
          <a:xfrm>
            <a:off x="533400" y="3657600"/>
            <a:ext cx="7854696" cy="1752600"/>
          </a:xfrm>
        </p:spPr>
        <p:txBody>
          <a:bodyPr/>
          <a:lstStyle/>
          <a:p>
            <a:pPr algn="ctr"/>
            <a:r>
              <a:rPr lang="en-US" dirty="0" smtClean="0"/>
              <a:t>Dr </a:t>
            </a:r>
            <a:r>
              <a:rPr lang="en-US" dirty="0" err="1" smtClean="0"/>
              <a:t>Nirali</a:t>
            </a:r>
            <a:r>
              <a:rPr lang="en-US" dirty="0" smtClean="0"/>
              <a:t>  </a:t>
            </a:r>
            <a:r>
              <a:rPr lang="en-US" dirty="0" err="1" smtClean="0"/>
              <a:t>Chauhan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Etiology </a:t>
            </a:r>
            <a:endParaRPr lang="en-US" dirty="0"/>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dirty="0" smtClean="0"/>
              <a:t>Allergy  to food</a:t>
            </a:r>
          </a:p>
          <a:p>
            <a:r>
              <a:rPr lang="en-US" dirty="0" smtClean="0"/>
              <a:t>AOM &amp; otitis media with effusion </a:t>
            </a:r>
          </a:p>
          <a:p>
            <a:r>
              <a:rPr lang="en-US" dirty="0" smtClean="0"/>
              <a:t>Genetic  &amp; race</a:t>
            </a:r>
          </a:p>
          <a:p>
            <a:r>
              <a:rPr lang="en-US" dirty="0" smtClean="0"/>
              <a:t>Environment</a:t>
            </a:r>
          </a:p>
          <a:p>
            <a:r>
              <a:rPr lang="en-US" dirty="0" smtClean="0"/>
              <a:t>Poor socioeconomic status</a:t>
            </a:r>
          </a:p>
          <a:p>
            <a:r>
              <a:rPr lang="en-US" dirty="0" smtClean="0"/>
              <a:t>Ascending infection from ET-URTI[***]</a:t>
            </a:r>
          </a:p>
          <a:p>
            <a:r>
              <a:rPr lang="en-US" dirty="0" smtClean="0"/>
              <a:t>ET dysfunction [*]</a:t>
            </a:r>
          </a:p>
          <a:p>
            <a:r>
              <a:rPr lang="en-US" dirty="0" smtClean="0"/>
              <a:t>GERD</a:t>
            </a:r>
          </a:p>
          <a:p>
            <a:r>
              <a:rPr lang="en-US" dirty="0" smtClean="0"/>
              <a:t>Craniofacial anomalies</a:t>
            </a:r>
          </a:p>
          <a:p>
            <a:r>
              <a:rPr lang="en-US" dirty="0" smtClean="0"/>
              <a:t>Autoimmune disease- </a:t>
            </a:r>
            <a:r>
              <a:rPr lang="en-US" dirty="0" err="1" smtClean="0"/>
              <a:t>ankylosing</a:t>
            </a:r>
            <a:r>
              <a:rPr lang="en-US" dirty="0" smtClean="0"/>
              <a:t> </a:t>
            </a:r>
            <a:r>
              <a:rPr lang="en-US" dirty="0" err="1" smtClean="0"/>
              <a:t>spondylitis</a:t>
            </a:r>
            <a:r>
              <a:rPr lang="en-US" dirty="0" smtClean="0"/>
              <a:t> [***]</a:t>
            </a:r>
          </a:p>
          <a:p>
            <a:r>
              <a:rPr lang="en-US" dirty="0" smtClean="0"/>
              <a:t>Immune deficiency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p:cNvPicPr>
            <a:picLocks noGrp="1" noChangeAspect="1" noChangeArrowheads="1"/>
          </p:cNvPicPr>
          <p:nvPr>
            <p:ph idx="1"/>
          </p:nvPr>
        </p:nvPicPr>
        <p:blipFill>
          <a:blip r:embed="rId2"/>
          <a:stretch>
            <a:fillRect/>
          </a:stretch>
        </p:blipFill>
        <p:spPr bwMode="auto">
          <a:xfrm>
            <a:off x="1258864" y="1935163"/>
            <a:ext cx="6626272"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mp-1"/>
          <p:cNvPicPr>
            <a:picLocks noChangeAspect="1" noChangeArrowheads="1"/>
          </p:cNvPicPr>
          <p:nvPr/>
        </p:nvPicPr>
        <p:blipFill>
          <a:blip r:embed="rId2"/>
          <a:srcRect/>
          <a:stretch>
            <a:fillRect/>
          </a:stretch>
        </p:blipFill>
        <p:spPr bwMode="auto">
          <a:xfrm>
            <a:off x="0" y="7938"/>
            <a:ext cx="9144000" cy="68421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Active </a:t>
            </a:r>
            <a:r>
              <a:rPr lang="en-US" dirty="0" err="1" smtClean="0"/>
              <a:t>mucosl</a:t>
            </a:r>
            <a:r>
              <a:rPr lang="en-US" dirty="0" smtClean="0"/>
              <a:t> COM associated with </a:t>
            </a:r>
            <a:r>
              <a:rPr lang="en-US" dirty="0" err="1" smtClean="0"/>
              <a:t>resorptive</a:t>
            </a:r>
            <a:r>
              <a:rPr lang="en-US" dirty="0" smtClean="0"/>
              <a:t>  </a:t>
            </a:r>
            <a:r>
              <a:rPr lang="en-US" dirty="0" err="1" smtClean="0"/>
              <a:t>osteitis</a:t>
            </a:r>
            <a:r>
              <a:rPr lang="en-US" dirty="0" smtClean="0"/>
              <a:t> of part or all ossicular chain. [****]</a:t>
            </a:r>
          </a:p>
          <a:p>
            <a:r>
              <a:rPr lang="en-US" dirty="0" smtClean="0"/>
              <a:t>Affected ossicles show hyperemia  with proliferation of capillaries &amp; prominent </a:t>
            </a:r>
            <a:r>
              <a:rPr lang="en-US" dirty="0" err="1" smtClean="0"/>
              <a:t>histiocytes</a:t>
            </a:r>
            <a:r>
              <a:rPr lang="en-US" dirty="0" smtClean="0"/>
              <a:t>.[****]</a:t>
            </a:r>
          </a:p>
          <a:p>
            <a:r>
              <a:rPr lang="en-US" dirty="0" smtClean="0"/>
              <a:t>Long process of incus, stapes </a:t>
            </a:r>
            <a:r>
              <a:rPr lang="en-US" dirty="0" err="1" smtClean="0"/>
              <a:t>crurae</a:t>
            </a:r>
            <a:r>
              <a:rPr lang="en-US" dirty="0" smtClean="0"/>
              <a:t>, body of incus &amp; </a:t>
            </a:r>
            <a:r>
              <a:rPr lang="en-US" dirty="0" err="1" smtClean="0"/>
              <a:t>manubrium</a:t>
            </a:r>
            <a:r>
              <a:rPr lang="en-US" dirty="0" smtClean="0"/>
              <a:t> are involved in this order of frequency. [***/**]</a:t>
            </a:r>
          </a:p>
          <a:p>
            <a:r>
              <a:rPr lang="en-US" dirty="0" smtClean="0"/>
              <a:t>Reason that the long process of incus &amp; SS most frequently affected due to their delicate structure &amp; location rather than their tenuous blood supply.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Resorption</a:t>
            </a:r>
            <a:r>
              <a:rPr lang="en-US" dirty="0" smtClean="0"/>
              <a:t> for bone is feature of  both active mucosal &amp; squamosal COM &amp; </a:t>
            </a:r>
            <a:r>
              <a:rPr lang="en-US" dirty="0" err="1" smtClean="0"/>
              <a:t>mechnisam</a:t>
            </a:r>
            <a:r>
              <a:rPr lang="en-US" dirty="0" smtClean="0"/>
              <a:t> for </a:t>
            </a:r>
            <a:r>
              <a:rPr lang="en-US" dirty="0" err="1" smtClean="0"/>
              <a:t>resorption</a:t>
            </a:r>
            <a:r>
              <a:rPr lang="en-US" dirty="0" smtClean="0"/>
              <a:t> of bone is same for both types of COM. </a:t>
            </a:r>
            <a:r>
              <a:rPr lang="en-US" dirty="0" smtClean="0"/>
              <a:t>[***/**]</a:t>
            </a:r>
          </a:p>
          <a:p>
            <a:pPr>
              <a:buNone/>
            </a:pPr>
            <a:r>
              <a:rPr lang="en-US" dirty="0" smtClean="0"/>
              <a:t>                     -</a:t>
            </a:r>
            <a:r>
              <a:rPr lang="en-US" dirty="0" err="1" smtClean="0"/>
              <a:t>hyperamic</a:t>
            </a:r>
            <a:r>
              <a:rPr lang="en-US" dirty="0" smtClean="0"/>
              <a:t> decalcification</a:t>
            </a:r>
          </a:p>
          <a:p>
            <a:pPr>
              <a:buNone/>
            </a:pPr>
            <a:r>
              <a:rPr lang="en-US" dirty="0" smtClean="0"/>
              <a:t> </a:t>
            </a:r>
            <a:r>
              <a:rPr lang="en-US" dirty="0" smtClean="0"/>
              <a:t>                    - </a:t>
            </a:r>
            <a:r>
              <a:rPr lang="en-US" dirty="0" err="1" smtClean="0"/>
              <a:t>osteitis</a:t>
            </a:r>
            <a:r>
              <a:rPr lang="en-US" dirty="0" smtClean="0"/>
              <a:t> </a:t>
            </a:r>
            <a:endParaRPr lang="en-US" dirty="0" smtClean="0"/>
          </a:p>
          <a:p>
            <a:r>
              <a:rPr lang="en-US" dirty="0" smtClean="0"/>
              <a:t>Infection , </a:t>
            </a:r>
            <a:r>
              <a:rPr lang="en-US" dirty="0" err="1" smtClean="0"/>
              <a:t>inflamation</a:t>
            </a:r>
            <a:r>
              <a:rPr lang="en-US" dirty="0" smtClean="0"/>
              <a:t>, pressure &amp; keratin lead to release of  cytokines.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Pathology </a:t>
            </a:r>
            <a:endParaRPr lang="en-US" dirty="0"/>
          </a:p>
        </p:txBody>
      </p:sp>
      <p:sp>
        <p:nvSpPr>
          <p:cNvPr id="3" name="Content Placeholder 2"/>
          <p:cNvSpPr>
            <a:spLocks noGrp="1"/>
          </p:cNvSpPr>
          <p:nvPr>
            <p:ph idx="1"/>
          </p:nvPr>
        </p:nvSpPr>
        <p:spPr/>
        <p:txBody>
          <a:bodyPr/>
          <a:lstStyle/>
          <a:p>
            <a:r>
              <a:rPr lang="en-US" dirty="0" smtClean="0"/>
              <a:t>Perforation </a:t>
            </a:r>
          </a:p>
          <a:p>
            <a:r>
              <a:rPr lang="en-US" dirty="0" err="1" smtClean="0"/>
              <a:t>Polypoidal</a:t>
            </a:r>
            <a:r>
              <a:rPr lang="en-US" dirty="0" smtClean="0"/>
              <a:t> /edematous ME mucosa</a:t>
            </a:r>
          </a:p>
          <a:p>
            <a:r>
              <a:rPr lang="en-US" dirty="0" smtClean="0"/>
              <a:t>Polyp </a:t>
            </a:r>
          </a:p>
          <a:p>
            <a:r>
              <a:rPr lang="en-US" dirty="0" err="1" smtClean="0"/>
              <a:t>Tympanosclerosis</a:t>
            </a:r>
            <a:r>
              <a:rPr lang="en-US" dirty="0" smtClean="0"/>
              <a:t> </a:t>
            </a:r>
          </a:p>
          <a:p>
            <a:r>
              <a:rPr lang="en-US" dirty="0" err="1" smtClean="0"/>
              <a:t>Ossicular</a:t>
            </a:r>
            <a:r>
              <a:rPr lang="en-US" dirty="0" smtClean="0"/>
              <a:t> necrosis </a:t>
            </a:r>
          </a:p>
          <a:p>
            <a:r>
              <a:rPr lang="en-US" dirty="0" smtClean="0"/>
              <a:t>Adhesions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tretch>
            <a:fillRect/>
          </a:stretch>
        </p:blipFill>
        <p:spPr bwMode="auto">
          <a:xfrm>
            <a:off x="2319014" y="1935163"/>
            <a:ext cx="4505971"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Documents and Settings\admin\My Documents\My Pictures\100px-Otitis_chron_mesotymp_4.jpg"/>
          <p:cNvPicPr>
            <a:picLocks noGrp="1" noChangeAspect="1" noChangeArrowheads="1"/>
          </p:cNvPicPr>
          <p:nvPr>
            <p:ph idx="1"/>
          </p:nvPr>
        </p:nvPicPr>
        <p:blipFill>
          <a:blip r:embed="rId2"/>
          <a:srcRect/>
          <a:stretch>
            <a:fillRect/>
          </a:stretch>
        </p:blipFill>
        <p:spPr bwMode="auto">
          <a:xfrm>
            <a:off x="1066800" y="760476"/>
            <a:ext cx="6096000" cy="56692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Symptoms</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Chronically draining ear (&gt;2 weeks), </a:t>
            </a:r>
          </a:p>
          <a:p>
            <a:r>
              <a:rPr lang="en-US" dirty="0" smtClean="0"/>
              <a:t>Otalgia </a:t>
            </a:r>
          </a:p>
          <a:p>
            <a:r>
              <a:rPr lang="en-US" dirty="0" smtClean="0"/>
              <a:t>Fever </a:t>
            </a:r>
          </a:p>
          <a:p>
            <a:r>
              <a:rPr lang="en-US" dirty="0" smtClean="0"/>
              <a:t>Hearing loss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Signs</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The external auditory canal may possibly be </a:t>
            </a:r>
            <a:r>
              <a:rPr lang="en-US" dirty="0" err="1" smtClean="0"/>
              <a:t>oedematous</a:t>
            </a:r>
            <a:r>
              <a:rPr lang="en-US" dirty="0" smtClean="0"/>
              <a:t> but is not usually tender. </a:t>
            </a:r>
          </a:p>
          <a:p>
            <a:r>
              <a:rPr lang="en-US" dirty="0" smtClean="0"/>
              <a:t>The discharge varies from fetid, purulent and cheese-like to clear and serous. </a:t>
            </a:r>
          </a:p>
          <a:p>
            <a:r>
              <a:rPr lang="en-US" dirty="0" smtClean="0"/>
              <a:t>Granulation tissue is often seen in the medial canal or middle ear space. </a:t>
            </a:r>
          </a:p>
          <a:p>
            <a:r>
              <a:rPr lang="en-US" dirty="0" smtClean="0"/>
              <a:t>The middle ear mucosa seen through the perforation may be </a:t>
            </a:r>
            <a:r>
              <a:rPr lang="en-US" dirty="0" err="1" smtClean="0"/>
              <a:t>oedematous</a:t>
            </a:r>
            <a:r>
              <a:rPr lang="en-US" dirty="0" smtClean="0"/>
              <a:t> or even </a:t>
            </a:r>
            <a:r>
              <a:rPr lang="en-US" dirty="0" err="1" smtClean="0"/>
              <a:t>polypoid</a:t>
            </a:r>
            <a:r>
              <a:rPr lang="en-US" dirty="0" smtClean="0"/>
              <a:t>, pale, or </a:t>
            </a:r>
            <a:r>
              <a:rPr lang="en-US" dirty="0" err="1" smtClean="0"/>
              <a:t>erythematous</a:t>
            </a:r>
            <a:r>
              <a:rPr lang="en-US" dirty="0" smtClean="0"/>
              <a: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Levels of Evidence</a:t>
            </a:r>
          </a:p>
        </p:txBody>
      </p:sp>
      <p:sp>
        <p:nvSpPr>
          <p:cNvPr id="3" name="Content Placeholder 2"/>
          <p:cNvSpPr>
            <a:spLocks noGrp="1"/>
          </p:cNvSpPr>
          <p:nvPr>
            <p:ph idx="1"/>
          </p:nvPr>
        </p:nvSpPr>
        <p:spPr>
          <a:xfrm>
            <a:off x="0" y="1600200"/>
            <a:ext cx="9144000" cy="4525963"/>
          </a:xfrm>
        </p:spPr>
        <p:txBody>
          <a:bodyPr>
            <a:normAutofit fontScale="92500"/>
          </a:bodyPr>
          <a:lstStyle/>
          <a:p>
            <a:pPr>
              <a:defRPr/>
            </a:pPr>
            <a:r>
              <a:rPr lang="en-US" sz="3600" dirty="0" smtClean="0"/>
              <a:t>Grade A – Systemic reviews, Meta analyses, RCT</a:t>
            </a:r>
          </a:p>
          <a:p>
            <a:pPr>
              <a:defRPr/>
            </a:pPr>
            <a:endParaRPr lang="en-US" sz="3600" dirty="0" smtClean="0"/>
          </a:p>
          <a:p>
            <a:pPr>
              <a:defRPr/>
            </a:pPr>
            <a:r>
              <a:rPr lang="en-US" sz="3600" dirty="0" smtClean="0"/>
              <a:t>Grade B – Non-randomized studies</a:t>
            </a:r>
          </a:p>
          <a:p>
            <a:pPr>
              <a:defRPr/>
            </a:pPr>
            <a:endParaRPr lang="en-US" sz="3600" dirty="0" smtClean="0"/>
          </a:p>
          <a:p>
            <a:pPr>
              <a:defRPr/>
            </a:pPr>
            <a:r>
              <a:rPr lang="en-US" sz="3600" dirty="0" smtClean="0"/>
              <a:t>Grade C – Observational studies</a:t>
            </a:r>
          </a:p>
          <a:p>
            <a:pPr>
              <a:buFontTx/>
              <a:buNone/>
              <a:defRPr/>
            </a:pPr>
            <a:endParaRPr lang="en-US" sz="3600" dirty="0" smtClean="0"/>
          </a:p>
          <a:p>
            <a:pPr>
              <a:defRPr/>
            </a:pPr>
            <a:r>
              <a:rPr lang="en-US" sz="3600" dirty="0" smtClean="0"/>
              <a:t>Grade D – Case Series, Expert opinion</a:t>
            </a:r>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Otoscopy</a:t>
            </a:r>
            <a:r>
              <a:rPr lang="en-US" dirty="0" smtClean="0"/>
              <a:t> </a:t>
            </a:r>
            <a:endParaRPr lang="en-US" dirty="0"/>
          </a:p>
        </p:txBody>
      </p:sp>
      <p:pic>
        <p:nvPicPr>
          <p:cNvPr id="6148" name="Picture 4"/>
          <p:cNvPicPr>
            <a:picLocks noGrp="1" noChangeAspect="1" noChangeArrowheads="1"/>
          </p:cNvPicPr>
          <p:nvPr>
            <p:ph sz="half" idx="1"/>
          </p:nvPr>
        </p:nvPicPr>
        <p:blipFill>
          <a:blip r:embed="rId2"/>
          <a:stretch>
            <a:fillRect/>
          </a:stretch>
        </p:blipFill>
        <p:spPr bwMode="auto">
          <a:xfrm>
            <a:off x="838201" y="2257867"/>
            <a:ext cx="2347912" cy="2300639"/>
          </a:xfrm>
          <a:prstGeom prst="rect">
            <a:avLst/>
          </a:prstGeom>
          <a:noFill/>
          <a:ln w="9525">
            <a:noFill/>
            <a:miter lim="800000"/>
            <a:headEnd/>
            <a:tailEnd/>
          </a:ln>
          <a:effectLst/>
        </p:spPr>
      </p:pic>
      <p:sp>
        <p:nvSpPr>
          <p:cNvPr id="9" name="Content Placeholder 8"/>
          <p:cNvSpPr>
            <a:spLocks noGrp="1"/>
          </p:cNvSpPr>
          <p:nvPr>
            <p:ph sz="half" idx="2"/>
          </p:nvPr>
        </p:nvSpPr>
        <p:spPr/>
        <p:txBody>
          <a:bodyPr/>
          <a:lstStyle/>
          <a:p>
            <a:r>
              <a:rPr lang="en-US" dirty="0"/>
              <a:t>Perforation</a:t>
            </a:r>
          </a:p>
          <a:p>
            <a:pPr>
              <a:buNone/>
            </a:pPr>
            <a:r>
              <a:rPr lang="en-US" dirty="0" smtClean="0"/>
              <a:t>       Central</a:t>
            </a:r>
            <a:r>
              <a:rPr lang="en-US" dirty="0"/>
              <a:t>, in pars </a:t>
            </a:r>
            <a:r>
              <a:rPr lang="en-US" dirty="0" err="1"/>
              <a:t>tensa</a:t>
            </a:r>
            <a:r>
              <a:rPr lang="en-US" dirty="0"/>
              <a:t>.</a:t>
            </a:r>
          </a:p>
          <a:p>
            <a:r>
              <a:rPr lang="en-US" dirty="0" smtClean="0"/>
              <a:t>Cholesteatoma/</a:t>
            </a:r>
          </a:p>
          <a:p>
            <a:pPr>
              <a:buNone/>
            </a:pPr>
            <a:r>
              <a:rPr lang="en-US" dirty="0"/>
              <a:t> </a:t>
            </a:r>
            <a:r>
              <a:rPr lang="en-US" dirty="0" smtClean="0"/>
              <a:t>    granulations Absent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srcRect/>
          <a:stretch>
            <a:fillRect/>
          </a:stretch>
        </p:blipFill>
        <p:spPr bwMode="auto">
          <a:xfrm>
            <a:off x="304800" y="304800"/>
            <a:ext cx="8534400" cy="6553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Differential diagnosis</a:t>
            </a:r>
            <a:endParaRPr lang="en-US" dirty="0"/>
          </a:p>
        </p:txBody>
      </p:sp>
      <p:sp>
        <p:nvSpPr>
          <p:cNvPr id="3" name="Content Placeholder 2"/>
          <p:cNvSpPr>
            <a:spLocks noGrp="1"/>
          </p:cNvSpPr>
          <p:nvPr>
            <p:ph idx="1"/>
          </p:nvPr>
        </p:nvSpPr>
        <p:spPr/>
        <p:txBody>
          <a:bodyPr/>
          <a:lstStyle/>
          <a:p>
            <a:r>
              <a:rPr lang="en-US" dirty="0" smtClean="0"/>
              <a:t>Otitis externa (inflamed, eczematous canal </a:t>
            </a:r>
            <a:r>
              <a:rPr lang="en-US" i="1" dirty="0" smtClean="0"/>
              <a:t>without</a:t>
            </a:r>
            <a:r>
              <a:rPr lang="en-US" dirty="0" smtClean="0"/>
              <a:t> a perforation) </a:t>
            </a:r>
          </a:p>
          <a:p>
            <a:r>
              <a:rPr lang="en-US" dirty="0" smtClean="0"/>
              <a:t>Foreign body </a:t>
            </a:r>
          </a:p>
          <a:p>
            <a:r>
              <a:rPr lang="en-US" dirty="0" smtClean="0"/>
              <a:t>Impacted ear wax</a:t>
            </a:r>
          </a:p>
          <a:p>
            <a:r>
              <a:rPr lang="en-US" dirty="0" smtClean="0"/>
              <a:t>Cholesteatoma </a:t>
            </a:r>
          </a:p>
          <a:p>
            <a:r>
              <a:rPr lang="en-US" dirty="0" smtClean="0"/>
              <a:t>Wegener's </a:t>
            </a:r>
            <a:r>
              <a:rPr lang="en-US" dirty="0" err="1" smtClean="0"/>
              <a:t>granulomatosis</a:t>
            </a:r>
            <a:r>
              <a:rPr lang="en-US" dirty="0" smtClean="0"/>
              <a:t> </a:t>
            </a:r>
          </a:p>
          <a:p>
            <a:r>
              <a:rPr lang="en-US" dirty="0" smtClean="0"/>
              <a:t>Neoplasm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Investigation </a:t>
            </a:r>
            <a:endParaRPr lang="en-US" dirty="0"/>
          </a:p>
        </p:txBody>
      </p:sp>
      <p:sp>
        <p:nvSpPr>
          <p:cNvPr id="3" name="Content Placeholder 2"/>
          <p:cNvSpPr>
            <a:spLocks noGrp="1"/>
          </p:cNvSpPr>
          <p:nvPr>
            <p:ph idx="1"/>
          </p:nvPr>
        </p:nvSpPr>
        <p:spPr/>
        <p:txBody>
          <a:bodyPr/>
          <a:lstStyle/>
          <a:p>
            <a:r>
              <a:rPr lang="en-US" dirty="0" err="1" smtClean="0"/>
              <a:t>Miscroscopic</a:t>
            </a:r>
            <a:r>
              <a:rPr lang="en-US" dirty="0" smtClean="0"/>
              <a:t> examination </a:t>
            </a:r>
          </a:p>
          <a:p>
            <a:r>
              <a:rPr lang="en-US" dirty="0" smtClean="0"/>
              <a:t>PTA</a:t>
            </a:r>
          </a:p>
          <a:p>
            <a:r>
              <a:rPr lang="en-US" dirty="0" smtClean="0"/>
              <a:t>C &amp; S</a:t>
            </a:r>
          </a:p>
          <a:p>
            <a:r>
              <a:rPr lang="en-US" dirty="0" smtClean="0"/>
              <a:t>X – ray mastoid (</a:t>
            </a:r>
            <a:r>
              <a:rPr lang="en-US" dirty="0" err="1" smtClean="0"/>
              <a:t>schuller’s</a:t>
            </a:r>
            <a:r>
              <a:rPr lang="en-US" dirty="0" smtClean="0"/>
              <a:t> view)</a:t>
            </a:r>
          </a:p>
          <a:p>
            <a:r>
              <a:rPr lang="en-US" dirty="0" smtClean="0"/>
              <a:t>CT temporal bone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descr="6"/>
          <p:cNvPicPr>
            <a:picLocks noChangeAspect="1" noChangeArrowheads="1"/>
          </p:cNvPicPr>
          <p:nvPr/>
        </p:nvPicPr>
        <p:blipFill>
          <a:blip r:embed="rId2"/>
          <a:srcRect/>
          <a:stretch>
            <a:fillRect/>
          </a:stretch>
        </p:blipFill>
        <p:spPr bwMode="auto">
          <a:xfrm>
            <a:off x="1371600" y="312738"/>
            <a:ext cx="6553200" cy="632301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1"/>
          <p:cNvPicPr>
            <a:picLocks noChangeAspect="1" noChangeArrowheads="1"/>
          </p:cNvPicPr>
          <p:nvPr/>
        </p:nvPicPr>
        <p:blipFill>
          <a:blip r:embed="rId2"/>
          <a:srcRect/>
          <a:stretch>
            <a:fillRect/>
          </a:stretch>
        </p:blipFill>
        <p:spPr bwMode="auto">
          <a:xfrm>
            <a:off x="1447800" y="1924050"/>
            <a:ext cx="6477000" cy="4857750"/>
          </a:xfrm>
          <a:prstGeom prst="rect">
            <a:avLst/>
          </a:prstGeom>
          <a:noFill/>
        </p:spPr>
      </p:pic>
      <p:sp>
        <p:nvSpPr>
          <p:cNvPr id="5" name="Content Placeholder 4"/>
          <p:cNvSpPr>
            <a:spLocks noGrp="1"/>
          </p:cNvSpPr>
          <p:nvPr>
            <p:ph idx="1"/>
          </p:nvPr>
        </p:nvSpPr>
        <p:spPr/>
        <p:txBody>
          <a:bodyPr/>
          <a:lstStyle/>
          <a:p>
            <a:endParaRPr lang="en-US" dirty="0"/>
          </a:p>
        </p:txBody>
      </p:sp>
      <p:sp>
        <p:nvSpPr>
          <p:cNvPr id="6" name="Rectangle 3"/>
          <p:cNvSpPr>
            <a:spLocks noGrp="1" noRot="1" noChangeArrowheads="1"/>
          </p:cNvSpPr>
          <p:nvPr>
            <p:ph type="title"/>
          </p:nvPr>
        </p:nvSpPr>
        <p:spPr>
          <a:xfrm>
            <a:off x="533400" y="304800"/>
            <a:ext cx="8229600" cy="1143000"/>
          </a:xfrm>
        </p:spPr>
        <p:txBody>
          <a:bodyPr/>
          <a:lstStyle/>
          <a:p>
            <a:pPr lvl="2"/>
            <a:r>
              <a:rPr lang="en-US" dirty="0"/>
              <a:t>CT-scan temporal bone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b="1" i="1" dirty="0"/>
              <a:t>Medical Treatment</a:t>
            </a:r>
          </a:p>
          <a:p>
            <a:pPr>
              <a:buNone/>
            </a:pPr>
            <a:r>
              <a:rPr lang="en-US" dirty="0" smtClean="0"/>
              <a:t>       Aural toilet  [*]</a:t>
            </a:r>
          </a:p>
          <a:p>
            <a:pPr>
              <a:buNone/>
            </a:pPr>
            <a:r>
              <a:rPr lang="en-US" dirty="0" smtClean="0"/>
              <a:t>       Ear drops – more effective than systemic drugs [****]</a:t>
            </a:r>
          </a:p>
          <a:p>
            <a:pPr>
              <a:buNone/>
            </a:pPr>
            <a:r>
              <a:rPr lang="en-US" sz="2400" i="1" dirty="0" smtClean="0"/>
              <a:t>dry mopping + ear drops [****]</a:t>
            </a:r>
          </a:p>
          <a:p>
            <a:pPr>
              <a:buNone/>
            </a:pPr>
            <a:r>
              <a:rPr lang="en-US" dirty="0" smtClean="0"/>
              <a:t>       Antibiotics  according to C&amp;S. </a:t>
            </a:r>
          </a:p>
          <a:p>
            <a:pPr>
              <a:buNone/>
            </a:pPr>
            <a:r>
              <a:rPr lang="en-US" dirty="0" smtClean="0"/>
              <a:t>       Precaution – avoid nose blowing, KED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smtClean="0"/>
              <a:t>Surgical  management </a:t>
            </a:r>
          </a:p>
          <a:p>
            <a:r>
              <a:rPr lang="en-US" b="1" i="1" dirty="0" smtClean="0"/>
              <a:t>Chemical cautery of perforation margins.</a:t>
            </a:r>
          </a:p>
          <a:p>
            <a:r>
              <a:rPr lang="en-US" b="1" i="1" dirty="0" smtClean="0"/>
              <a:t>Myringoplasty [***]</a:t>
            </a:r>
          </a:p>
          <a:p>
            <a:r>
              <a:rPr lang="en-US" b="1" i="1" dirty="0" smtClean="0"/>
              <a:t>Tympanoplasty [**]</a:t>
            </a:r>
          </a:p>
          <a:p>
            <a:pPr>
              <a:buNone/>
            </a:pPr>
            <a:r>
              <a:rPr lang="en-US" dirty="0" smtClean="0"/>
              <a:t>         </a:t>
            </a:r>
            <a:r>
              <a:rPr lang="en-US" dirty="0" err="1" smtClean="0"/>
              <a:t>Myringoplasty</a:t>
            </a:r>
            <a:r>
              <a:rPr lang="en-US" dirty="0" smtClean="0"/>
              <a:t> + </a:t>
            </a:r>
            <a:r>
              <a:rPr lang="en-US" dirty="0" err="1" smtClean="0"/>
              <a:t>ossiculoplasty</a:t>
            </a:r>
            <a:r>
              <a:rPr lang="en-US" dirty="0" smtClean="0"/>
              <a:t> </a:t>
            </a:r>
          </a:p>
          <a:p>
            <a:r>
              <a:rPr lang="en-US" dirty="0" err="1" smtClean="0"/>
              <a:t>Treatmeat</a:t>
            </a:r>
            <a:r>
              <a:rPr lang="en-US" dirty="0" smtClean="0"/>
              <a:t> of contributory causes – adenoids, tonsil, sinusitis, allergy</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ctr"/>
            <a:r>
              <a:rPr lang="en-US" b="1" dirty="0" smtClean="0"/>
              <a:t>Complications</a:t>
            </a:r>
            <a:endParaRPr lang="en-US" dirty="0"/>
          </a:p>
        </p:txBody>
      </p:sp>
      <p:sp>
        <p:nvSpPr>
          <p:cNvPr id="3" name="Content Placeholder 2"/>
          <p:cNvSpPr>
            <a:spLocks noGrp="1"/>
          </p:cNvSpPr>
          <p:nvPr>
            <p:ph idx="1"/>
          </p:nvPr>
        </p:nvSpPr>
        <p:spPr>
          <a:xfrm>
            <a:off x="457200" y="1447800"/>
            <a:ext cx="8458200" cy="5410200"/>
          </a:xfrm>
        </p:spPr>
        <p:txBody>
          <a:bodyPr>
            <a:normAutofit lnSpcReduction="10000"/>
          </a:bodyPr>
          <a:lstStyle/>
          <a:p>
            <a:r>
              <a:rPr lang="en-US" sz="3500" b="1" u="sng" dirty="0" err="1" smtClean="0"/>
              <a:t>Intratempora</a:t>
            </a:r>
            <a:r>
              <a:rPr lang="en-US" sz="3500" u="sng" dirty="0" err="1" smtClean="0"/>
              <a:t>l</a:t>
            </a:r>
            <a:endParaRPr lang="en-US" u="sng" dirty="0" smtClean="0"/>
          </a:p>
          <a:p>
            <a:pPr>
              <a:buNone/>
            </a:pPr>
            <a:r>
              <a:rPr lang="en-US" i="1" dirty="0" err="1" smtClean="0"/>
              <a:t>Petrositis</a:t>
            </a:r>
            <a:r>
              <a:rPr lang="en-US" i="1" dirty="0" smtClean="0"/>
              <a:t> </a:t>
            </a:r>
          </a:p>
          <a:p>
            <a:pPr>
              <a:buNone/>
            </a:pPr>
            <a:r>
              <a:rPr lang="en-US" i="1" dirty="0" smtClean="0"/>
              <a:t>Facial paralysis – prognosis is good[***/**]</a:t>
            </a:r>
          </a:p>
          <a:p>
            <a:pPr>
              <a:buNone/>
            </a:pPr>
            <a:r>
              <a:rPr lang="en-US" i="1" dirty="0" err="1" smtClean="0"/>
              <a:t>Labyrinthitis</a:t>
            </a:r>
            <a:endParaRPr lang="en-US" i="1" dirty="0" smtClean="0"/>
          </a:p>
          <a:p>
            <a:r>
              <a:rPr lang="en-US" sz="3500" b="1" u="sng" dirty="0" smtClean="0"/>
              <a:t>Intracranial</a:t>
            </a:r>
            <a:endParaRPr lang="en-US" u="sng" dirty="0" smtClean="0"/>
          </a:p>
          <a:p>
            <a:pPr>
              <a:buNone/>
            </a:pPr>
            <a:r>
              <a:rPr lang="en-US" i="1" dirty="0" smtClean="0"/>
              <a:t>Lateral sinus </a:t>
            </a:r>
            <a:r>
              <a:rPr lang="en-US" i="1" dirty="0" err="1" smtClean="0"/>
              <a:t>thrombophlebitis</a:t>
            </a:r>
            <a:r>
              <a:rPr lang="en-US" i="1" dirty="0" smtClean="0"/>
              <a:t> </a:t>
            </a:r>
          </a:p>
          <a:p>
            <a:pPr>
              <a:buNone/>
            </a:pPr>
            <a:r>
              <a:rPr lang="en-US" i="1" dirty="0" smtClean="0"/>
              <a:t>Meningitis </a:t>
            </a:r>
          </a:p>
          <a:p>
            <a:pPr>
              <a:buNone/>
            </a:pPr>
            <a:r>
              <a:rPr lang="en-US" i="1" dirty="0" smtClean="0"/>
              <a:t>Intracranial abscess</a:t>
            </a:r>
          </a:p>
          <a:p>
            <a:r>
              <a:rPr lang="en-US" sz="3500" b="1" u="sng" dirty="0" err="1" smtClean="0"/>
              <a:t>Sequelae</a:t>
            </a:r>
            <a:r>
              <a:rPr lang="en-US" sz="3500" b="1" u="sng" dirty="0" smtClean="0"/>
              <a:t> include</a:t>
            </a:r>
          </a:p>
          <a:p>
            <a:pPr>
              <a:buNone/>
            </a:pPr>
            <a:r>
              <a:rPr lang="en-US" i="1" dirty="0" smtClean="0"/>
              <a:t>Hearing loss </a:t>
            </a:r>
          </a:p>
          <a:p>
            <a:pPr>
              <a:buNone/>
            </a:pPr>
            <a:r>
              <a:rPr lang="en-US" i="1" dirty="0" err="1" smtClean="0"/>
              <a:t>Tympanoscerosis</a:t>
            </a:r>
            <a:r>
              <a:rPr lang="en-US" i="1" dirty="0" smtClean="0"/>
              <a:t>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Prognosis</a:t>
            </a:r>
            <a:endParaRPr lang="en-US" dirty="0"/>
          </a:p>
        </p:txBody>
      </p:sp>
      <p:sp>
        <p:nvSpPr>
          <p:cNvPr id="3" name="Content Placeholder 2"/>
          <p:cNvSpPr>
            <a:spLocks noGrp="1"/>
          </p:cNvSpPr>
          <p:nvPr>
            <p:ph idx="1"/>
          </p:nvPr>
        </p:nvSpPr>
        <p:spPr/>
        <p:txBody>
          <a:bodyPr/>
          <a:lstStyle/>
          <a:p>
            <a:r>
              <a:rPr lang="en-US" dirty="0" smtClean="0"/>
              <a:t>There is a good chance of control of infection. </a:t>
            </a:r>
          </a:p>
          <a:p>
            <a:endParaRPr lang="en-US" dirty="0" smtClean="0"/>
          </a:p>
          <a:p>
            <a:r>
              <a:rPr lang="en-US" dirty="0" smtClean="0"/>
              <a:t>The recovery of hearing loss varies, depending on the cause. Conductive hearing loss often can be partially corrected with surgery.</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solidFill>
                  <a:srgbClr val="FF0000"/>
                </a:solidFill>
              </a:rPr>
              <a:t>Levels of Evidence</a:t>
            </a:r>
            <a:endParaRPr lang="en-US" smtClean="0"/>
          </a:p>
        </p:txBody>
      </p:sp>
      <p:sp>
        <p:nvSpPr>
          <p:cNvPr id="4099" name="Content Placeholder 2"/>
          <p:cNvSpPr>
            <a:spLocks noGrp="1"/>
          </p:cNvSpPr>
          <p:nvPr>
            <p:ph idx="1"/>
          </p:nvPr>
        </p:nvSpPr>
        <p:spPr/>
        <p:txBody>
          <a:bodyPr/>
          <a:lstStyle/>
          <a:p>
            <a:pPr>
              <a:buFont typeface="Arial" pitchFamily="34" charset="0"/>
              <a:buNone/>
            </a:pPr>
            <a:r>
              <a:rPr lang="en-US" dirty="0" smtClean="0"/>
              <a:t> **** ~ Systematic reviews, meta analysis of randomized control studies</a:t>
            </a:r>
          </a:p>
          <a:p>
            <a:pPr>
              <a:buFont typeface="Arial" pitchFamily="34" charset="0"/>
              <a:buNone/>
            </a:pPr>
            <a:endParaRPr lang="en-US" dirty="0" smtClean="0"/>
          </a:p>
          <a:p>
            <a:pPr>
              <a:buFont typeface="Arial" pitchFamily="34" charset="0"/>
              <a:buNone/>
            </a:pPr>
            <a:r>
              <a:rPr lang="en-US" dirty="0" smtClean="0"/>
              <a:t>*** ~ Non randomised studies</a:t>
            </a:r>
          </a:p>
          <a:p>
            <a:pPr>
              <a:buFont typeface="Arial" pitchFamily="34" charset="0"/>
              <a:buNone/>
            </a:pPr>
            <a:endParaRPr lang="en-US" dirty="0" smtClean="0"/>
          </a:p>
          <a:p>
            <a:pPr>
              <a:buFont typeface="Arial" pitchFamily="34" charset="0"/>
              <a:buNone/>
            </a:pPr>
            <a:r>
              <a:rPr lang="en-US" dirty="0" smtClean="0"/>
              <a:t>** ~ Observational or non experimental studies</a:t>
            </a:r>
          </a:p>
          <a:p>
            <a:pPr>
              <a:buFont typeface="Arial" pitchFamily="34" charset="0"/>
              <a:buNone/>
            </a:pPr>
            <a:endParaRPr lang="en-US" dirty="0" smtClean="0"/>
          </a:p>
          <a:p>
            <a:pPr>
              <a:buFont typeface="Arial" pitchFamily="34" charset="0"/>
              <a:buNone/>
            </a:pPr>
            <a:r>
              <a:rPr lang="en-US" dirty="0" smtClean="0"/>
              <a:t>* ~ Expert opinion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88" name="Group 36"/>
          <p:cNvGraphicFramePr>
            <a:graphicFrameLocks noGrp="1"/>
          </p:cNvGraphicFramePr>
          <p:nvPr>
            <p:ph/>
          </p:nvPr>
        </p:nvGraphicFramePr>
        <p:xfrm>
          <a:off x="1752600" y="1503363"/>
          <a:ext cx="5568950" cy="5354639"/>
        </p:xfrm>
        <a:graphic>
          <a:graphicData uri="http://schemas.openxmlformats.org/drawingml/2006/table">
            <a:tbl>
              <a:tblPr/>
              <a:tblGrid>
                <a:gridCol w="1476375"/>
                <a:gridCol w="1831975"/>
                <a:gridCol w="2260600"/>
              </a:tblGrid>
              <a:tr h="671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charset="0"/>
                        </a:rPr>
                        <a:t>GROUP</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charset="0"/>
                        </a:rPr>
                        <a:t>FEATURE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charset="0"/>
                        </a:rPr>
                        <a:t>INCIDENCE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MH+, SS+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60%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99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B</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MH+, SS-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23%</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C</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MH-, SS+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99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MH-, SS-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8%</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9" name="Text Box 37"/>
          <p:cNvSpPr txBox="1">
            <a:spLocks noChangeArrowheads="1"/>
          </p:cNvSpPr>
          <p:nvPr/>
        </p:nvSpPr>
        <p:spPr bwMode="auto">
          <a:xfrm>
            <a:off x="1676400" y="533400"/>
            <a:ext cx="5410200" cy="579438"/>
          </a:xfrm>
          <a:prstGeom prst="rect">
            <a:avLst/>
          </a:prstGeom>
          <a:noFill/>
          <a:ln w="9525">
            <a:noFill/>
            <a:miter lim="800000"/>
            <a:headEnd/>
            <a:tailEnd/>
          </a:ln>
          <a:effectLst/>
        </p:spPr>
        <p:txBody>
          <a:bodyPr>
            <a:spAutoFit/>
          </a:bodyPr>
          <a:lstStyle/>
          <a:p>
            <a:pPr algn="ctr">
              <a:spcBef>
                <a:spcPct val="50000"/>
              </a:spcBef>
            </a:pPr>
            <a:r>
              <a:rPr lang="en-US" sz="3200"/>
              <a:t>Austin’s Prognostic Features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581718197"/>
              </p:ext>
            </p:extLst>
          </p:nvPr>
        </p:nvGraphicFramePr>
        <p:xfrm>
          <a:off x="-4267200" y="-609600"/>
          <a:ext cx="17830798" cy="11353800"/>
        </p:xfrm>
        <a:graphic>
          <a:graphicData uri="http://schemas.openxmlformats.org/drawingml/2006/table">
            <a:tbl>
              <a:tblPr firstRow="1" bandRow="1">
                <a:tableStyleId>{5C22544A-7EE6-4342-B048-85BDC9FD1C3A}</a:tableStyleId>
              </a:tblPr>
              <a:tblGrid>
                <a:gridCol w="1835523"/>
                <a:gridCol w="1835523"/>
                <a:gridCol w="1442197"/>
                <a:gridCol w="1179979"/>
                <a:gridCol w="5166045"/>
                <a:gridCol w="857641"/>
                <a:gridCol w="5513890"/>
              </a:tblGrid>
              <a:tr h="1125997">
                <a:tc>
                  <a:txBody>
                    <a:bodyPr/>
                    <a:lstStyle/>
                    <a:p>
                      <a:r>
                        <a:rPr lang="en-US" dirty="0" smtClean="0"/>
                        <a:t>NAME</a:t>
                      </a:r>
                      <a:r>
                        <a:rPr lang="en-US" baseline="0" dirty="0" smtClean="0"/>
                        <a:t> OF STUDY</a:t>
                      </a:r>
                      <a:endParaRPr lang="en-US" dirty="0"/>
                    </a:p>
                  </a:txBody>
                  <a:tcPr/>
                </a:tc>
                <a:tc>
                  <a:txBody>
                    <a:bodyPr/>
                    <a:lstStyle/>
                    <a:p>
                      <a:r>
                        <a:rPr lang="en-US" dirty="0" smtClean="0"/>
                        <a:t>NAME OF</a:t>
                      </a:r>
                      <a:r>
                        <a:rPr lang="en-US" baseline="0" dirty="0" smtClean="0"/>
                        <a:t> AUTHOR</a:t>
                      </a:r>
                      <a:endParaRPr lang="en-US" dirty="0"/>
                    </a:p>
                  </a:txBody>
                  <a:tcPr/>
                </a:tc>
                <a:tc>
                  <a:txBody>
                    <a:bodyPr/>
                    <a:lstStyle/>
                    <a:p>
                      <a:r>
                        <a:rPr lang="en-US" dirty="0" smtClean="0"/>
                        <a:t>REFERENCE DETAILS</a:t>
                      </a:r>
                      <a:endParaRPr lang="en-US" dirty="0"/>
                    </a:p>
                  </a:txBody>
                  <a:tcPr/>
                </a:tc>
                <a:tc>
                  <a:txBody>
                    <a:bodyPr/>
                    <a:lstStyle/>
                    <a:p>
                      <a:r>
                        <a:rPr lang="en-US" dirty="0" smtClean="0"/>
                        <a:t>SAMPLE SIZE</a:t>
                      </a:r>
                      <a:endParaRPr lang="en-US" dirty="0"/>
                    </a:p>
                  </a:txBody>
                  <a:tcPr/>
                </a:tc>
                <a:tc>
                  <a:txBody>
                    <a:bodyPr/>
                    <a:lstStyle/>
                    <a:p>
                      <a:r>
                        <a:rPr lang="en-US" dirty="0" smtClean="0"/>
                        <a:t>RESULT</a:t>
                      </a:r>
                      <a:endParaRPr lang="en-US" dirty="0"/>
                    </a:p>
                  </a:txBody>
                  <a:tcPr/>
                </a:tc>
                <a:tc>
                  <a:txBody>
                    <a:bodyPr/>
                    <a:lstStyle/>
                    <a:p>
                      <a:r>
                        <a:rPr lang="en-US" dirty="0" smtClean="0"/>
                        <a:t>P VALUE</a:t>
                      </a:r>
                      <a:endParaRPr lang="en-US" dirty="0"/>
                    </a:p>
                  </a:txBody>
                  <a:tcPr/>
                </a:tc>
                <a:tc>
                  <a:txBody>
                    <a:bodyPr/>
                    <a:lstStyle/>
                    <a:p>
                      <a:r>
                        <a:rPr lang="en-US" dirty="0" smtClean="0"/>
                        <a:t>CONCLUSION</a:t>
                      </a:r>
                      <a:endParaRPr lang="en-US" dirty="0"/>
                    </a:p>
                  </a:txBody>
                  <a:tcPr/>
                </a:tc>
              </a:tr>
              <a:tr h="10227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1"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Clinical Profile of Tubotympanic CSOM and Its Management With Special Reference to Site and Size of Tympanic Membrane Perforation, Eustachian Tube Function and Three Flap Tympanoplasty</a:t>
                      </a:r>
                    </a:p>
                    <a:p>
                      <a:endParaRPr lang="en-US" dirty="0"/>
                    </a:p>
                  </a:txBody>
                  <a:tcPr/>
                </a:tc>
                <a:tc>
                  <a:txBody>
                    <a:bodyPr/>
                    <a:lstStyle/>
                    <a:p>
                      <a:r>
                        <a:rPr lang="en-US" dirty="0" err="1" smtClean="0">
                          <a:hlinkClick r:id="" action="ppaction://hlinkfile"/>
                        </a:rPr>
                        <a:t>Nishant</a:t>
                      </a:r>
                      <a:r>
                        <a:rPr lang="en-US" dirty="0" smtClean="0">
                          <a:hlinkClick r:id="" action="ppaction://hlinkfile"/>
                        </a:rPr>
                        <a:t> Kumar</a:t>
                      </a:r>
                      <a:r>
                        <a:rPr lang="en-US" dirty="0" smtClean="0"/>
                        <a:t>,</a:t>
                      </a:r>
                      <a:r>
                        <a:rPr lang="en-US" baseline="30000" dirty="0" smtClean="0"/>
                        <a:t>1</a:t>
                      </a:r>
                      <a:r>
                        <a:rPr lang="en-US" dirty="0" smtClean="0"/>
                        <a:t> </a:t>
                      </a:r>
                      <a:r>
                        <a:rPr lang="en-US" dirty="0" err="1" smtClean="0">
                          <a:hlinkClick r:id="" action="ppaction://hlinkfile"/>
                        </a:rPr>
                        <a:t>Devashri</a:t>
                      </a:r>
                      <a:r>
                        <a:rPr lang="en-US" dirty="0" smtClean="0">
                          <a:hlinkClick r:id="" action="ppaction://hlinkfile"/>
                        </a:rPr>
                        <a:t> Chilke</a:t>
                      </a:r>
                      <a:r>
                        <a:rPr lang="en-US" dirty="0" smtClean="0"/>
                        <a:t>,</a:t>
                      </a:r>
                      <a:r>
                        <a:rPr lang="en-US" baseline="30000" dirty="0" smtClean="0"/>
                        <a:t>2</a:t>
                      </a:r>
                      <a:r>
                        <a:rPr lang="en-US" dirty="0" smtClean="0"/>
                        <a:t> and </a:t>
                      </a:r>
                      <a:r>
                        <a:rPr lang="en-US" dirty="0" smtClean="0">
                          <a:hlinkClick r:id="" action="ppaction://hlinkfile"/>
                        </a:rPr>
                        <a:t>M. P. Puttewar</a:t>
                      </a:r>
                      <a:r>
                        <a:rPr lang="en-US" baseline="30000" dirty="0" smtClean="0"/>
                        <a:t>3</a:t>
                      </a:r>
                      <a:endParaRPr lang="en-US" dirty="0">
                        <a:solidFill>
                          <a:schemeClr val="tx1"/>
                        </a:solidFill>
                      </a:endParaRPr>
                    </a:p>
                  </a:txBody>
                  <a:tcPr/>
                </a:tc>
                <a:tc>
                  <a:txBody>
                    <a:bodyPr/>
                    <a:lstStyle/>
                    <a:p>
                      <a:r>
                        <a:rPr lang="en-US" dirty="0" smtClean="0"/>
                        <a:t>Indian J Otolaryngol Head Neck Surg. Mar 2012; 64(1): 5–12. </a:t>
                      </a:r>
                    </a:p>
                    <a:p>
                      <a:r>
                        <a:rPr lang="en-US" dirty="0" smtClean="0"/>
                        <a:t>Published online Jul 6, 2011. </a:t>
                      </a:r>
                      <a:r>
                        <a:rPr lang="en-US" dirty="0" err="1" smtClean="0"/>
                        <a:t>doi</a:t>
                      </a:r>
                      <a:r>
                        <a:rPr lang="en-US" dirty="0" smtClean="0"/>
                        <a:t>:  </a:t>
                      </a:r>
                      <a:r>
                        <a:rPr lang="en-US" dirty="0" smtClean="0">
                          <a:hlinkClick r:id=""/>
                        </a:rPr>
                        <a:t>10.1007/s12070-010-0114-5</a:t>
                      </a:r>
                      <a:endParaRPr lang="en-US" dirty="0" smtClean="0"/>
                    </a:p>
                    <a:p>
                      <a:endParaRPr lang="en-US" dirty="0"/>
                    </a:p>
                  </a:txBody>
                  <a:tcPr/>
                </a:tc>
                <a:tc>
                  <a:txBody>
                    <a:bodyPr/>
                    <a:lstStyle/>
                    <a:p>
                      <a:r>
                        <a:rPr lang="en-IN" sz="1800" b="0" i="0" kern="1200" dirty="0" smtClean="0">
                          <a:solidFill>
                            <a:schemeClr val="dk1"/>
                          </a:solidFill>
                          <a:latin typeface="+mn-lt"/>
                          <a:ea typeface="+mn-ea"/>
                          <a:cs typeface="+mn-cs"/>
                        </a:rPr>
                        <a:t> 90</a:t>
                      </a:r>
                      <a:endParaRPr lang="en-US" dirty="0"/>
                    </a:p>
                  </a:txBody>
                  <a:tcPr/>
                </a:tc>
                <a:tc>
                  <a:txBody>
                    <a:bodyPr/>
                    <a:lstStyle/>
                    <a:p>
                      <a:r>
                        <a:rPr lang="en-IN"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dk1"/>
                          </a:solidFill>
                          <a:latin typeface="+mn-lt"/>
                          <a:ea typeface="+mn-ea"/>
                          <a:cs typeface="+mn-cs"/>
                        </a:rPr>
                        <a:t>.</a:t>
                      </a:r>
                      <a:r>
                        <a:rPr lang="en-US" dirty="0" smtClean="0"/>
                        <a:t> Otitis media is an important and a highly prevalent disease of the middle ear and poses serious health problem world wide especially in developing countries where large percentage of the population lack specialized medical care, suffer from malnutrition and live in poor hygienic environmental conditions. It has been a general view that the hearing loss increases with the size of the perforation, more so if it is in the </a:t>
                      </a:r>
                      <a:r>
                        <a:rPr lang="en-US" dirty="0" err="1" smtClean="0"/>
                        <a:t>posterio</a:t>
                      </a:r>
                      <a:r>
                        <a:rPr lang="en-US" dirty="0" smtClean="0"/>
                        <a:t> inferior quadrant. It was found that the maximum average loss occurred at 250 Hz. The hearing loss is less in small perforations (less than 2 mm diameter) then in larger ones; less in perforations touching the </a:t>
                      </a:r>
                      <a:r>
                        <a:rPr lang="en-US" dirty="0" err="1" smtClean="0"/>
                        <a:t>manubrium</a:t>
                      </a:r>
                      <a:r>
                        <a:rPr lang="en-US" dirty="0" smtClean="0"/>
                        <a:t> than in those away from it, and also less in perforations of the </a:t>
                      </a:r>
                      <a:r>
                        <a:rPr lang="en-US" dirty="0" err="1" smtClean="0"/>
                        <a:t>anterioinferior</a:t>
                      </a:r>
                      <a:r>
                        <a:rPr lang="en-US" dirty="0" smtClean="0"/>
                        <a:t> quadrant than in those on </a:t>
                      </a:r>
                      <a:r>
                        <a:rPr lang="en-US" dirty="0" err="1" smtClean="0"/>
                        <a:t>posterio</a:t>
                      </a:r>
                      <a:r>
                        <a:rPr lang="en-US" dirty="0" smtClean="0"/>
                        <a:t>-inferior quadrant. A normally functioning eustachian tube is also an essential physiologic requirement for a healthy middle ear and normal hearing.</a:t>
                      </a:r>
                    </a:p>
                    <a:p>
                      <a:endParaRPr lang="en-US" dirty="0"/>
                    </a:p>
                  </a:txBody>
                  <a:tcPr/>
                </a:tc>
                <a:tc>
                  <a:txBody>
                    <a:bodyPr/>
                    <a:lstStyle/>
                    <a:p>
                      <a:endParaRPr lang="en-US" dirty="0"/>
                    </a:p>
                  </a:txBody>
                  <a:tcPr/>
                </a:tc>
                <a:tc>
                  <a:txBody>
                    <a:bodyPr/>
                    <a:lstStyle/>
                    <a:p>
                      <a:r>
                        <a:rPr lang="en-IN" sz="1800" b="0" i="0" kern="1200" dirty="0" smtClean="0">
                          <a:solidFill>
                            <a:schemeClr val="dk1"/>
                          </a:solidFill>
                          <a:latin typeface="+mn-lt"/>
                          <a:ea typeface="+mn-ea"/>
                          <a:cs typeface="+mn-cs"/>
                        </a:rPr>
                        <a:t> .</a:t>
                      </a:r>
                      <a:r>
                        <a:rPr lang="en-US" sz="1600" dirty="0" smtClean="0"/>
                        <a:t> Young and middle aged population of low socio-economic class are the most common suffers of suppurative otitis media. Tympanic membrane perforations are long standing and they are poorly treated (usually with ear drops only) by general practitioners in this group.</a:t>
                      </a:r>
                    </a:p>
                    <a:p>
                      <a:r>
                        <a:rPr lang="en-US" sz="1600" dirty="0" smtClean="0"/>
                        <a:t>Unilateral ear involvement (that too on left side in majority of cases) in CSOM has been found more commonly than bilateral ear involvement.</a:t>
                      </a:r>
                    </a:p>
                    <a:p>
                      <a:r>
                        <a:rPr lang="en-US" sz="1600" dirty="0" smtClean="0"/>
                        <a:t>Hearing losses as on PTA in dry TM perforations range from 16 to 46 dB (conductive) and roughly 2/3rd of the cases have mild conductive hearing loss. Average hearing loss has been observed to be greater at lower frequencies than at higher frequencies.</a:t>
                      </a:r>
                    </a:p>
                    <a:p>
                      <a:r>
                        <a:rPr lang="en-US" sz="1600" dirty="0" err="1" smtClean="0"/>
                        <a:t>Malleolar</a:t>
                      </a:r>
                      <a:r>
                        <a:rPr lang="en-US" sz="1600" dirty="0" smtClean="0"/>
                        <a:t> perforations reveal greater hearing loss a compared to non-</a:t>
                      </a:r>
                      <a:r>
                        <a:rPr lang="en-US" sz="1600" dirty="0" err="1" smtClean="0"/>
                        <a:t>malleolar</a:t>
                      </a:r>
                      <a:r>
                        <a:rPr lang="en-US" sz="1600" dirty="0" smtClean="0"/>
                        <a:t> ones (even if both are of identical size).</a:t>
                      </a:r>
                    </a:p>
                    <a:p>
                      <a:r>
                        <a:rPr lang="en-US" sz="1600" dirty="0" smtClean="0"/>
                        <a:t>Hearing loss increases with the increase in the size of tympanic membrane perforation.</a:t>
                      </a:r>
                    </a:p>
                    <a:p>
                      <a:r>
                        <a:rPr lang="en-US" sz="1600" dirty="0" smtClean="0"/>
                        <a:t>Site of perforation is also an important factor as posterior quadrant pars tensa perforations have greater hearing loss than anterior quadrant perforations.</a:t>
                      </a:r>
                    </a:p>
                    <a:p>
                      <a:r>
                        <a:rPr lang="en-US" sz="1600" dirty="0" smtClean="0"/>
                        <a:t>Roughly 1/3rd cases of safe CSOM with dry TM perforation have normally functioning Eustachian tube and slightly less than 50% have only mild dysfunction as noted by Eustachian tube opening pressure.</a:t>
                      </a:r>
                    </a:p>
                    <a:p>
                      <a:r>
                        <a:rPr lang="en-US" sz="1600" dirty="0" smtClean="0"/>
                        <a:t>It is concluded that a good correlation exists between the functional status of eustachian tube and success of myringoplasty operation. The success rates of myringoplasty in normal ET function (81.8%) an in mild ET </a:t>
                      </a:r>
                      <a:r>
                        <a:rPr lang="en-US" sz="1600" dirty="0" err="1" smtClean="0"/>
                        <a:t>hypofunction</a:t>
                      </a:r>
                      <a:r>
                        <a:rPr lang="en-US" sz="1600" dirty="0" smtClean="0"/>
                        <a:t> (72.7%) are significant as compared to failures in the presence of moderate and severe ET </a:t>
                      </a:r>
                      <a:r>
                        <a:rPr lang="en-US" sz="1600" dirty="0" err="1" smtClean="0"/>
                        <a:t>hypofunction</a:t>
                      </a:r>
                      <a:r>
                        <a:rPr lang="en-US" sz="1600" dirty="0" smtClean="0"/>
                        <a:t>, whatever may be the technique.</a:t>
                      </a:r>
                    </a:p>
                    <a:p>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JUNG </a:t>
            </a:r>
            <a:r>
              <a:rPr lang="en-US" dirty="0" err="1" smtClean="0"/>
              <a:t>Jy</a:t>
            </a:r>
            <a:r>
              <a:rPr lang="en-US" dirty="0" smtClean="0"/>
              <a:t>, </a:t>
            </a:r>
            <a:r>
              <a:rPr lang="en-US" dirty="0" err="1" smtClean="0"/>
              <a:t>Chole</a:t>
            </a:r>
            <a:r>
              <a:rPr lang="en-US" dirty="0" smtClean="0"/>
              <a:t> RA. Bone </a:t>
            </a:r>
            <a:r>
              <a:rPr lang="en-US" dirty="0" err="1" smtClean="0"/>
              <a:t>resorption</a:t>
            </a:r>
            <a:r>
              <a:rPr lang="en-US" dirty="0" smtClean="0"/>
              <a:t> in COM. ORL. 2002; </a:t>
            </a:r>
            <a:r>
              <a:rPr lang="en-US" b="1" dirty="0" smtClean="0"/>
              <a:t>64</a:t>
            </a:r>
            <a:r>
              <a:rPr lang="en-US" dirty="0" smtClean="0"/>
              <a:t>: 95-107.</a:t>
            </a:r>
          </a:p>
          <a:p>
            <a:r>
              <a:rPr lang="en-US" dirty="0" smtClean="0"/>
              <a:t>Berman S. otitis media in developing countries. </a:t>
            </a:r>
            <a:r>
              <a:rPr lang="en-US" dirty="0" err="1" smtClean="0"/>
              <a:t>Paediatrics</a:t>
            </a:r>
            <a:r>
              <a:rPr lang="en-US" dirty="0" smtClean="0"/>
              <a:t>. 1995; </a:t>
            </a:r>
            <a:r>
              <a:rPr lang="en-US" b="1" dirty="0" smtClean="0"/>
              <a:t>96</a:t>
            </a:r>
            <a:r>
              <a:rPr lang="en-US" dirty="0" smtClean="0"/>
              <a:t>: 126-31.</a:t>
            </a:r>
          </a:p>
          <a:p>
            <a:r>
              <a:rPr lang="en-US" dirty="0" smtClean="0"/>
              <a:t>Blevins NK. Routine pre operative imaging in chronic ear surgery. American journal of otology. 1998; </a:t>
            </a:r>
            <a:r>
              <a:rPr lang="en-US" b="1" dirty="0" smtClean="0"/>
              <a:t>19</a:t>
            </a:r>
            <a:r>
              <a:rPr lang="en-US" dirty="0" smtClean="0"/>
              <a:t>: 527-38.</a:t>
            </a:r>
          </a:p>
          <a:p>
            <a:r>
              <a:rPr lang="en-US" dirty="0" smtClean="0"/>
              <a:t>Lee P, Kelly G. does size of perforation matters for  myringoplasty? Clinical otolaryngology &amp; allied sciences. 2002; </a:t>
            </a:r>
            <a:r>
              <a:rPr lang="en-US" b="1" dirty="0" smtClean="0"/>
              <a:t>27</a:t>
            </a:r>
            <a:r>
              <a:rPr lang="en-US" dirty="0" smtClean="0"/>
              <a:t>; 331-4.</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a:bodyPr>
          <a:lstStyle/>
          <a:p>
            <a:pPr algn="ctr"/>
            <a:r>
              <a:rPr lang="en-US" sz="5400" dirty="0" smtClean="0"/>
              <a:t>MCQ</a:t>
            </a:r>
            <a:endParaRPr lang="en-US" sz="5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What are the characteristics of ear discharge in safe com except? </a:t>
            </a:r>
            <a:endParaRPr lang="en-US" dirty="0"/>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Profuse &amp; sticky</a:t>
            </a:r>
          </a:p>
          <a:p>
            <a:pPr marL="514350" indent="-514350">
              <a:buFont typeface="+mj-lt"/>
              <a:buAutoNum type="alphaLcPeriod"/>
            </a:pPr>
            <a:r>
              <a:rPr lang="en-US" dirty="0" smtClean="0"/>
              <a:t>Mucoid, white</a:t>
            </a:r>
          </a:p>
          <a:p>
            <a:pPr marL="514350" indent="-514350">
              <a:buFont typeface="+mj-lt"/>
              <a:buAutoNum type="alphaLcPeriod"/>
            </a:pPr>
            <a:r>
              <a:rPr lang="en-US" dirty="0" smtClean="0"/>
              <a:t>Foul smelling &amp; Blood stained</a:t>
            </a:r>
          </a:p>
          <a:p>
            <a:pPr marL="514350" indent="-514350">
              <a:buFont typeface="+mj-lt"/>
              <a:buAutoNum type="alphaLcPeriod"/>
            </a:pPr>
            <a:r>
              <a:rPr lang="en-US" dirty="0" smtClean="0"/>
              <a:t>Intermittent</a:t>
            </a:r>
          </a:p>
          <a:p>
            <a:pPr marL="514350" indent="-514350">
              <a:buFont typeface="+mj-lt"/>
              <a:buAutoNum type="alphaLcPeriod"/>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2.What are the characteristics of ear discharge in unsafe com?</a:t>
            </a:r>
            <a:endParaRPr lang="en-US" dirty="0"/>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Scanty &amp; Conti.</a:t>
            </a:r>
          </a:p>
          <a:p>
            <a:pPr marL="514350" indent="-514350">
              <a:buFont typeface="+mj-lt"/>
              <a:buAutoNum type="alphaLcPeriod"/>
            </a:pPr>
            <a:r>
              <a:rPr lang="en-US" dirty="0" smtClean="0"/>
              <a:t>Purulent, blood stained</a:t>
            </a:r>
          </a:p>
          <a:p>
            <a:pPr marL="514350" indent="-514350">
              <a:buFont typeface="+mj-lt"/>
              <a:buAutoNum type="alphaLcPeriod"/>
            </a:pPr>
            <a:r>
              <a:rPr lang="en-US" dirty="0" smtClean="0"/>
              <a:t>Non sticky, Foul smelling</a:t>
            </a:r>
          </a:p>
          <a:p>
            <a:pPr marL="514350" indent="-514350">
              <a:buFont typeface="+mj-lt"/>
              <a:buAutoNum type="alphaLcPeriod"/>
            </a:pPr>
            <a:r>
              <a:rPr lang="en-US" dirty="0" smtClean="0"/>
              <a:t>All of the above</a:t>
            </a:r>
          </a:p>
          <a:p>
            <a:pPr marL="514350" indent="-514350">
              <a:buFont typeface="+mj-lt"/>
              <a:buAutoNum type="alphaLcPeriod"/>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Which ossicle is eroded first in COM?</a:t>
            </a:r>
            <a:endParaRPr lang="en-US" dirty="0"/>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Long process of </a:t>
            </a:r>
            <a:r>
              <a:rPr lang="en-US" dirty="0" err="1" smtClean="0"/>
              <a:t>i</a:t>
            </a:r>
            <a:r>
              <a:rPr lang="en-US" dirty="0" err="1" smtClean="0"/>
              <a:t>ncus</a:t>
            </a:r>
            <a:endParaRPr lang="en-US" dirty="0" smtClean="0"/>
          </a:p>
          <a:p>
            <a:pPr marL="514350" indent="-514350">
              <a:buFont typeface="+mj-lt"/>
              <a:buAutoNum type="alphaLcPeriod"/>
            </a:pPr>
            <a:r>
              <a:rPr lang="en-US" dirty="0" smtClean="0"/>
              <a:t>Stapes foot plate</a:t>
            </a:r>
          </a:p>
          <a:p>
            <a:pPr marL="514350" indent="-514350">
              <a:buFont typeface="+mj-lt"/>
              <a:buAutoNum type="alphaLcPeriod"/>
            </a:pPr>
            <a:r>
              <a:rPr lang="en-US" dirty="0" smtClean="0"/>
              <a:t>Stapes </a:t>
            </a:r>
            <a:r>
              <a:rPr lang="en-US" dirty="0" err="1" smtClean="0"/>
              <a:t>superastructure</a:t>
            </a:r>
            <a:endParaRPr lang="en-US" dirty="0" smtClean="0"/>
          </a:p>
          <a:p>
            <a:pPr marL="514350" indent="-514350">
              <a:buFont typeface="+mj-lt"/>
              <a:buAutoNum type="alphaLcPeriod"/>
            </a:pPr>
            <a:r>
              <a:rPr lang="en-US" dirty="0" smtClean="0"/>
              <a:t>Malleus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4.Which is the best x-ray view for mastoid?</a:t>
            </a:r>
            <a:endParaRPr lang="en-US" dirty="0"/>
          </a:p>
        </p:txBody>
      </p:sp>
      <p:sp>
        <p:nvSpPr>
          <p:cNvPr id="3" name="Content Placeholder 2"/>
          <p:cNvSpPr>
            <a:spLocks noGrp="1"/>
          </p:cNvSpPr>
          <p:nvPr>
            <p:ph idx="1"/>
          </p:nvPr>
        </p:nvSpPr>
        <p:spPr/>
        <p:txBody>
          <a:bodyPr/>
          <a:lstStyle/>
          <a:p>
            <a:pPr marL="514350" indent="-514350">
              <a:buFont typeface="+mj-lt"/>
              <a:buAutoNum type="alphaLcPeriod"/>
            </a:pPr>
            <a:r>
              <a:rPr lang="en-US" dirty="0" err="1" smtClean="0"/>
              <a:t>Schuller’s</a:t>
            </a:r>
            <a:r>
              <a:rPr lang="en-US" dirty="0" smtClean="0"/>
              <a:t> view</a:t>
            </a:r>
          </a:p>
          <a:p>
            <a:pPr marL="514350" indent="-514350">
              <a:buFont typeface="+mj-lt"/>
              <a:buAutoNum type="alphaLcPeriod"/>
            </a:pPr>
            <a:r>
              <a:rPr lang="en-US" dirty="0" smtClean="0"/>
              <a:t>Water’s view</a:t>
            </a:r>
          </a:p>
          <a:p>
            <a:pPr marL="514350" indent="-514350">
              <a:buFont typeface="+mj-lt"/>
              <a:buAutoNum type="alphaLcPeriod"/>
            </a:pPr>
            <a:r>
              <a:rPr lang="en-US" dirty="0" smtClean="0"/>
              <a:t>Luc’s view</a:t>
            </a:r>
          </a:p>
          <a:p>
            <a:pPr marL="514350" indent="-514350">
              <a:buFont typeface="+mj-lt"/>
              <a:buAutoNum type="alphaLcPeriod"/>
            </a:pPr>
            <a:r>
              <a:rPr lang="en-US" dirty="0" err="1" smtClean="0"/>
              <a:t>Cadwell’s</a:t>
            </a:r>
            <a:r>
              <a:rPr lang="en-US" dirty="0" smtClean="0"/>
              <a:t> </a:t>
            </a:r>
            <a:r>
              <a:rPr lang="en-US" dirty="0" smtClean="0"/>
              <a:t>view</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Which are the following are intracranial complications of COM except?</a:t>
            </a:r>
            <a:endParaRPr lang="en-US" dirty="0"/>
          </a:p>
        </p:txBody>
      </p:sp>
      <p:sp>
        <p:nvSpPr>
          <p:cNvPr id="3" name="Content Placeholder 2"/>
          <p:cNvSpPr>
            <a:spLocks noGrp="1"/>
          </p:cNvSpPr>
          <p:nvPr>
            <p:ph idx="1"/>
          </p:nvPr>
        </p:nvSpPr>
        <p:spPr/>
        <p:txBody>
          <a:bodyPr/>
          <a:lstStyle/>
          <a:p>
            <a:pPr marL="514350" indent="-514350">
              <a:buFont typeface="+mj-lt"/>
              <a:buAutoNum type="alphaLcPeriod"/>
            </a:pPr>
            <a:r>
              <a:rPr lang="en-US" i="1" dirty="0" smtClean="0"/>
              <a:t>Lateral sinus </a:t>
            </a:r>
            <a:r>
              <a:rPr lang="en-US" i="1" dirty="0" err="1" smtClean="0"/>
              <a:t>thrombophlebitis</a:t>
            </a:r>
            <a:r>
              <a:rPr lang="en-US" i="1" dirty="0" smtClean="0"/>
              <a:t> </a:t>
            </a:r>
          </a:p>
          <a:p>
            <a:pPr marL="514350" indent="-514350">
              <a:buFont typeface="+mj-lt"/>
              <a:buAutoNum type="alphaLcPeriod"/>
            </a:pPr>
            <a:r>
              <a:rPr lang="en-US" i="1" dirty="0" smtClean="0"/>
              <a:t>Meningitis </a:t>
            </a:r>
          </a:p>
          <a:p>
            <a:pPr marL="514350" indent="-514350">
              <a:buFont typeface="+mj-lt"/>
              <a:buAutoNum type="alphaLcPeriod"/>
            </a:pPr>
            <a:r>
              <a:rPr lang="en-US" i="1" dirty="0" smtClean="0"/>
              <a:t>Intracranial abscess</a:t>
            </a:r>
          </a:p>
          <a:p>
            <a:pPr marL="514350" indent="-514350">
              <a:buFont typeface="+mj-lt"/>
              <a:buAutoNum type="alphaLcPeriod"/>
            </a:pPr>
            <a:r>
              <a:rPr lang="en-US" i="1" dirty="0" smtClean="0"/>
              <a:t>Mastoiditis </a:t>
            </a:r>
          </a:p>
          <a:p>
            <a:pPr marL="514350" indent="-514350">
              <a:buFont typeface="+mj-lt"/>
              <a:buAutoNum type="alphaLcPeriod"/>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4800" b="1" i="1" dirty="0" smtClean="0"/>
          </a:p>
          <a:p>
            <a:pPr algn="ctr">
              <a:buNone/>
            </a:pPr>
            <a:r>
              <a:rPr lang="en-US" sz="4800" b="1" i="1" dirty="0" smtClean="0"/>
              <a:t>Thank you</a:t>
            </a:r>
            <a:endParaRPr lang="en-US" sz="4800"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Defination</a:t>
            </a:r>
            <a:r>
              <a:rPr lang="en-US" dirty="0" smtClean="0"/>
              <a:t> </a:t>
            </a:r>
            <a:endParaRPr lang="en-US" dirty="0"/>
          </a:p>
        </p:txBody>
      </p:sp>
      <p:sp>
        <p:nvSpPr>
          <p:cNvPr id="3" name="Subtitle 2"/>
          <p:cNvSpPr>
            <a:spLocks noGrp="1"/>
          </p:cNvSpPr>
          <p:nvPr>
            <p:ph idx="1"/>
          </p:nvPr>
        </p:nvSpPr>
        <p:spPr/>
        <p:txBody>
          <a:bodyPr>
            <a:normAutofit/>
          </a:bodyPr>
          <a:lstStyle/>
          <a:p>
            <a:r>
              <a:rPr lang="en-US" dirty="0"/>
              <a:t>Inflammatory changes of the </a:t>
            </a:r>
            <a:r>
              <a:rPr lang="en-US" dirty="0" smtClean="0"/>
              <a:t>mucoperiosteal lining </a:t>
            </a:r>
            <a:r>
              <a:rPr lang="en-US" dirty="0"/>
              <a:t>of the middle ear cleft of </a:t>
            </a:r>
            <a:r>
              <a:rPr lang="en-US" dirty="0" smtClean="0"/>
              <a:t>insidious onset </a:t>
            </a:r>
            <a:r>
              <a:rPr lang="en-US" dirty="0"/>
              <a:t>and protracted course, </a:t>
            </a:r>
            <a:r>
              <a:rPr lang="en-US" dirty="0" smtClean="0"/>
              <a:t>characterized by </a:t>
            </a:r>
            <a:r>
              <a:rPr lang="en-US" dirty="0"/>
              <a:t>development of </a:t>
            </a:r>
            <a:r>
              <a:rPr lang="en-US" b="1" i="1" dirty="0"/>
              <a:t>irreversible </a:t>
            </a:r>
            <a:r>
              <a:rPr lang="en-US" b="1" i="1" dirty="0" smtClean="0"/>
              <a:t>tissue </a:t>
            </a:r>
            <a:r>
              <a:rPr lang="en-US" dirty="0" smtClean="0"/>
              <a:t>pathology</a:t>
            </a:r>
            <a:r>
              <a:rPr lang="en-US" dirty="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smtClean="0"/>
              <a:t>C </a:t>
            </a:r>
            <a:endParaRPr lang="en-US" dirty="0" smtClean="0"/>
          </a:p>
          <a:p>
            <a:pPr marL="514350" indent="-514350">
              <a:buFont typeface="+mj-lt"/>
              <a:buAutoNum type="arabicPeriod"/>
            </a:pPr>
            <a:r>
              <a:rPr lang="en-US" dirty="0" smtClean="0"/>
              <a:t>D </a:t>
            </a:r>
          </a:p>
          <a:p>
            <a:pPr marL="514350" indent="-514350">
              <a:buFont typeface="+mj-lt"/>
              <a:buAutoNum type="arabicPeriod"/>
            </a:pPr>
            <a:r>
              <a:rPr lang="en-US" dirty="0" smtClean="0"/>
              <a:t>A</a:t>
            </a:r>
          </a:p>
          <a:p>
            <a:pPr marL="514350" indent="-514350">
              <a:buFont typeface="+mj-lt"/>
              <a:buAutoNum type="arabicPeriod"/>
            </a:pPr>
            <a:r>
              <a:rPr lang="en-US" dirty="0" smtClean="0"/>
              <a:t>A</a:t>
            </a:r>
          </a:p>
          <a:p>
            <a:pPr marL="514350" indent="-514350">
              <a:buFont typeface="+mj-lt"/>
              <a:buAutoNum type="arabicPeriod"/>
            </a:pPr>
            <a:r>
              <a:rPr lang="en-US" dirty="0" smtClean="0"/>
              <a:t>D</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0"/>
            <a:ext cx="8229600" cy="838200"/>
          </a:xfrm>
        </p:spPr>
        <p:txBody>
          <a:bodyPr/>
          <a:lstStyle/>
          <a:p>
            <a:r>
              <a:rPr lang="en-US" dirty="0" smtClean="0"/>
              <a:t>TYPES OF COM</a:t>
            </a:r>
            <a:endParaRPr lang="en-US" dirty="0"/>
          </a:p>
        </p:txBody>
      </p:sp>
      <p:sp>
        <p:nvSpPr>
          <p:cNvPr id="16401" name="Text Box 17"/>
          <p:cNvSpPr txBox="1">
            <a:spLocks noChangeArrowheads="1"/>
          </p:cNvSpPr>
          <p:nvPr/>
        </p:nvSpPr>
        <p:spPr bwMode="auto">
          <a:xfrm>
            <a:off x="3733800" y="914400"/>
            <a:ext cx="1219200" cy="457200"/>
          </a:xfrm>
          <a:prstGeom prst="rect">
            <a:avLst/>
          </a:prstGeom>
          <a:solidFill>
            <a:schemeClr val="hlink"/>
          </a:solidFill>
          <a:ln w="9525">
            <a:noFill/>
            <a:miter lim="800000"/>
            <a:headEnd/>
            <a:tailEnd/>
          </a:ln>
          <a:effectLst/>
        </p:spPr>
        <p:txBody>
          <a:bodyPr>
            <a:spAutoFit/>
          </a:bodyPr>
          <a:lstStyle/>
          <a:p>
            <a:pPr algn="ctr" eaLnBrk="1" hangingPunct="1">
              <a:spcBef>
                <a:spcPct val="50000"/>
              </a:spcBef>
            </a:pPr>
            <a:r>
              <a:rPr lang="en-US" sz="2400" b="1" dirty="0" smtClean="0">
                <a:solidFill>
                  <a:schemeClr val="accent2"/>
                </a:solidFill>
                <a:latin typeface="Arial" charset="0"/>
              </a:rPr>
              <a:t>COM</a:t>
            </a:r>
            <a:endParaRPr lang="en-US" sz="2400" b="1" dirty="0">
              <a:solidFill>
                <a:schemeClr val="accent2"/>
              </a:solidFill>
              <a:latin typeface="Arial" charset="0"/>
            </a:endParaRPr>
          </a:p>
        </p:txBody>
      </p:sp>
      <p:sp>
        <p:nvSpPr>
          <p:cNvPr id="16402" name="Text Box 18"/>
          <p:cNvSpPr txBox="1">
            <a:spLocks noChangeArrowheads="1"/>
          </p:cNvSpPr>
          <p:nvPr/>
        </p:nvSpPr>
        <p:spPr bwMode="auto">
          <a:xfrm>
            <a:off x="304800" y="2514600"/>
            <a:ext cx="2057400" cy="457200"/>
          </a:xfrm>
          <a:prstGeom prst="rect">
            <a:avLst/>
          </a:prstGeom>
          <a:solidFill>
            <a:schemeClr val="hlink"/>
          </a:solidFill>
          <a:ln w="9525">
            <a:noFill/>
            <a:miter lim="800000"/>
            <a:headEnd/>
            <a:tailEnd/>
          </a:ln>
          <a:effectLst/>
        </p:spPr>
        <p:txBody>
          <a:bodyPr>
            <a:spAutoFit/>
          </a:bodyPr>
          <a:lstStyle/>
          <a:p>
            <a:pPr eaLnBrk="1" hangingPunct="1">
              <a:spcBef>
                <a:spcPct val="50000"/>
              </a:spcBef>
            </a:pPr>
            <a:r>
              <a:rPr lang="en-US" sz="2400" dirty="0">
                <a:latin typeface="Arial" charset="0"/>
              </a:rPr>
              <a:t>Healed O.M.</a:t>
            </a:r>
          </a:p>
        </p:txBody>
      </p:sp>
      <p:sp>
        <p:nvSpPr>
          <p:cNvPr id="16403" name="Text Box 19"/>
          <p:cNvSpPr txBox="1">
            <a:spLocks noChangeArrowheads="1"/>
          </p:cNvSpPr>
          <p:nvPr/>
        </p:nvSpPr>
        <p:spPr bwMode="auto">
          <a:xfrm>
            <a:off x="5638800" y="2514600"/>
            <a:ext cx="3505200" cy="457200"/>
          </a:xfrm>
          <a:prstGeom prst="rect">
            <a:avLst/>
          </a:prstGeom>
          <a:solidFill>
            <a:schemeClr val="hlink"/>
          </a:solidFill>
          <a:ln w="9525">
            <a:noFill/>
            <a:miter lim="800000"/>
            <a:headEnd/>
            <a:tailEnd/>
          </a:ln>
          <a:effectLst/>
        </p:spPr>
        <p:txBody>
          <a:bodyPr>
            <a:spAutoFit/>
          </a:bodyPr>
          <a:lstStyle/>
          <a:p>
            <a:pPr eaLnBrk="1" hangingPunct="1">
              <a:spcBef>
                <a:spcPct val="50000"/>
              </a:spcBef>
            </a:pPr>
            <a:r>
              <a:rPr lang="en-US" sz="2400" dirty="0">
                <a:solidFill>
                  <a:srgbClr val="0E0ECC"/>
                </a:solidFill>
                <a:latin typeface="Arial" charset="0"/>
              </a:rPr>
              <a:t>Sq. epithelial C.O.M.</a:t>
            </a:r>
          </a:p>
        </p:txBody>
      </p:sp>
      <p:sp>
        <p:nvSpPr>
          <p:cNvPr id="16404" name="Text Box 20"/>
          <p:cNvSpPr txBox="1">
            <a:spLocks noChangeArrowheads="1"/>
          </p:cNvSpPr>
          <p:nvPr/>
        </p:nvSpPr>
        <p:spPr bwMode="auto">
          <a:xfrm>
            <a:off x="2743200" y="2514600"/>
            <a:ext cx="2438400" cy="457200"/>
          </a:xfrm>
          <a:prstGeom prst="rect">
            <a:avLst/>
          </a:prstGeom>
          <a:solidFill>
            <a:schemeClr val="hlink"/>
          </a:solidFill>
          <a:ln w="9525">
            <a:noFill/>
            <a:miter lim="800000"/>
            <a:headEnd/>
            <a:tailEnd/>
          </a:ln>
          <a:effectLst/>
        </p:spPr>
        <p:txBody>
          <a:bodyPr>
            <a:spAutoFit/>
          </a:bodyPr>
          <a:lstStyle/>
          <a:p>
            <a:pPr eaLnBrk="1" hangingPunct="1">
              <a:spcBef>
                <a:spcPct val="50000"/>
              </a:spcBef>
            </a:pPr>
            <a:r>
              <a:rPr lang="en-US" sz="2400" dirty="0">
                <a:solidFill>
                  <a:srgbClr val="C00000"/>
                </a:solidFill>
                <a:latin typeface="Arial" charset="0"/>
              </a:rPr>
              <a:t>Mucosal C.O.M.</a:t>
            </a:r>
          </a:p>
        </p:txBody>
      </p:sp>
      <p:sp>
        <p:nvSpPr>
          <p:cNvPr id="16405" name="Text Box 21"/>
          <p:cNvSpPr txBox="1">
            <a:spLocks noChangeArrowheads="1"/>
          </p:cNvSpPr>
          <p:nvPr/>
        </p:nvSpPr>
        <p:spPr bwMode="auto">
          <a:xfrm>
            <a:off x="4724400" y="4114800"/>
            <a:ext cx="1066800" cy="457200"/>
          </a:xfrm>
          <a:prstGeom prst="rect">
            <a:avLst/>
          </a:prstGeom>
          <a:solidFill>
            <a:schemeClr val="hlink"/>
          </a:solidFill>
          <a:ln w="9525">
            <a:noFill/>
            <a:miter lim="800000"/>
            <a:headEnd/>
            <a:tailEnd/>
          </a:ln>
          <a:effectLst/>
        </p:spPr>
        <p:txBody>
          <a:bodyPr>
            <a:spAutoFit/>
          </a:bodyPr>
          <a:lstStyle/>
          <a:p>
            <a:pPr eaLnBrk="1" hangingPunct="1">
              <a:spcBef>
                <a:spcPct val="50000"/>
              </a:spcBef>
            </a:pPr>
            <a:r>
              <a:rPr lang="en-US" sz="2400" dirty="0">
                <a:solidFill>
                  <a:srgbClr val="C00000"/>
                </a:solidFill>
                <a:latin typeface="Arial" charset="0"/>
              </a:rPr>
              <a:t>Active</a:t>
            </a:r>
          </a:p>
        </p:txBody>
      </p:sp>
      <p:sp>
        <p:nvSpPr>
          <p:cNvPr id="16406" name="Text Box 22"/>
          <p:cNvSpPr txBox="1">
            <a:spLocks noChangeArrowheads="1"/>
          </p:cNvSpPr>
          <p:nvPr/>
        </p:nvSpPr>
        <p:spPr bwMode="auto">
          <a:xfrm>
            <a:off x="2971800" y="4114800"/>
            <a:ext cx="1371600" cy="457200"/>
          </a:xfrm>
          <a:prstGeom prst="rect">
            <a:avLst/>
          </a:prstGeom>
          <a:solidFill>
            <a:schemeClr val="hlink"/>
          </a:solidFill>
          <a:ln w="9525">
            <a:noFill/>
            <a:miter lim="800000"/>
            <a:headEnd/>
            <a:tailEnd/>
          </a:ln>
          <a:effectLst/>
        </p:spPr>
        <p:txBody>
          <a:bodyPr>
            <a:spAutoFit/>
          </a:bodyPr>
          <a:lstStyle/>
          <a:p>
            <a:pPr eaLnBrk="1" hangingPunct="1">
              <a:spcBef>
                <a:spcPct val="50000"/>
              </a:spcBef>
            </a:pPr>
            <a:r>
              <a:rPr lang="en-US" sz="2400" dirty="0">
                <a:solidFill>
                  <a:srgbClr val="C00000"/>
                </a:solidFill>
                <a:latin typeface="Arial" charset="0"/>
              </a:rPr>
              <a:t>Inactive</a:t>
            </a:r>
          </a:p>
        </p:txBody>
      </p:sp>
      <p:sp>
        <p:nvSpPr>
          <p:cNvPr id="16408" name="Text Box 24"/>
          <p:cNvSpPr txBox="1">
            <a:spLocks noChangeArrowheads="1"/>
          </p:cNvSpPr>
          <p:nvPr/>
        </p:nvSpPr>
        <p:spPr bwMode="auto">
          <a:xfrm>
            <a:off x="6248400" y="4114800"/>
            <a:ext cx="1371600" cy="457200"/>
          </a:xfrm>
          <a:prstGeom prst="rect">
            <a:avLst/>
          </a:prstGeom>
          <a:solidFill>
            <a:schemeClr val="hlink"/>
          </a:solidFill>
          <a:ln w="9525">
            <a:noFill/>
            <a:miter lim="800000"/>
            <a:headEnd/>
            <a:tailEnd/>
          </a:ln>
          <a:effectLst/>
        </p:spPr>
        <p:txBody>
          <a:bodyPr>
            <a:spAutoFit/>
          </a:bodyPr>
          <a:lstStyle/>
          <a:p>
            <a:pPr eaLnBrk="1" hangingPunct="1">
              <a:spcBef>
                <a:spcPct val="50000"/>
              </a:spcBef>
            </a:pPr>
            <a:r>
              <a:rPr lang="en-US" sz="2400" dirty="0">
                <a:solidFill>
                  <a:srgbClr val="0E0ECC"/>
                </a:solidFill>
                <a:latin typeface="Arial" charset="0"/>
              </a:rPr>
              <a:t>Inactive</a:t>
            </a:r>
          </a:p>
        </p:txBody>
      </p:sp>
      <p:sp>
        <p:nvSpPr>
          <p:cNvPr id="16409" name="Text Box 25"/>
          <p:cNvSpPr txBox="1">
            <a:spLocks noChangeArrowheads="1"/>
          </p:cNvSpPr>
          <p:nvPr/>
        </p:nvSpPr>
        <p:spPr bwMode="auto">
          <a:xfrm>
            <a:off x="8077200" y="4114800"/>
            <a:ext cx="1066800" cy="457200"/>
          </a:xfrm>
          <a:prstGeom prst="rect">
            <a:avLst/>
          </a:prstGeom>
          <a:solidFill>
            <a:schemeClr val="hlink"/>
          </a:solidFill>
          <a:ln w="9525">
            <a:noFill/>
            <a:miter lim="800000"/>
            <a:headEnd/>
            <a:tailEnd/>
          </a:ln>
          <a:effectLst/>
        </p:spPr>
        <p:txBody>
          <a:bodyPr>
            <a:spAutoFit/>
          </a:bodyPr>
          <a:lstStyle/>
          <a:p>
            <a:pPr eaLnBrk="1" hangingPunct="1">
              <a:spcBef>
                <a:spcPct val="50000"/>
              </a:spcBef>
            </a:pPr>
            <a:r>
              <a:rPr lang="en-US" sz="2400" dirty="0">
                <a:solidFill>
                  <a:srgbClr val="0E0ECC"/>
                </a:solidFill>
                <a:latin typeface="Arial" charset="0"/>
              </a:rPr>
              <a:t>Active</a:t>
            </a:r>
          </a:p>
        </p:txBody>
      </p:sp>
      <p:sp>
        <p:nvSpPr>
          <p:cNvPr id="16410" name="Text Box 26"/>
          <p:cNvSpPr txBox="1">
            <a:spLocks noChangeArrowheads="1"/>
          </p:cNvSpPr>
          <p:nvPr/>
        </p:nvSpPr>
        <p:spPr bwMode="auto">
          <a:xfrm>
            <a:off x="0" y="4114800"/>
            <a:ext cx="2667000" cy="457200"/>
          </a:xfrm>
          <a:prstGeom prst="rect">
            <a:avLst/>
          </a:prstGeom>
          <a:solidFill>
            <a:schemeClr val="hlink"/>
          </a:solidFill>
          <a:ln w="9525">
            <a:noFill/>
            <a:miter lim="800000"/>
            <a:headEnd/>
            <a:tailEnd/>
          </a:ln>
          <a:effectLst/>
        </p:spPr>
        <p:txBody>
          <a:bodyPr>
            <a:spAutoFit/>
          </a:bodyPr>
          <a:lstStyle/>
          <a:p>
            <a:pPr eaLnBrk="1" hangingPunct="1">
              <a:spcBef>
                <a:spcPct val="50000"/>
              </a:spcBef>
            </a:pPr>
            <a:r>
              <a:rPr lang="en-US" sz="2400" dirty="0" err="1">
                <a:latin typeface="Arial" charset="0"/>
              </a:rPr>
              <a:t>Tympanosclerosis</a:t>
            </a:r>
            <a:endParaRPr lang="en-US" sz="2400" dirty="0">
              <a:latin typeface="Arial" charset="0"/>
            </a:endParaRPr>
          </a:p>
        </p:txBody>
      </p:sp>
      <p:sp>
        <p:nvSpPr>
          <p:cNvPr id="16411" name="Text Box 27"/>
          <p:cNvSpPr txBox="1">
            <a:spLocks noChangeArrowheads="1"/>
          </p:cNvSpPr>
          <p:nvPr/>
        </p:nvSpPr>
        <p:spPr bwMode="auto">
          <a:xfrm>
            <a:off x="2590800" y="5562600"/>
            <a:ext cx="1676400" cy="1015663"/>
          </a:xfrm>
          <a:prstGeom prst="rect">
            <a:avLst/>
          </a:prstGeom>
          <a:solidFill>
            <a:schemeClr val="hlink"/>
          </a:solidFill>
          <a:ln w="9525">
            <a:noFill/>
            <a:miter lim="800000"/>
            <a:headEnd/>
            <a:tailEnd/>
          </a:ln>
          <a:effectLst/>
        </p:spPr>
        <p:txBody>
          <a:bodyPr>
            <a:spAutoFit/>
          </a:bodyPr>
          <a:lstStyle/>
          <a:p>
            <a:pPr algn="ctr" eaLnBrk="1" hangingPunct="1">
              <a:spcBef>
                <a:spcPct val="50000"/>
              </a:spcBef>
            </a:pPr>
            <a:r>
              <a:rPr lang="en-US" sz="2400" dirty="0">
                <a:solidFill>
                  <a:srgbClr val="C00000"/>
                </a:solidFill>
                <a:latin typeface="Arial" charset="0"/>
              </a:rPr>
              <a:t>Wet </a:t>
            </a:r>
          </a:p>
          <a:p>
            <a:pPr algn="ctr" eaLnBrk="1" hangingPunct="1">
              <a:spcBef>
                <a:spcPct val="50000"/>
              </a:spcBef>
            </a:pPr>
            <a:r>
              <a:rPr lang="en-US" sz="2400" dirty="0">
                <a:solidFill>
                  <a:srgbClr val="C00000"/>
                </a:solidFill>
                <a:latin typeface="Arial" charset="0"/>
              </a:rPr>
              <a:t>Perforation</a:t>
            </a:r>
          </a:p>
        </p:txBody>
      </p:sp>
      <p:sp>
        <p:nvSpPr>
          <p:cNvPr id="16412" name="Text Box 28"/>
          <p:cNvSpPr txBox="1">
            <a:spLocks noChangeArrowheads="1"/>
          </p:cNvSpPr>
          <p:nvPr/>
        </p:nvSpPr>
        <p:spPr bwMode="auto">
          <a:xfrm>
            <a:off x="304800" y="5562600"/>
            <a:ext cx="1676400" cy="1015663"/>
          </a:xfrm>
          <a:prstGeom prst="rect">
            <a:avLst/>
          </a:prstGeom>
          <a:solidFill>
            <a:schemeClr val="hlink"/>
          </a:solidFill>
          <a:ln w="9525">
            <a:noFill/>
            <a:miter lim="800000"/>
            <a:headEnd/>
            <a:tailEnd/>
          </a:ln>
          <a:effectLst/>
        </p:spPr>
        <p:txBody>
          <a:bodyPr>
            <a:spAutoFit/>
          </a:bodyPr>
          <a:lstStyle/>
          <a:p>
            <a:pPr algn="ctr" eaLnBrk="1" hangingPunct="1">
              <a:spcBef>
                <a:spcPct val="50000"/>
              </a:spcBef>
            </a:pPr>
            <a:r>
              <a:rPr lang="en-US" sz="2400" dirty="0">
                <a:solidFill>
                  <a:srgbClr val="C00000"/>
                </a:solidFill>
                <a:latin typeface="Arial" charset="0"/>
              </a:rPr>
              <a:t>Dry </a:t>
            </a:r>
          </a:p>
          <a:p>
            <a:pPr algn="ctr" eaLnBrk="1" hangingPunct="1">
              <a:spcBef>
                <a:spcPct val="50000"/>
              </a:spcBef>
            </a:pPr>
            <a:r>
              <a:rPr lang="en-US" sz="2400" dirty="0">
                <a:solidFill>
                  <a:srgbClr val="C00000"/>
                </a:solidFill>
                <a:latin typeface="Arial" charset="0"/>
              </a:rPr>
              <a:t>Perforation</a:t>
            </a:r>
          </a:p>
        </p:txBody>
      </p:sp>
      <p:sp>
        <p:nvSpPr>
          <p:cNvPr id="16413" name="Text Box 29"/>
          <p:cNvSpPr txBox="1">
            <a:spLocks noChangeArrowheads="1"/>
          </p:cNvSpPr>
          <p:nvPr/>
        </p:nvSpPr>
        <p:spPr bwMode="auto">
          <a:xfrm>
            <a:off x="4876800" y="5638800"/>
            <a:ext cx="1676400" cy="830997"/>
          </a:xfrm>
          <a:prstGeom prst="rect">
            <a:avLst/>
          </a:prstGeom>
          <a:solidFill>
            <a:schemeClr val="hlink"/>
          </a:solidFill>
          <a:ln w="9525">
            <a:noFill/>
            <a:miter lim="800000"/>
            <a:headEnd/>
            <a:tailEnd/>
          </a:ln>
          <a:effectLst/>
        </p:spPr>
        <p:txBody>
          <a:bodyPr>
            <a:spAutoFit/>
          </a:bodyPr>
          <a:lstStyle/>
          <a:p>
            <a:pPr algn="ctr" eaLnBrk="1" hangingPunct="1">
              <a:spcBef>
                <a:spcPct val="50000"/>
              </a:spcBef>
            </a:pPr>
            <a:r>
              <a:rPr lang="en-US" sz="2400" dirty="0">
                <a:solidFill>
                  <a:srgbClr val="0E0ECC"/>
                </a:solidFill>
                <a:latin typeface="Arial" charset="0"/>
              </a:rPr>
              <a:t>Retraction Pocket</a:t>
            </a:r>
          </a:p>
        </p:txBody>
      </p:sp>
      <p:sp>
        <p:nvSpPr>
          <p:cNvPr id="16414" name="Text Box 30"/>
          <p:cNvSpPr txBox="1">
            <a:spLocks noChangeArrowheads="1"/>
          </p:cNvSpPr>
          <p:nvPr/>
        </p:nvSpPr>
        <p:spPr bwMode="auto">
          <a:xfrm>
            <a:off x="6858000" y="5867400"/>
            <a:ext cx="2286000" cy="457200"/>
          </a:xfrm>
          <a:prstGeom prst="rect">
            <a:avLst/>
          </a:prstGeom>
          <a:solidFill>
            <a:schemeClr val="hlink"/>
          </a:solidFill>
          <a:ln w="9525">
            <a:noFill/>
            <a:miter lim="800000"/>
            <a:headEnd/>
            <a:tailEnd/>
          </a:ln>
          <a:effectLst/>
        </p:spPr>
        <p:txBody>
          <a:bodyPr>
            <a:spAutoFit/>
          </a:bodyPr>
          <a:lstStyle/>
          <a:p>
            <a:pPr eaLnBrk="1" hangingPunct="1">
              <a:spcBef>
                <a:spcPct val="50000"/>
              </a:spcBef>
            </a:pPr>
            <a:r>
              <a:rPr lang="en-US" sz="2400" dirty="0">
                <a:solidFill>
                  <a:srgbClr val="0E0ECC"/>
                </a:solidFill>
                <a:latin typeface="Arial" charset="0"/>
              </a:rPr>
              <a:t>Cholesteatoma</a:t>
            </a:r>
          </a:p>
        </p:txBody>
      </p:sp>
      <p:sp>
        <p:nvSpPr>
          <p:cNvPr id="16415" name="Line 31"/>
          <p:cNvSpPr>
            <a:spLocks noChangeShapeType="1"/>
          </p:cNvSpPr>
          <p:nvPr/>
        </p:nvSpPr>
        <p:spPr bwMode="auto">
          <a:xfrm>
            <a:off x="4343400" y="1371600"/>
            <a:ext cx="0" cy="533400"/>
          </a:xfrm>
          <a:prstGeom prst="line">
            <a:avLst/>
          </a:prstGeom>
          <a:noFill/>
          <a:ln w="44450">
            <a:solidFill>
              <a:srgbClr val="66FF33"/>
            </a:solidFill>
            <a:round/>
            <a:headEnd/>
            <a:tailEnd type="triangle" w="med" len="med"/>
          </a:ln>
          <a:effectLst/>
        </p:spPr>
        <p:txBody>
          <a:bodyPr/>
          <a:lstStyle/>
          <a:p>
            <a:endParaRPr lang="en-US"/>
          </a:p>
        </p:txBody>
      </p:sp>
      <p:sp>
        <p:nvSpPr>
          <p:cNvPr id="16416" name="Line 32"/>
          <p:cNvSpPr>
            <a:spLocks noChangeShapeType="1"/>
          </p:cNvSpPr>
          <p:nvPr/>
        </p:nvSpPr>
        <p:spPr bwMode="auto">
          <a:xfrm>
            <a:off x="1371600" y="1905000"/>
            <a:ext cx="5943600" cy="0"/>
          </a:xfrm>
          <a:prstGeom prst="line">
            <a:avLst/>
          </a:prstGeom>
          <a:noFill/>
          <a:ln w="41275">
            <a:solidFill>
              <a:srgbClr val="66FF33"/>
            </a:solidFill>
            <a:round/>
            <a:headEnd/>
            <a:tailEnd/>
          </a:ln>
          <a:effectLst/>
        </p:spPr>
        <p:txBody>
          <a:bodyPr/>
          <a:lstStyle/>
          <a:p>
            <a:endParaRPr lang="en-US"/>
          </a:p>
        </p:txBody>
      </p:sp>
      <p:sp>
        <p:nvSpPr>
          <p:cNvPr id="16417" name="Line 33"/>
          <p:cNvSpPr>
            <a:spLocks noChangeShapeType="1"/>
          </p:cNvSpPr>
          <p:nvPr/>
        </p:nvSpPr>
        <p:spPr bwMode="auto">
          <a:xfrm>
            <a:off x="4038600" y="1905000"/>
            <a:ext cx="0" cy="685800"/>
          </a:xfrm>
          <a:prstGeom prst="line">
            <a:avLst/>
          </a:prstGeom>
          <a:noFill/>
          <a:ln w="44450">
            <a:solidFill>
              <a:srgbClr val="66FF33"/>
            </a:solidFill>
            <a:round/>
            <a:headEnd/>
            <a:tailEnd type="triangle" w="med" len="med"/>
          </a:ln>
          <a:effectLst/>
        </p:spPr>
        <p:txBody>
          <a:bodyPr/>
          <a:lstStyle/>
          <a:p>
            <a:endParaRPr lang="en-US"/>
          </a:p>
        </p:txBody>
      </p:sp>
      <p:sp>
        <p:nvSpPr>
          <p:cNvPr id="16419" name="Line 35"/>
          <p:cNvSpPr>
            <a:spLocks noChangeShapeType="1"/>
          </p:cNvSpPr>
          <p:nvPr/>
        </p:nvSpPr>
        <p:spPr bwMode="auto">
          <a:xfrm>
            <a:off x="7315200" y="1905000"/>
            <a:ext cx="0" cy="609600"/>
          </a:xfrm>
          <a:prstGeom prst="line">
            <a:avLst/>
          </a:prstGeom>
          <a:noFill/>
          <a:ln w="44450">
            <a:solidFill>
              <a:srgbClr val="66FF33"/>
            </a:solidFill>
            <a:round/>
            <a:headEnd/>
            <a:tailEnd type="triangle" w="med" len="med"/>
          </a:ln>
          <a:effectLst/>
        </p:spPr>
        <p:txBody>
          <a:bodyPr/>
          <a:lstStyle/>
          <a:p>
            <a:endParaRPr lang="en-US"/>
          </a:p>
        </p:txBody>
      </p:sp>
      <p:sp>
        <p:nvSpPr>
          <p:cNvPr id="16420" name="Line 36"/>
          <p:cNvSpPr>
            <a:spLocks noChangeShapeType="1"/>
          </p:cNvSpPr>
          <p:nvPr/>
        </p:nvSpPr>
        <p:spPr bwMode="auto">
          <a:xfrm>
            <a:off x="1371600" y="1905000"/>
            <a:ext cx="0" cy="685800"/>
          </a:xfrm>
          <a:prstGeom prst="line">
            <a:avLst/>
          </a:prstGeom>
          <a:noFill/>
          <a:ln w="44450">
            <a:solidFill>
              <a:srgbClr val="66FF33"/>
            </a:solidFill>
            <a:round/>
            <a:headEnd/>
            <a:tailEnd type="triangle" w="med" len="med"/>
          </a:ln>
          <a:effectLst/>
        </p:spPr>
        <p:txBody>
          <a:bodyPr/>
          <a:lstStyle/>
          <a:p>
            <a:endParaRPr lang="en-US"/>
          </a:p>
        </p:txBody>
      </p:sp>
      <p:sp>
        <p:nvSpPr>
          <p:cNvPr id="16421" name="Line 37"/>
          <p:cNvSpPr>
            <a:spLocks noChangeShapeType="1"/>
          </p:cNvSpPr>
          <p:nvPr/>
        </p:nvSpPr>
        <p:spPr bwMode="auto">
          <a:xfrm>
            <a:off x="4038600" y="2971800"/>
            <a:ext cx="0" cy="609600"/>
          </a:xfrm>
          <a:prstGeom prst="line">
            <a:avLst/>
          </a:prstGeom>
          <a:noFill/>
          <a:ln w="44450">
            <a:solidFill>
              <a:srgbClr val="66FF33"/>
            </a:solidFill>
            <a:round/>
            <a:headEnd/>
            <a:tailEnd type="triangle" w="med" len="med"/>
          </a:ln>
          <a:effectLst/>
        </p:spPr>
        <p:txBody>
          <a:bodyPr/>
          <a:lstStyle/>
          <a:p>
            <a:endParaRPr lang="en-US"/>
          </a:p>
        </p:txBody>
      </p:sp>
      <p:sp>
        <p:nvSpPr>
          <p:cNvPr id="16422" name="Line 38"/>
          <p:cNvSpPr>
            <a:spLocks noChangeShapeType="1"/>
          </p:cNvSpPr>
          <p:nvPr/>
        </p:nvSpPr>
        <p:spPr bwMode="auto">
          <a:xfrm>
            <a:off x="3505200" y="3581400"/>
            <a:ext cx="1676400" cy="0"/>
          </a:xfrm>
          <a:prstGeom prst="line">
            <a:avLst/>
          </a:prstGeom>
          <a:noFill/>
          <a:ln w="41275">
            <a:solidFill>
              <a:srgbClr val="66FF33"/>
            </a:solidFill>
            <a:round/>
            <a:headEnd/>
            <a:tailEnd/>
          </a:ln>
          <a:effectLst/>
        </p:spPr>
        <p:txBody>
          <a:bodyPr/>
          <a:lstStyle/>
          <a:p>
            <a:endParaRPr lang="en-US"/>
          </a:p>
        </p:txBody>
      </p:sp>
      <p:sp>
        <p:nvSpPr>
          <p:cNvPr id="16423" name="Line 39"/>
          <p:cNvSpPr>
            <a:spLocks noChangeShapeType="1"/>
          </p:cNvSpPr>
          <p:nvPr/>
        </p:nvSpPr>
        <p:spPr bwMode="auto">
          <a:xfrm>
            <a:off x="6781800" y="3505200"/>
            <a:ext cx="1905000" cy="0"/>
          </a:xfrm>
          <a:prstGeom prst="line">
            <a:avLst/>
          </a:prstGeom>
          <a:noFill/>
          <a:ln w="41275">
            <a:solidFill>
              <a:srgbClr val="66FF33"/>
            </a:solidFill>
            <a:round/>
            <a:headEnd/>
            <a:tailEnd/>
          </a:ln>
          <a:effectLst/>
        </p:spPr>
        <p:txBody>
          <a:bodyPr/>
          <a:lstStyle/>
          <a:p>
            <a:endParaRPr lang="en-US"/>
          </a:p>
        </p:txBody>
      </p:sp>
      <p:sp>
        <p:nvSpPr>
          <p:cNvPr id="16424" name="Line 40"/>
          <p:cNvSpPr>
            <a:spLocks noChangeShapeType="1"/>
          </p:cNvSpPr>
          <p:nvPr/>
        </p:nvSpPr>
        <p:spPr bwMode="auto">
          <a:xfrm>
            <a:off x="1371600" y="2971800"/>
            <a:ext cx="0" cy="1066800"/>
          </a:xfrm>
          <a:prstGeom prst="line">
            <a:avLst/>
          </a:prstGeom>
          <a:noFill/>
          <a:ln w="44450">
            <a:solidFill>
              <a:srgbClr val="66FF33"/>
            </a:solidFill>
            <a:round/>
            <a:headEnd/>
            <a:tailEnd type="triangle" w="med" len="med"/>
          </a:ln>
          <a:effectLst/>
        </p:spPr>
        <p:txBody>
          <a:bodyPr/>
          <a:lstStyle/>
          <a:p>
            <a:endParaRPr lang="en-US"/>
          </a:p>
        </p:txBody>
      </p:sp>
      <p:sp>
        <p:nvSpPr>
          <p:cNvPr id="16425" name="Line 41"/>
          <p:cNvSpPr>
            <a:spLocks noChangeShapeType="1"/>
          </p:cNvSpPr>
          <p:nvPr/>
        </p:nvSpPr>
        <p:spPr bwMode="auto">
          <a:xfrm>
            <a:off x="3505200" y="3581400"/>
            <a:ext cx="0" cy="533400"/>
          </a:xfrm>
          <a:prstGeom prst="line">
            <a:avLst/>
          </a:prstGeom>
          <a:noFill/>
          <a:ln w="44450">
            <a:solidFill>
              <a:srgbClr val="66FF33"/>
            </a:solidFill>
            <a:round/>
            <a:headEnd/>
            <a:tailEnd type="triangle" w="med" len="med"/>
          </a:ln>
          <a:effectLst/>
        </p:spPr>
        <p:txBody>
          <a:bodyPr/>
          <a:lstStyle/>
          <a:p>
            <a:endParaRPr lang="en-US"/>
          </a:p>
        </p:txBody>
      </p:sp>
      <p:sp>
        <p:nvSpPr>
          <p:cNvPr id="16426" name="Line 42"/>
          <p:cNvSpPr>
            <a:spLocks noChangeShapeType="1"/>
          </p:cNvSpPr>
          <p:nvPr/>
        </p:nvSpPr>
        <p:spPr bwMode="auto">
          <a:xfrm>
            <a:off x="6781800" y="3505200"/>
            <a:ext cx="0" cy="609600"/>
          </a:xfrm>
          <a:prstGeom prst="line">
            <a:avLst/>
          </a:prstGeom>
          <a:noFill/>
          <a:ln w="44450">
            <a:solidFill>
              <a:srgbClr val="66FF33"/>
            </a:solidFill>
            <a:round/>
            <a:headEnd/>
            <a:tailEnd type="triangle" w="med" len="med"/>
          </a:ln>
          <a:effectLst/>
        </p:spPr>
        <p:txBody>
          <a:bodyPr/>
          <a:lstStyle/>
          <a:p>
            <a:endParaRPr lang="en-US"/>
          </a:p>
        </p:txBody>
      </p:sp>
      <p:sp>
        <p:nvSpPr>
          <p:cNvPr id="16427" name="Line 43"/>
          <p:cNvSpPr>
            <a:spLocks noChangeShapeType="1"/>
          </p:cNvSpPr>
          <p:nvPr/>
        </p:nvSpPr>
        <p:spPr bwMode="auto">
          <a:xfrm>
            <a:off x="5181600" y="3581400"/>
            <a:ext cx="0" cy="457200"/>
          </a:xfrm>
          <a:prstGeom prst="line">
            <a:avLst/>
          </a:prstGeom>
          <a:noFill/>
          <a:ln w="44450">
            <a:solidFill>
              <a:srgbClr val="66FF33"/>
            </a:solidFill>
            <a:round/>
            <a:headEnd/>
            <a:tailEnd type="triangle" w="med" len="med"/>
          </a:ln>
          <a:effectLst/>
        </p:spPr>
        <p:txBody>
          <a:bodyPr/>
          <a:lstStyle/>
          <a:p>
            <a:endParaRPr lang="en-US"/>
          </a:p>
        </p:txBody>
      </p:sp>
      <p:sp>
        <p:nvSpPr>
          <p:cNvPr id="16428" name="Line 44"/>
          <p:cNvSpPr>
            <a:spLocks noChangeShapeType="1"/>
          </p:cNvSpPr>
          <p:nvPr/>
        </p:nvSpPr>
        <p:spPr bwMode="auto">
          <a:xfrm>
            <a:off x="8610600" y="3505200"/>
            <a:ext cx="0" cy="609600"/>
          </a:xfrm>
          <a:prstGeom prst="line">
            <a:avLst/>
          </a:prstGeom>
          <a:noFill/>
          <a:ln w="44450">
            <a:solidFill>
              <a:srgbClr val="66FF33"/>
            </a:solidFill>
            <a:round/>
            <a:headEnd/>
            <a:tailEnd type="triangle" w="med" len="med"/>
          </a:ln>
          <a:effectLst/>
        </p:spPr>
        <p:txBody>
          <a:bodyPr/>
          <a:lstStyle/>
          <a:p>
            <a:endParaRPr lang="en-US"/>
          </a:p>
        </p:txBody>
      </p:sp>
      <p:sp>
        <p:nvSpPr>
          <p:cNvPr id="16429" name="Line 45"/>
          <p:cNvSpPr>
            <a:spLocks noChangeShapeType="1"/>
          </p:cNvSpPr>
          <p:nvPr/>
        </p:nvSpPr>
        <p:spPr bwMode="auto">
          <a:xfrm>
            <a:off x="7315200" y="2971800"/>
            <a:ext cx="0" cy="533400"/>
          </a:xfrm>
          <a:prstGeom prst="line">
            <a:avLst/>
          </a:prstGeom>
          <a:noFill/>
          <a:ln w="44450">
            <a:solidFill>
              <a:srgbClr val="66FF33"/>
            </a:solidFill>
            <a:round/>
            <a:headEnd/>
            <a:tailEnd type="triangle" w="med" len="med"/>
          </a:ln>
          <a:effectLst/>
        </p:spPr>
        <p:txBody>
          <a:bodyPr/>
          <a:lstStyle/>
          <a:p>
            <a:endParaRPr lang="en-US"/>
          </a:p>
        </p:txBody>
      </p:sp>
      <p:sp>
        <p:nvSpPr>
          <p:cNvPr id="16430" name="Line 46"/>
          <p:cNvSpPr>
            <a:spLocks noChangeShapeType="1"/>
          </p:cNvSpPr>
          <p:nvPr/>
        </p:nvSpPr>
        <p:spPr bwMode="auto">
          <a:xfrm>
            <a:off x="8534400" y="4572000"/>
            <a:ext cx="0" cy="1295400"/>
          </a:xfrm>
          <a:prstGeom prst="line">
            <a:avLst/>
          </a:prstGeom>
          <a:noFill/>
          <a:ln w="44450">
            <a:solidFill>
              <a:srgbClr val="66FF33"/>
            </a:solidFill>
            <a:round/>
            <a:headEnd/>
            <a:tailEnd type="triangle" w="med" len="med"/>
          </a:ln>
          <a:effectLst/>
        </p:spPr>
        <p:txBody>
          <a:bodyPr/>
          <a:lstStyle/>
          <a:p>
            <a:endParaRPr lang="en-US"/>
          </a:p>
        </p:txBody>
      </p:sp>
      <p:sp>
        <p:nvSpPr>
          <p:cNvPr id="16431" name="Line 47"/>
          <p:cNvSpPr>
            <a:spLocks noChangeShapeType="1"/>
          </p:cNvSpPr>
          <p:nvPr/>
        </p:nvSpPr>
        <p:spPr bwMode="auto">
          <a:xfrm>
            <a:off x="3429000" y="4572000"/>
            <a:ext cx="0" cy="381000"/>
          </a:xfrm>
          <a:prstGeom prst="line">
            <a:avLst/>
          </a:prstGeom>
          <a:noFill/>
          <a:ln w="44450">
            <a:solidFill>
              <a:srgbClr val="66FF33"/>
            </a:solidFill>
            <a:round/>
            <a:headEnd/>
            <a:tailEnd type="triangle" w="med" len="med"/>
          </a:ln>
          <a:effectLst/>
        </p:spPr>
        <p:txBody>
          <a:bodyPr/>
          <a:lstStyle/>
          <a:p>
            <a:endParaRPr lang="en-US"/>
          </a:p>
        </p:txBody>
      </p:sp>
      <p:sp>
        <p:nvSpPr>
          <p:cNvPr id="16432" name="Line 48"/>
          <p:cNvSpPr>
            <a:spLocks noChangeShapeType="1"/>
          </p:cNvSpPr>
          <p:nvPr/>
        </p:nvSpPr>
        <p:spPr bwMode="auto">
          <a:xfrm>
            <a:off x="5105400" y="4572000"/>
            <a:ext cx="0" cy="457200"/>
          </a:xfrm>
          <a:prstGeom prst="line">
            <a:avLst/>
          </a:prstGeom>
          <a:noFill/>
          <a:ln w="44450">
            <a:solidFill>
              <a:srgbClr val="66FF33"/>
            </a:solidFill>
            <a:round/>
            <a:headEnd/>
            <a:tailEnd type="triangle" w="med" len="med"/>
          </a:ln>
          <a:effectLst/>
        </p:spPr>
        <p:txBody>
          <a:bodyPr/>
          <a:lstStyle/>
          <a:p>
            <a:endParaRPr lang="en-US"/>
          </a:p>
        </p:txBody>
      </p:sp>
      <p:sp>
        <p:nvSpPr>
          <p:cNvPr id="16433" name="Line 49"/>
          <p:cNvSpPr>
            <a:spLocks noChangeShapeType="1"/>
          </p:cNvSpPr>
          <p:nvPr/>
        </p:nvSpPr>
        <p:spPr bwMode="auto">
          <a:xfrm>
            <a:off x="6781800" y="4572000"/>
            <a:ext cx="0" cy="685800"/>
          </a:xfrm>
          <a:prstGeom prst="line">
            <a:avLst/>
          </a:prstGeom>
          <a:noFill/>
          <a:ln w="44450">
            <a:solidFill>
              <a:srgbClr val="66FF33"/>
            </a:solidFill>
            <a:round/>
            <a:headEnd/>
            <a:tailEnd type="triangle" w="med" len="med"/>
          </a:ln>
          <a:effectLst/>
        </p:spPr>
        <p:txBody>
          <a:bodyPr/>
          <a:lstStyle/>
          <a:p>
            <a:endParaRPr lang="en-US"/>
          </a:p>
        </p:txBody>
      </p:sp>
      <p:sp>
        <p:nvSpPr>
          <p:cNvPr id="16434" name="Line 50"/>
          <p:cNvSpPr>
            <a:spLocks noChangeShapeType="1"/>
          </p:cNvSpPr>
          <p:nvPr/>
        </p:nvSpPr>
        <p:spPr bwMode="auto">
          <a:xfrm flipH="1">
            <a:off x="990600" y="4876800"/>
            <a:ext cx="2362200" cy="0"/>
          </a:xfrm>
          <a:prstGeom prst="line">
            <a:avLst/>
          </a:prstGeom>
          <a:noFill/>
          <a:ln w="41275">
            <a:solidFill>
              <a:srgbClr val="66FF33"/>
            </a:solidFill>
            <a:round/>
            <a:headEnd/>
            <a:tailEnd type="triangle" w="med" len="med"/>
          </a:ln>
          <a:effectLst/>
        </p:spPr>
        <p:txBody>
          <a:bodyPr/>
          <a:lstStyle/>
          <a:p>
            <a:endParaRPr lang="en-US"/>
          </a:p>
        </p:txBody>
      </p:sp>
      <p:sp>
        <p:nvSpPr>
          <p:cNvPr id="16435" name="Line 51"/>
          <p:cNvSpPr>
            <a:spLocks noChangeShapeType="1"/>
          </p:cNvSpPr>
          <p:nvPr/>
        </p:nvSpPr>
        <p:spPr bwMode="auto">
          <a:xfrm flipH="1">
            <a:off x="3886200" y="4953000"/>
            <a:ext cx="1143000" cy="0"/>
          </a:xfrm>
          <a:prstGeom prst="line">
            <a:avLst/>
          </a:prstGeom>
          <a:noFill/>
          <a:ln w="41275">
            <a:solidFill>
              <a:srgbClr val="66FF33"/>
            </a:solidFill>
            <a:round/>
            <a:headEnd/>
            <a:tailEnd type="triangle" w="med" len="med"/>
          </a:ln>
          <a:effectLst/>
        </p:spPr>
        <p:txBody>
          <a:bodyPr/>
          <a:lstStyle/>
          <a:p>
            <a:endParaRPr lang="en-US"/>
          </a:p>
        </p:txBody>
      </p:sp>
      <p:sp>
        <p:nvSpPr>
          <p:cNvPr id="16436" name="Line 52"/>
          <p:cNvSpPr>
            <a:spLocks noChangeShapeType="1"/>
          </p:cNvSpPr>
          <p:nvPr/>
        </p:nvSpPr>
        <p:spPr bwMode="auto">
          <a:xfrm flipH="1">
            <a:off x="5562600" y="5181600"/>
            <a:ext cx="1143000" cy="0"/>
          </a:xfrm>
          <a:prstGeom prst="line">
            <a:avLst/>
          </a:prstGeom>
          <a:noFill/>
          <a:ln w="41275">
            <a:solidFill>
              <a:srgbClr val="66FF33"/>
            </a:solidFill>
            <a:round/>
            <a:headEnd/>
            <a:tailEnd type="triangle" w="med" len="med"/>
          </a:ln>
          <a:effectLst/>
        </p:spPr>
        <p:txBody>
          <a:bodyPr/>
          <a:lstStyle/>
          <a:p>
            <a:endParaRPr lang="en-US"/>
          </a:p>
        </p:txBody>
      </p:sp>
      <p:sp>
        <p:nvSpPr>
          <p:cNvPr id="16437" name="Line 53"/>
          <p:cNvSpPr>
            <a:spLocks noChangeShapeType="1"/>
          </p:cNvSpPr>
          <p:nvPr/>
        </p:nvSpPr>
        <p:spPr bwMode="auto">
          <a:xfrm>
            <a:off x="3886200" y="4953000"/>
            <a:ext cx="0" cy="685800"/>
          </a:xfrm>
          <a:prstGeom prst="line">
            <a:avLst/>
          </a:prstGeom>
          <a:noFill/>
          <a:ln w="44450">
            <a:solidFill>
              <a:srgbClr val="66FF33"/>
            </a:solidFill>
            <a:round/>
            <a:headEnd/>
            <a:tailEnd type="triangle" w="med" len="med"/>
          </a:ln>
          <a:effectLst/>
        </p:spPr>
        <p:txBody>
          <a:bodyPr/>
          <a:lstStyle/>
          <a:p>
            <a:endParaRPr lang="en-US"/>
          </a:p>
        </p:txBody>
      </p:sp>
      <p:sp>
        <p:nvSpPr>
          <p:cNvPr id="16438" name="Line 54"/>
          <p:cNvSpPr>
            <a:spLocks noChangeShapeType="1"/>
          </p:cNvSpPr>
          <p:nvPr/>
        </p:nvSpPr>
        <p:spPr bwMode="auto">
          <a:xfrm>
            <a:off x="5638800" y="5257800"/>
            <a:ext cx="0" cy="381000"/>
          </a:xfrm>
          <a:prstGeom prst="line">
            <a:avLst/>
          </a:prstGeom>
          <a:noFill/>
          <a:ln w="44450">
            <a:solidFill>
              <a:srgbClr val="66FF33"/>
            </a:solidFill>
            <a:round/>
            <a:headEnd/>
            <a:tailEnd type="triangle" w="med" len="med"/>
          </a:ln>
          <a:effectLst/>
        </p:spPr>
        <p:txBody>
          <a:bodyPr/>
          <a:lstStyle/>
          <a:p>
            <a:endParaRPr lang="en-US"/>
          </a:p>
        </p:txBody>
      </p:sp>
      <p:sp>
        <p:nvSpPr>
          <p:cNvPr id="16439" name="Line 55"/>
          <p:cNvSpPr>
            <a:spLocks noChangeShapeType="1"/>
          </p:cNvSpPr>
          <p:nvPr/>
        </p:nvSpPr>
        <p:spPr bwMode="auto">
          <a:xfrm>
            <a:off x="1066800" y="4876800"/>
            <a:ext cx="0" cy="685800"/>
          </a:xfrm>
          <a:prstGeom prst="line">
            <a:avLst/>
          </a:prstGeom>
          <a:noFill/>
          <a:ln w="44450">
            <a:solidFill>
              <a:srgbClr val="66FF33"/>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dirty="0" smtClean="0"/>
              <a:t>Tubo-tympanic/ mucosal COM</a:t>
            </a:r>
            <a:br>
              <a:rPr lang="en-US" dirty="0" smtClean="0"/>
            </a:br>
            <a:endParaRPr lang="en-US" dirty="0"/>
          </a:p>
        </p:txBody>
      </p:sp>
      <p:sp>
        <p:nvSpPr>
          <p:cNvPr id="3" name="Content Placeholder 2"/>
          <p:cNvSpPr>
            <a:spLocks noGrp="1"/>
          </p:cNvSpPr>
          <p:nvPr>
            <p:ph idx="1"/>
          </p:nvPr>
        </p:nvSpPr>
        <p:spPr/>
        <p:txBody>
          <a:bodyPr/>
          <a:lstStyle/>
          <a:p>
            <a:r>
              <a:rPr lang="en-US" dirty="0" smtClean="0"/>
              <a:t>Safe / benign</a:t>
            </a:r>
          </a:p>
          <a:p>
            <a:r>
              <a:rPr lang="en-US" dirty="0" smtClean="0"/>
              <a:t>Involve </a:t>
            </a:r>
            <a:r>
              <a:rPr lang="en-US" dirty="0" err="1" smtClean="0"/>
              <a:t>anteroinferior</a:t>
            </a:r>
            <a:r>
              <a:rPr lang="en-US" dirty="0" smtClean="0"/>
              <a:t>  part of ME cleft</a:t>
            </a:r>
          </a:p>
          <a:p>
            <a:r>
              <a:rPr lang="en-US" dirty="0" smtClean="0"/>
              <a:t>Associated with central perforation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163"/>
          <a:ext cx="8229600" cy="4333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TT</a:t>
                      </a:r>
                      <a:endParaRPr lang="en-US" dirty="0"/>
                    </a:p>
                  </a:txBody>
                  <a:tcPr/>
                </a:tc>
                <a:tc>
                  <a:txBody>
                    <a:bodyPr/>
                    <a:lstStyle/>
                    <a:p>
                      <a:r>
                        <a:rPr lang="en-US" dirty="0" smtClean="0"/>
                        <a:t>AA</a:t>
                      </a:r>
                      <a:endParaRPr lang="en-US" dirty="0"/>
                    </a:p>
                  </a:txBody>
                  <a:tcPr/>
                </a:tc>
              </a:tr>
              <a:tr h="370840">
                <a:tc>
                  <a:txBody>
                    <a:bodyPr/>
                    <a:lstStyle/>
                    <a:p>
                      <a:r>
                        <a:rPr lang="en-US" dirty="0" smtClean="0"/>
                        <a:t>Discharge </a:t>
                      </a:r>
                      <a:endParaRPr lang="en-US" dirty="0"/>
                    </a:p>
                  </a:txBody>
                  <a:tcPr/>
                </a:tc>
                <a:tc>
                  <a:txBody>
                    <a:bodyPr/>
                    <a:lstStyle/>
                    <a:p>
                      <a:r>
                        <a:rPr lang="en-US" dirty="0" smtClean="0"/>
                        <a:t>Profuse</a:t>
                      </a:r>
                    </a:p>
                    <a:p>
                      <a:r>
                        <a:rPr lang="en-US" dirty="0" err="1" smtClean="0"/>
                        <a:t>Mucoid</a:t>
                      </a:r>
                      <a:r>
                        <a:rPr lang="en-US" dirty="0" smtClean="0"/>
                        <a:t>, white</a:t>
                      </a:r>
                    </a:p>
                    <a:p>
                      <a:r>
                        <a:rPr lang="en-US" dirty="0" smtClean="0"/>
                        <a:t>Sticky </a:t>
                      </a:r>
                    </a:p>
                    <a:p>
                      <a:r>
                        <a:rPr lang="en-US" dirty="0" smtClean="0"/>
                        <a:t>Non foul smelling</a:t>
                      </a:r>
                    </a:p>
                    <a:p>
                      <a:r>
                        <a:rPr lang="en-US" dirty="0" smtClean="0"/>
                        <a:t>Intermittent</a:t>
                      </a:r>
                    </a:p>
                    <a:p>
                      <a:r>
                        <a:rPr lang="en-US" dirty="0" smtClean="0"/>
                        <a:t>Non blood stained</a:t>
                      </a:r>
                      <a:endParaRPr lang="en-US" dirty="0"/>
                    </a:p>
                  </a:txBody>
                  <a:tcPr/>
                </a:tc>
                <a:tc>
                  <a:txBody>
                    <a:bodyPr/>
                    <a:lstStyle/>
                    <a:p>
                      <a:r>
                        <a:rPr lang="en-US" dirty="0" smtClean="0"/>
                        <a:t>Scanty </a:t>
                      </a:r>
                    </a:p>
                    <a:p>
                      <a:r>
                        <a:rPr lang="en-US" dirty="0" smtClean="0"/>
                        <a:t>Purulent, yellow</a:t>
                      </a:r>
                    </a:p>
                    <a:p>
                      <a:r>
                        <a:rPr lang="en-US" dirty="0" smtClean="0"/>
                        <a:t>Non sticky</a:t>
                      </a:r>
                    </a:p>
                    <a:p>
                      <a:r>
                        <a:rPr lang="en-US" dirty="0" smtClean="0"/>
                        <a:t>Foul smelling</a:t>
                      </a:r>
                    </a:p>
                    <a:p>
                      <a:r>
                        <a:rPr lang="en-US" dirty="0" smtClean="0"/>
                        <a:t>Conti.</a:t>
                      </a:r>
                    </a:p>
                    <a:p>
                      <a:r>
                        <a:rPr lang="en-US" dirty="0" smtClean="0"/>
                        <a:t>Blood stained</a:t>
                      </a:r>
                      <a:endParaRPr lang="en-US" dirty="0"/>
                    </a:p>
                  </a:txBody>
                  <a:tcPr/>
                </a:tc>
              </a:tr>
              <a:tr h="370840">
                <a:tc>
                  <a:txBody>
                    <a:bodyPr/>
                    <a:lstStyle/>
                    <a:p>
                      <a:r>
                        <a:rPr lang="en-US" dirty="0" smtClean="0"/>
                        <a:t>Perforation </a:t>
                      </a:r>
                      <a:endParaRPr lang="en-US" dirty="0"/>
                    </a:p>
                  </a:txBody>
                  <a:tcPr/>
                </a:tc>
                <a:tc>
                  <a:txBody>
                    <a:bodyPr/>
                    <a:lstStyle/>
                    <a:p>
                      <a:r>
                        <a:rPr lang="en-US" dirty="0" smtClean="0"/>
                        <a:t>Central  in PT</a:t>
                      </a:r>
                      <a:endParaRPr lang="en-US" dirty="0"/>
                    </a:p>
                  </a:txBody>
                  <a:tcPr/>
                </a:tc>
                <a:tc>
                  <a:txBody>
                    <a:bodyPr/>
                    <a:lstStyle/>
                    <a:p>
                      <a:r>
                        <a:rPr lang="en-US" dirty="0" smtClean="0"/>
                        <a:t>Attic or marginal</a:t>
                      </a:r>
                      <a:endParaRPr lang="en-US" dirty="0"/>
                    </a:p>
                  </a:txBody>
                  <a:tcPr/>
                </a:tc>
              </a:tr>
              <a:tr h="370840">
                <a:tc>
                  <a:txBody>
                    <a:bodyPr/>
                    <a:lstStyle/>
                    <a:p>
                      <a:r>
                        <a:rPr lang="en-US" dirty="0" smtClean="0"/>
                        <a:t>Polyp </a:t>
                      </a:r>
                      <a:endParaRPr lang="en-US" dirty="0"/>
                    </a:p>
                  </a:txBody>
                  <a:tcPr/>
                </a:tc>
                <a:tc>
                  <a:txBody>
                    <a:bodyPr/>
                    <a:lstStyle/>
                    <a:p>
                      <a:r>
                        <a:rPr lang="en-US" dirty="0" smtClean="0"/>
                        <a:t>Pale </a:t>
                      </a:r>
                      <a:endParaRPr lang="en-US" dirty="0"/>
                    </a:p>
                  </a:txBody>
                  <a:tcPr/>
                </a:tc>
                <a:tc>
                  <a:txBody>
                    <a:bodyPr/>
                    <a:lstStyle/>
                    <a:p>
                      <a:r>
                        <a:rPr lang="en-US" dirty="0" smtClean="0"/>
                        <a:t>Red </a:t>
                      </a:r>
                      <a:endParaRPr lang="en-US" dirty="0"/>
                    </a:p>
                  </a:txBody>
                  <a:tcPr/>
                </a:tc>
              </a:tr>
              <a:tr h="370840">
                <a:tc>
                  <a:txBody>
                    <a:bodyPr/>
                    <a:lstStyle/>
                    <a:p>
                      <a:r>
                        <a:rPr lang="en-US" dirty="0" smtClean="0"/>
                        <a:t>Granulations </a:t>
                      </a:r>
                      <a:endParaRPr lang="en-US" dirty="0"/>
                    </a:p>
                  </a:txBody>
                  <a:tcPr/>
                </a:tc>
                <a:tc>
                  <a:txBody>
                    <a:bodyPr/>
                    <a:lstStyle/>
                    <a:p>
                      <a:r>
                        <a:rPr lang="en-US" dirty="0" smtClean="0"/>
                        <a:t>Uncommon </a:t>
                      </a:r>
                      <a:endParaRPr lang="en-US" dirty="0"/>
                    </a:p>
                  </a:txBody>
                  <a:tcPr/>
                </a:tc>
                <a:tc>
                  <a:txBody>
                    <a:bodyPr/>
                    <a:lstStyle/>
                    <a:p>
                      <a:r>
                        <a:rPr lang="en-US" dirty="0" smtClean="0"/>
                        <a:t>Common </a:t>
                      </a:r>
                      <a:endParaRPr lang="en-US" dirty="0"/>
                    </a:p>
                  </a:txBody>
                  <a:tcPr/>
                </a:tc>
              </a:tr>
              <a:tr h="370840">
                <a:tc>
                  <a:txBody>
                    <a:bodyPr/>
                    <a:lstStyle/>
                    <a:p>
                      <a:r>
                        <a:rPr lang="en-US" dirty="0" smtClean="0"/>
                        <a:t>Cholesteatoma </a:t>
                      </a:r>
                      <a:endParaRPr lang="en-US" dirty="0"/>
                    </a:p>
                  </a:txBody>
                  <a:tcPr/>
                </a:tc>
                <a:tc>
                  <a:txBody>
                    <a:bodyPr/>
                    <a:lstStyle/>
                    <a:p>
                      <a:r>
                        <a:rPr lang="en-US" dirty="0" smtClean="0"/>
                        <a:t>Absent </a:t>
                      </a:r>
                      <a:endParaRPr lang="en-US" dirty="0"/>
                    </a:p>
                  </a:txBody>
                  <a:tcPr/>
                </a:tc>
                <a:tc>
                  <a:txBody>
                    <a:bodyPr/>
                    <a:lstStyle/>
                    <a:p>
                      <a:r>
                        <a:rPr lang="en-US" dirty="0" smtClean="0"/>
                        <a:t>Present </a:t>
                      </a:r>
                      <a:endParaRPr lang="en-US" dirty="0"/>
                    </a:p>
                  </a:txBody>
                  <a:tcPr/>
                </a:tc>
              </a:tr>
              <a:tr h="370840">
                <a:tc>
                  <a:txBody>
                    <a:bodyPr/>
                    <a:lstStyle/>
                    <a:p>
                      <a:r>
                        <a:rPr lang="en-US" dirty="0" smtClean="0"/>
                        <a:t>Hearing loss</a:t>
                      </a:r>
                      <a:endParaRPr lang="en-US" dirty="0"/>
                    </a:p>
                  </a:txBody>
                  <a:tcPr/>
                </a:tc>
                <a:tc>
                  <a:txBody>
                    <a:bodyPr/>
                    <a:lstStyle/>
                    <a:p>
                      <a:r>
                        <a:rPr lang="en-US" dirty="0" smtClean="0"/>
                        <a:t>CHL</a:t>
                      </a:r>
                      <a:endParaRPr lang="en-US" dirty="0"/>
                    </a:p>
                  </a:txBody>
                  <a:tcPr/>
                </a:tc>
                <a:tc>
                  <a:txBody>
                    <a:bodyPr/>
                    <a:lstStyle/>
                    <a:p>
                      <a:r>
                        <a:rPr lang="en-US" dirty="0" smtClean="0"/>
                        <a:t>CHL/</a:t>
                      </a:r>
                      <a:r>
                        <a:rPr lang="en-US" baseline="0" dirty="0" smtClean="0"/>
                        <a:t> mixed </a:t>
                      </a:r>
                      <a:endParaRPr lang="en-US" dirty="0"/>
                    </a:p>
                  </a:txBody>
                  <a:tcPr/>
                </a:tc>
              </a:tr>
              <a:tr h="370840">
                <a:tc>
                  <a:txBody>
                    <a:bodyPr/>
                    <a:lstStyle/>
                    <a:p>
                      <a:r>
                        <a:rPr lang="en-US" dirty="0" smtClean="0"/>
                        <a:t>Complications </a:t>
                      </a:r>
                      <a:endParaRPr lang="en-US" dirty="0"/>
                    </a:p>
                  </a:txBody>
                  <a:tcPr/>
                </a:tc>
                <a:tc>
                  <a:txBody>
                    <a:bodyPr/>
                    <a:lstStyle/>
                    <a:p>
                      <a:r>
                        <a:rPr lang="en-US" dirty="0" smtClean="0"/>
                        <a:t>Rare </a:t>
                      </a:r>
                      <a:endParaRPr lang="en-US" dirty="0"/>
                    </a:p>
                  </a:txBody>
                  <a:tcPr/>
                </a:tc>
                <a:tc>
                  <a:txBody>
                    <a:bodyPr/>
                    <a:lstStyle/>
                    <a:p>
                      <a:r>
                        <a:rPr lang="en-US" dirty="0" smtClean="0"/>
                        <a:t>Common </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28600"/>
            <a:ext cx="7851648" cy="1828800"/>
          </a:xfrm>
        </p:spPr>
        <p:txBody>
          <a:bodyPr/>
          <a:lstStyle/>
          <a:p>
            <a:pPr algn="ctr"/>
            <a:r>
              <a:rPr lang="en-US" dirty="0" smtClean="0"/>
              <a:t>Bacteriology </a:t>
            </a:r>
            <a:endParaRPr lang="en-US" dirty="0"/>
          </a:p>
        </p:txBody>
      </p:sp>
      <p:sp>
        <p:nvSpPr>
          <p:cNvPr id="3" name="Subtitle 2"/>
          <p:cNvSpPr>
            <a:spLocks noGrp="1"/>
          </p:cNvSpPr>
          <p:nvPr>
            <p:ph type="subTitle" idx="1"/>
          </p:nvPr>
        </p:nvSpPr>
        <p:spPr>
          <a:xfrm>
            <a:off x="838200" y="2286000"/>
            <a:ext cx="7543800" cy="4191000"/>
          </a:xfrm>
        </p:spPr>
        <p:txBody>
          <a:bodyPr>
            <a:normAutofit/>
          </a:bodyPr>
          <a:lstStyle/>
          <a:p>
            <a:pPr algn="l">
              <a:buFont typeface="Arial" pitchFamily="34" charset="0"/>
              <a:buChar char="•"/>
            </a:pPr>
            <a:r>
              <a:rPr lang="en-US" i="1" dirty="0" smtClean="0">
                <a:solidFill>
                  <a:srgbClr val="FFFF00"/>
                </a:solidFill>
                <a:hlinkClick r:id="rId2" tooltip="Streptococcus pneumoniae"/>
              </a:rPr>
              <a:t>Streptococcus </a:t>
            </a:r>
            <a:r>
              <a:rPr lang="en-US" i="1" dirty="0" err="1" smtClean="0">
                <a:solidFill>
                  <a:srgbClr val="FFFF00"/>
                </a:solidFill>
                <a:hlinkClick r:id="rId2" tooltip="Streptococcus pneumoniae"/>
              </a:rPr>
              <a:t>pneumoniae</a:t>
            </a:r>
            <a:r>
              <a:rPr lang="en-US" dirty="0" smtClean="0">
                <a:solidFill>
                  <a:srgbClr val="FFFF00"/>
                </a:solidFill>
              </a:rPr>
              <a:t>. </a:t>
            </a:r>
          </a:p>
          <a:p>
            <a:pPr algn="l">
              <a:buFont typeface="Arial" pitchFamily="34" charset="0"/>
              <a:buChar char="•"/>
            </a:pPr>
            <a:r>
              <a:rPr lang="en-US" i="1" dirty="0" smtClean="0">
                <a:solidFill>
                  <a:srgbClr val="FFFF00"/>
                </a:solidFill>
                <a:hlinkClick r:id="rId3" tooltip="Pseudomonas aeruginosa"/>
              </a:rPr>
              <a:t>Pseudomonas </a:t>
            </a:r>
            <a:r>
              <a:rPr lang="en-US" i="1" dirty="0" err="1" smtClean="0">
                <a:solidFill>
                  <a:srgbClr val="FFFF00"/>
                </a:solidFill>
                <a:hlinkClick r:id="rId3" tooltip="Pseudomonas aeruginosa"/>
              </a:rPr>
              <a:t>aeruginosa</a:t>
            </a:r>
            <a:r>
              <a:rPr lang="en-US" dirty="0" smtClean="0">
                <a:solidFill>
                  <a:srgbClr val="FFFF00"/>
                </a:solidFill>
              </a:rPr>
              <a:t>, </a:t>
            </a:r>
          </a:p>
          <a:p>
            <a:pPr algn="l">
              <a:buFont typeface="Arial" pitchFamily="34" charset="0"/>
              <a:buChar char="•"/>
            </a:pPr>
            <a:r>
              <a:rPr lang="en-US" i="1" dirty="0" err="1" smtClean="0">
                <a:solidFill>
                  <a:srgbClr val="FFFF00"/>
                </a:solidFill>
              </a:rPr>
              <a:t>Haemophilus</a:t>
            </a:r>
            <a:r>
              <a:rPr lang="en-US" i="1" dirty="0" smtClean="0">
                <a:solidFill>
                  <a:srgbClr val="FFFF00"/>
                </a:solidFill>
              </a:rPr>
              <a:t> </a:t>
            </a:r>
            <a:r>
              <a:rPr lang="en-US" i="1" dirty="0" err="1" smtClean="0">
                <a:solidFill>
                  <a:srgbClr val="FFFF00"/>
                </a:solidFill>
              </a:rPr>
              <a:t>influenzae</a:t>
            </a:r>
            <a:r>
              <a:rPr lang="en-US" dirty="0" smtClean="0">
                <a:solidFill>
                  <a:srgbClr val="FFFF00"/>
                </a:solidFill>
              </a:rPr>
              <a:t>, </a:t>
            </a:r>
          </a:p>
          <a:p>
            <a:pPr algn="l">
              <a:buFont typeface="Arial" pitchFamily="34" charset="0"/>
              <a:buChar char="•"/>
            </a:pPr>
            <a:r>
              <a:rPr lang="en-US" i="1" dirty="0" err="1" smtClean="0">
                <a:solidFill>
                  <a:srgbClr val="FFFF00"/>
                </a:solidFill>
                <a:hlinkClick r:id="rId4" tooltip="Moraxella catarrhalis"/>
              </a:rPr>
              <a:t>Moraxella</a:t>
            </a:r>
            <a:r>
              <a:rPr lang="en-US" i="1" dirty="0" smtClean="0">
                <a:solidFill>
                  <a:srgbClr val="FFFF00"/>
                </a:solidFill>
                <a:hlinkClick r:id="rId4" tooltip="Moraxella catarrhalis"/>
              </a:rPr>
              <a:t> </a:t>
            </a:r>
            <a:r>
              <a:rPr lang="en-US" i="1" dirty="0" err="1" smtClean="0">
                <a:solidFill>
                  <a:srgbClr val="FFFF00"/>
                </a:solidFill>
                <a:hlinkClick r:id="rId4" tooltip="Moraxella catarrhalis"/>
              </a:rPr>
              <a:t>catarrhalis</a:t>
            </a:r>
            <a:r>
              <a:rPr lang="en-US" dirty="0" smtClean="0">
                <a:solidFill>
                  <a:srgbClr val="FFFF00"/>
                </a:solidFill>
              </a:rPr>
              <a:t>. </a:t>
            </a:r>
          </a:p>
          <a:p>
            <a:pPr algn="l">
              <a:buFont typeface="Arial" pitchFamily="34" charset="0"/>
              <a:buChar char="•"/>
            </a:pPr>
            <a:r>
              <a:rPr lang="en-US" dirty="0" smtClean="0">
                <a:solidFill>
                  <a:srgbClr val="FFFF00"/>
                </a:solidFill>
              </a:rPr>
              <a:t> </a:t>
            </a:r>
            <a:r>
              <a:rPr lang="en-US" dirty="0" smtClean="0">
                <a:solidFill>
                  <a:srgbClr val="FFFF00"/>
                </a:solidFill>
                <a:hlinkClick r:id="rId5" tooltip="Respiratory syncytial virus"/>
              </a:rPr>
              <a:t>Respiratory </a:t>
            </a:r>
            <a:r>
              <a:rPr lang="en-US" dirty="0" err="1" smtClean="0">
                <a:solidFill>
                  <a:srgbClr val="FFFF00"/>
                </a:solidFill>
                <a:hlinkClick r:id="rId5" tooltip="Respiratory syncytial virus"/>
              </a:rPr>
              <a:t>syncytial</a:t>
            </a:r>
            <a:r>
              <a:rPr lang="en-US" dirty="0" smtClean="0">
                <a:solidFill>
                  <a:srgbClr val="FFFF00"/>
                </a:solidFill>
                <a:hlinkClick r:id="rId5" tooltip="Respiratory syncytial virus"/>
              </a:rPr>
              <a:t> virus</a:t>
            </a:r>
            <a:r>
              <a:rPr lang="en-US" dirty="0" smtClean="0">
                <a:solidFill>
                  <a:srgbClr val="FFFF00"/>
                </a:solidFill>
              </a:rPr>
              <a:t> </a:t>
            </a:r>
          </a:p>
          <a:p>
            <a:pPr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410</TotalTime>
  <Words>1046</Words>
  <Application>Microsoft Office PowerPoint</Application>
  <PresentationFormat>On-screen Show (4:3)</PresentationFormat>
  <Paragraphs>248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CSOM – SAFE TYPE </vt:lpstr>
      <vt:lpstr>Levels of Evidence</vt:lpstr>
      <vt:lpstr>Levels of Evidence</vt:lpstr>
      <vt:lpstr>Defination </vt:lpstr>
      <vt:lpstr>Slide 5</vt:lpstr>
      <vt:lpstr>TYPES OF COM</vt:lpstr>
      <vt:lpstr>Tubo-tympanic/ mucosal COM </vt:lpstr>
      <vt:lpstr>Slide 8</vt:lpstr>
      <vt:lpstr>Bacteriology </vt:lpstr>
      <vt:lpstr>Etiology </vt:lpstr>
      <vt:lpstr>Slide 11</vt:lpstr>
      <vt:lpstr>Slide 12</vt:lpstr>
      <vt:lpstr>Slide 13</vt:lpstr>
      <vt:lpstr>Slide 14</vt:lpstr>
      <vt:lpstr>Pathology </vt:lpstr>
      <vt:lpstr>Slide 16</vt:lpstr>
      <vt:lpstr>Slide 17</vt:lpstr>
      <vt:lpstr>Symptoms </vt:lpstr>
      <vt:lpstr>Signs </vt:lpstr>
      <vt:lpstr>Otoscopy </vt:lpstr>
      <vt:lpstr>Slide 21</vt:lpstr>
      <vt:lpstr>Differential diagnosis</vt:lpstr>
      <vt:lpstr>Investigation </vt:lpstr>
      <vt:lpstr>Slide 24</vt:lpstr>
      <vt:lpstr>CT-scan temporal bone</vt:lpstr>
      <vt:lpstr>Treatment </vt:lpstr>
      <vt:lpstr>Slide 27</vt:lpstr>
      <vt:lpstr>Complications</vt:lpstr>
      <vt:lpstr>Prognosis</vt:lpstr>
      <vt:lpstr>Slide 30</vt:lpstr>
      <vt:lpstr>Slide 31</vt:lpstr>
      <vt:lpstr>REFERENCES</vt:lpstr>
      <vt:lpstr>Slide 33</vt:lpstr>
      <vt:lpstr>1. What are the characteristics of ear discharge in safe com except? </vt:lpstr>
      <vt:lpstr>2.What are the characteristics of ear discharge in unsafe com?</vt:lpstr>
      <vt:lpstr>3. Which ossicle is eroded first in COM?</vt:lpstr>
      <vt:lpstr>4.Which is the best x-ray view for mastoid?</vt:lpstr>
      <vt:lpstr>5. Which are the following are intracranial complications of COM except?</vt:lpstr>
      <vt:lpstr>Slide 39</vt:lpstr>
      <vt:lpstr>Slide 40</vt:lpstr>
    </vt:vector>
  </TitlesOfParts>
  <Company>sumandeep vidyapeeth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dhiraj general hospital</dc:creator>
  <cp:lastModifiedBy>user</cp:lastModifiedBy>
  <cp:revision>51</cp:revision>
  <dcterms:created xsi:type="dcterms:W3CDTF">2011-06-13T04:57:58Z</dcterms:created>
  <dcterms:modified xsi:type="dcterms:W3CDTF">2016-01-07T07:16:18Z</dcterms:modified>
</cp:coreProperties>
</file>