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6" r:id="rId3"/>
    <p:sldId id="308" r:id="rId4"/>
    <p:sldId id="257" r:id="rId5"/>
    <p:sldId id="310" r:id="rId6"/>
    <p:sldId id="258" r:id="rId7"/>
    <p:sldId id="259" r:id="rId8"/>
    <p:sldId id="260" r:id="rId9"/>
    <p:sldId id="312" r:id="rId10"/>
    <p:sldId id="311" r:id="rId11"/>
    <p:sldId id="261" r:id="rId12"/>
    <p:sldId id="272" r:id="rId13"/>
    <p:sldId id="273" r:id="rId14"/>
    <p:sldId id="274" r:id="rId15"/>
    <p:sldId id="275" r:id="rId16"/>
    <p:sldId id="323" r:id="rId17"/>
    <p:sldId id="321" r:id="rId18"/>
    <p:sldId id="322" r:id="rId19"/>
    <p:sldId id="277" r:id="rId20"/>
    <p:sldId id="278" r:id="rId21"/>
    <p:sldId id="282" r:id="rId22"/>
    <p:sldId id="283" r:id="rId23"/>
    <p:sldId id="284" r:id="rId24"/>
    <p:sldId id="285" r:id="rId25"/>
    <p:sldId id="313" r:id="rId26"/>
    <p:sldId id="314" r:id="rId27"/>
    <p:sldId id="286" r:id="rId28"/>
    <p:sldId id="287" r:id="rId29"/>
    <p:sldId id="288" r:id="rId30"/>
    <p:sldId id="289" r:id="rId31"/>
    <p:sldId id="290" r:id="rId32"/>
    <p:sldId id="291" r:id="rId33"/>
    <p:sldId id="315" r:id="rId34"/>
    <p:sldId id="316" r:id="rId35"/>
    <p:sldId id="317" r:id="rId36"/>
    <p:sldId id="318" r:id="rId37"/>
    <p:sldId id="320" r:id="rId38"/>
    <p:sldId id="319" r:id="rId39"/>
    <p:sldId id="292" r:id="rId40"/>
    <p:sldId id="293" r:id="rId41"/>
    <p:sldId id="294" r:id="rId42"/>
    <p:sldId id="295" r:id="rId43"/>
    <p:sldId id="296" r:id="rId44"/>
    <p:sldId id="297" r:id="rId45"/>
    <p:sldId id="299" r:id="rId46"/>
    <p:sldId id="300" r:id="rId47"/>
    <p:sldId id="301" r:id="rId48"/>
    <p:sldId id="324" r:id="rId49"/>
    <p:sldId id="331" r:id="rId50"/>
    <p:sldId id="325" r:id="rId51"/>
    <p:sldId id="326" r:id="rId52"/>
    <p:sldId id="327" r:id="rId53"/>
    <p:sldId id="328" r:id="rId54"/>
    <p:sldId id="329" r:id="rId55"/>
    <p:sldId id="330" r:id="rId56"/>
    <p:sldId id="309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25E091-5022-4061-8BBC-F0670A21A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9023-A6E0-47E6-8FAF-360D2A608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694F-533F-498E-A79E-FE27DF950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6B5C-DBB4-4092-AF94-B9BD9A8EF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C4437C-DB40-4E61-AA46-C3F8BC9E8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8E97-8989-437C-A2A4-DC76406D1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76C-C0B4-4C85-BFBA-B2B1E4DBA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6330-370C-43F8-B2D3-4FED4551D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3CB1-57EA-43C4-98C5-836A7D3A6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227E-B19A-4BF4-BBE9-E9779DBABA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A48C50-058A-4585-A153-D2A8934C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061333E-4BCB-4CA1-A5C5-58922CAA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6400800" cy="1600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lackadder ITC" pitchFamily="82" charset="0"/>
              </a:rPr>
              <a:t>Dr </a:t>
            </a:r>
            <a:r>
              <a:rPr lang="en-US" sz="3600" dirty="0" err="1" smtClean="0">
                <a:latin typeface="Blackadder ITC" pitchFamily="82" charset="0"/>
              </a:rPr>
              <a:t>Nirali</a:t>
            </a:r>
            <a:r>
              <a:rPr lang="en-US" sz="3600" dirty="0" smtClean="0">
                <a:latin typeface="Blackadder ITC" pitchFamily="82" charset="0"/>
              </a:rPr>
              <a:t> </a:t>
            </a:r>
            <a:r>
              <a:rPr lang="en-US" sz="3600" dirty="0" err="1" smtClean="0">
                <a:latin typeface="Blackadder ITC" pitchFamily="82" charset="0"/>
              </a:rPr>
              <a:t>Chauhan</a:t>
            </a:r>
            <a:endParaRPr lang="en-US" sz="3600" dirty="0">
              <a:latin typeface="Blackadder ITC" pitchFamily="82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latin typeface="Algerian" pitchFamily="82" charset="0"/>
              </a:rPr>
              <a:t>Injuries to Nose &amp; Facial Skeleton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Orbital Injuries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Generally refers to structures surrounding globes</a:t>
            </a:r>
          </a:p>
          <a:p>
            <a:r>
              <a:rPr lang="en-US"/>
              <a:t>Need to assess globe and vision</a:t>
            </a:r>
          </a:p>
          <a:p>
            <a:r>
              <a:rPr lang="en-US"/>
              <a:t>Check extra ocular motion (EOM)</a:t>
            </a:r>
          </a:p>
          <a:p>
            <a:r>
              <a:rPr lang="en-US"/>
              <a:t>Do not let pt blow nose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Determine mechanism of injury</a:t>
            </a:r>
          </a:p>
          <a:p>
            <a:r>
              <a:rPr lang="en-US"/>
              <a:t>Quick visual acuity</a:t>
            </a:r>
          </a:p>
          <a:p>
            <a:r>
              <a:rPr lang="en-US"/>
              <a:t>Examine lids and periorbital structures</a:t>
            </a:r>
          </a:p>
          <a:p>
            <a:r>
              <a:rPr lang="en-US"/>
              <a:t>Neurologic exam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Maxillo</a:t>
            </a:r>
            <a:r>
              <a:rPr lang="en-US" dirty="0">
                <a:solidFill>
                  <a:srgbClr val="FF0000"/>
                </a:solidFill>
              </a:rPr>
              <a:t>-Facial Trauma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Blunt trauma much more common than penetrating</a:t>
            </a:r>
          </a:p>
          <a:p>
            <a:r>
              <a:rPr lang="en-US"/>
              <a:t>Airway issues of main concern</a:t>
            </a:r>
          </a:p>
          <a:p>
            <a:r>
              <a:rPr lang="en-US"/>
              <a:t>Neurologic issues</a:t>
            </a:r>
          </a:p>
          <a:p>
            <a:r>
              <a:rPr lang="en-US"/>
              <a:t>Hemorrhage</a:t>
            </a:r>
          </a:p>
          <a:p>
            <a:r>
              <a:rPr lang="en-US"/>
              <a:t>Other trauma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Facial bones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5" descr="cranium_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334000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Facial Bone Strength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High impact </a:t>
            </a:r>
          </a:p>
          <a:p>
            <a:pPr lvl="1"/>
            <a:r>
              <a:rPr lang="en-US" b="1"/>
              <a:t>Supraorbital rim: 200 g </a:t>
            </a:r>
          </a:p>
          <a:p>
            <a:pPr lvl="1"/>
            <a:r>
              <a:rPr lang="en-US" b="1"/>
              <a:t>Symphysis mandible: 100 g </a:t>
            </a:r>
          </a:p>
          <a:p>
            <a:pPr lvl="1"/>
            <a:r>
              <a:rPr lang="en-US" b="1"/>
              <a:t>Frontal-glabellar: 100 g </a:t>
            </a:r>
          </a:p>
          <a:p>
            <a:pPr lvl="1"/>
            <a:r>
              <a:rPr lang="en-US" b="1"/>
              <a:t>Angle of mandible: 70 g</a:t>
            </a:r>
          </a:p>
          <a:p>
            <a:r>
              <a:rPr lang="en-US" b="1"/>
              <a:t>Low impact </a:t>
            </a:r>
          </a:p>
          <a:p>
            <a:pPr lvl="1"/>
            <a:r>
              <a:rPr lang="en-US" b="1"/>
              <a:t>Zygoma: 50 g </a:t>
            </a:r>
          </a:p>
          <a:p>
            <a:pPr lvl="1"/>
            <a:r>
              <a:rPr lang="en-US" b="1"/>
              <a:t>Nasal bone: 30 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Facial Fractures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Nasal bone most common</a:t>
            </a:r>
          </a:p>
          <a:p>
            <a:r>
              <a:rPr lang="en-US" dirty="0"/>
              <a:t>Look for fluid coming from nose (CSF)</a:t>
            </a:r>
          </a:p>
          <a:p>
            <a:r>
              <a:rPr lang="en-US" dirty="0"/>
              <a:t>Cover area with gauze, ice if available</a:t>
            </a:r>
          </a:p>
          <a:p>
            <a:r>
              <a:rPr lang="en-US" dirty="0"/>
              <a:t>Control bleeding with compression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nasal bone</a:t>
            </a:r>
            <a:endParaRPr lang="en-US" dirty="0"/>
          </a:p>
        </p:txBody>
      </p:sp>
      <p:pic>
        <p:nvPicPr>
          <p:cNvPr id="8" name="Picture 5" descr="nasal-fractur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Types : </a:t>
            </a:r>
            <a:r>
              <a:rPr lang="en-US" u="sng" dirty="0" smtClean="0"/>
              <a:t>Depressed</a:t>
            </a:r>
            <a:r>
              <a:rPr lang="en-US" dirty="0" smtClean="0"/>
              <a:t> – open book variety (depressed frontal &amp;     splay out nasal bone fracture)</a:t>
            </a:r>
          </a:p>
          <a:p>
            <a:pPr>
              <a:buNone/>
            </a:pPr>
            <a:r>
              <a:rPr lang="en-US" dirty="0" smtClean="0"/>
              <a:t>               : </a:t>
            </a:r>
            <a:r>
              <a:rPr lang="en-US" u="sng" dirty="0" smtClean="0"/>
              <a:t>Angulated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Signs &amp; </a:t>
            </a:r>
            <a:r>
              <a:rPr lang="en-US" dirty="0" err="1" smtClean="0"/>
              <a:t>Sympoms</a:t>
            </a:r>
            <a:r>
              <a:rPr lang="en-US" dirty="0" smtClean="0"/>
              <a:t>:</a:t>
            </a:r>
          </a:p>
          <a:p>
            <a:r>
              <a:rPr lang="en-US" dirty="0" smtClean="0"/>
              <a:t>Swelling &amp; laceration &amp; deformity of nose</a:t>
            </a:r>
          </a:p>
          <a:p>
            <a:r>
              <a:rPr lang="en-US" dirty="0" err="1" smtClean="0"/>
              <a:t>Periorbital</a:t>
            </a:r>
            <a:r>
              <a:rPr lang="en-US" dirty="0" smtClean="0"/>
              <a:t> </a:t>
            </a:r>
            <a:r>
              <a:rPr lang="en-US" dirty="0" err="1" smtClean="0"/>
              <a:t>echymosis</a:t>
            </a:r>
            <a:r>
              <a:rPr lang="en-US" dirty="0" smtClean="0"/>
              <a:t> &amp; epistaxis</a:t>
            </a:r>
          </a:p>
          <a:p>
            <a:r>
              <a:rPr lang="en-US" dirty="0" smtClean="0"/>
              <a:t>Tenderness</a:t>
            </a:r>
          </a:p>
          <a:p>
            <a:r>
              <a:rPr lang="en-US" dirty="0" smtClean="0"/>
              <a:t>Nasal obstruction</a:t>
            </a:r>
          </a:p>
          <a:p>
            <a:r>
              <a:rPr lang="en-US" dirty="0" err="1" smtClean="0"/>
              <a:t>Crepitus</a:t>
            </a:r>
            <a:r>
              <a:rPr lang="en-US" dirty="0" smtClean="0"/>
              <a:t> &amp; mobility of fracture fragments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Investigations :</a:t>
            </a:r>
          </a:p>
          <a:p>
            <a:pPr>
              <a:buNone/>
            </a:pPr>
            <a:r>
              <a:rPr lang="en-US" dirty="0" smtClean="0"/>
              <a:t>     x-ray</a:t>
            </a:r>
          </a:p>
          <a:p>
            <a:pPr>
              <a:buNone/>
            </a:pPr>
            <a:r>
              <a:rPr lang="en-US" dirty="0" smtClean="0"/>
              <a:t>     CT </a:t>
            </a:r>
            <a:r>
              <a:rPr lang="en-US" dirty="0" err="1" smtClean="0"/>
              <a:t>pns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Treatment :</a:t>
            </a:r>
          </a:p>
          <a:p>
            <a:pPr>
              <a:buNone/>
            </a:pPr>
            <a:r>
              <a:rPr lang="en-US" dirty="0" smtClean="0"/>
              <a:t>Conservative </a:t>
            </a:r>
          </a:p>
          <a:p>
            <a:pPr>
              <a:buNone/>
            </a:pPr>
            <a:r>
              <a:rPr lang="en-US" dirty="0" smtClean="0"/>
              <a:t>Closed reduction</a:t>
            </a:r>
          </a:p>
          <a:p>
            <a:pPr>
              <a:buNone/>
            </a:pPr>
            <a:r>
              <a:rPr lang="en-US" dirty="0" smtClean="0"/>
              <a:t>Open reduction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Frontal Bone Fracture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of the hardest bones to break</a:t>
            </a:r>
          </a:p>
          <a:p>
            <a:r>
              <a:rPr lang="en-US" dirty="0"/>
              <a:t>Significant trauma</a:t>
            </a:r>
          </a:p>
          <a:p>
            <a:r>
              <a:rPr lang="en-US" dirty="0"/>
              <a:t>Often associated brain/eye injury</a:t>
            </a:r>
          </a:p>
          <a:p>
            <a:r>
              <a:rPr lang="en-US" dirty="0"/>
              <a:t>Cover any open areas with saline soaked gauze</a:t>
            </a:r>
          </a:p>
          <a:p>
            <a:r>
              <a:rPr lang="en-US" dirty="0"/>
              <a:t>Trauma center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Grade A – Systemic reviews, Meta analyses, RCT</a:t>
            </a:r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B – Non-randomized studies</a:t>
            </a:r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C – Observational studies</a:t>
            </a:r>
          </a:p>
          <a:p>
            <a:pPr>
              <a:buFontTx/>
              <a:buNone/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frac_f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477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Maxillary Fractures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Classified by Le Fort </a:t>
            </a:r>
            <a:r>
              <a:rPr lang="en-US" dirty="0" smtClean="0"/>
              <a:t>System [**/*] </a:t>
            </a:r>
            <a:endParaRPr lang="en-US" dirty="0"/>
          </a:p>
          <a:p>
            <a:r>
              <a:rPr lang="en-US" dirty="0"/>
              <a:t>I – separates hard palate from bone</a:t>
            </a:r>
          </a:p>
          <a:p>
            <a:r>
              <a:rPr lang="en-US" dirty="0"/>
              <a:t>II – separates central maxilla and hard palate from rest of face</a:t>
            </a:r>
          </a:p>
          <a:p>
            <a:r>
              <a:rPr lang="en-US" dirty="0"/>
              <a:t>III – craniofacial disassociation – entire facial skeleton is </a:t>
            </a:r>
            <a:r>
              <a:rPr lang="en-US" dirty="0" err="1" smtClean="0"/>
              <a:t>seperated</a:t>
            </a:r>
            <a:r>
              <a:rPr lang="en-US" dirty="0" smtClean="0"/>
              <a:t> from cranium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g06ma13l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709738"/>
            <a:ext cx="8096250" cy="343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If suspected, can use gentle pull on upper incisor area </a:t>
            </a:r>
          </a:p>
          <a:p>
            <a:r>
              <a:rPr lang="en-US"/>
              <a:t>Often associated with other structures such as blood vessels, nerve, parotid glands</a:t>
            </a:r>
          </a:p>
          <a:p>
            <a:r>
              <a:rPr lang="en-US"/>
              <a:t>Le Fort III almost always has CSF leak</a:t>
            </a:r>
          </a:p>
          <a:p>
            <a:r>
              <a:rPr lang="en-US"/>
              <a:t>Difficult airway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432648-1364851-434875-13719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1290638"/>
            <a:ext cx="6505575" cy="427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&amp; symptoms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Epistaxis </a:t>
            </a:r>
          </a:p>
          <a:p>
            <a:r>
              <a:rPr lang="en-US" dirty="0" err="1" smtClean="0"/>
              <a:t>Circumorbital</a:t>
            </a:r>
            <a:r>
              <a:rPr lang="en-US" dirty="0" smtClean="0"/>
              <a:t> </a:t>
            </a:r>
            <a:r>
              <a:rPr lang="en-US" dirty="0" err="1" smtClean="0"/>
              <a:t>ecchymosis</a:t>
            </a:r>
            <a:endParaRPr lang="en-US" dirty="0" smtClean="0"/>
          </a:p>
          <a:p>
            <a:r>
              <a:rPr lang="en-US" dirty="0" smtClean="0"/>
              <a:t>Facial edema</a:t>
            </a:r>
          </a:p>
          <a:p>
            <a:r>
              <a:rPr lang="en-US" dirty="0" smtClean="0"/>
              <a:t>Surgical emphysema</a:t>
            </a:r>
          </a:p>
          <a:p>
            <a:r>
              <a:rPr lang="en-US" dirty="0" err="1" smtClean="0"/>
              <a:t>Lenthening</a:t>
            </a:r>
            <a:r>
              <a:rPr lang="en-US" dirty="0" smtClean="0"/>
              <a:t> of face</a:t>
            </a:r>
          </a:p>
          <a:p>
            <a:r>
              <a:rPr lang="en-US" dirty="0" smtClean="0"/>
              <a:t>Infraorbital </a:t>
            </a:r>
            <a:r>
              <a:rPr lang="en-US" dirty="0" err="1" smtClean="0"/>
              <a:t>anasthesia</a:t>
            </a:r>
            <a:endParaRPr lang="en-US" dirty="0" smtClean="0"/>
          </a:p>
          <a:p>
            <a:r>
              <a:rPr lang="en-US" dirty="0" smtClean="0"/>
              <a:t>Anterior open bite in Le forte II &amp; III fractures</a:t>
            </a:r>
          </a:p>
          <a:p>
            <a:r>
              <a:rPr lang="en-US" dirty="0" err="1" smtClean="0"/>
              <a:t>Haematoma</a:t>
            </a:r>
            <a:r>
              <a:rPr lang="en-US" dirty="0" smtClean="0"/>
              <a:t> at the junction of hard &amp; soft palate</a:t>
            </a:r>
          </a:p>
          <a:p>
            <a:r>
              <a:rPr lang="en-US" dirty="0" err="1" smtClean="0"/>
              <a:t>Floting</a:t>
            </a:r>
            <a:r>
              <a:rPr lang="en-US" dirty="0" smtClean="0"/>
              <a:t> palate &amp; teeth in Le Forte I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Reduction </a:t>
            </a:r>
          </a:p>
          <a:p>
            <a:endParaRPr lang="en-US" sz="3600" dirty="0" smtClean="0"/>
          </a:p>
          <a:p>
            <a:r>
              <a:rPr lang="en-US" sz="3600" dirty="0" smtClean="0"/>
              <a:t>Fixation</a:t>
            </a:r>
          </a:p>
          <a:p>
            <a:pPr>
              <a:buNone/>
            </a:pPr>
            <a:r>
              <a:rPr lang="en-US" sz="1800" dirty="0" smtClean="0"/>
              <a:t>      Maxilla stabilized by no of methods. [**/*]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IMF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Internal suspension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</a:t>
            </a:r>
            <a:r>
              <a:rPr lang="en-US" sz="2400" dirty="0" err="1" smtClean="0"/>
              <a:t>Ixternal</a:t>
            </a:r>
            <a:r>
              <a:rPr lang="en-US" sz="2400" dirty="0" smtClean="0"/>
              <a:t> / external fixation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Mandible Fractures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After nasal bone, most common fracture of face</a:t>
            </a:r>
          </a:p>
          <a:p>
            <a:r>
              <a:rPr lang="en-US" dirty="0"/>
              <a:t>Usually 2 </a:t>
            </a:r>
            <a:r>
              <a:rPr lang="en-US" dirty="0" smtClean="0"/>
              <a:t>types of fractures</a:t>
            </a:r>
            <a:endParaRPr lang="en-US" dirty="0"/>
          </a:p>
          <a:p>
            <a:r>
              <a:rPr lang="en-US" dirty="0"/>
              <a:t>Open or closed</a:t>
            </a:r>
          </a:p>
          <a:p>
            <a:r>
              <a:rPr lang="en-US" dirty="0"/>
              <a:t>May note malocclusion, numbness, dislocation</a:t>
            </a:r>
          </a:p>
          <a:p>
            <a:r>
              <a:rPr lang="en-US" dirty="0"/>
              <a:t>Look in </a:t>
            </a:r>
            <a:r>
              <a:rPr lang="en-US" dirty="0" err="1"/>
              <a:t>preauricular</a:t>
            </a:r>
            <a:r>
              <a:rPr lang="en-US" dirty="0"/>
              <a:t> area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Often have dental fractures or subluxed teeth</a:t>
            </a:r>
          </a:p>
          <a:p>
            <a:r>
              <a:rPr lang="en-US" dirty="0"/>
              <a:t>May have significant intra-oral debris</a:t>
            </a:r>
          </a:p>
          <a:p>
            <a:r>
              <a:rPr lang="en-US" dirty="0"/>
              <a:t>Airway issues</a:t>
            </a:r>
          </a:p>
          <a:p>
            <a:r>
              <a:rPr lang="en-US" dirty="0"/>
              <a:t>Screening test is bite stick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Immobilization is uncomfortable &amp; </a:t>
            </a:r>
            <a:r>
              <a:rPr lang="en-US" dirty="0" err="1" smtClean="0"/>
              <a:t>inconvinient</a:t>
            </a:r>
            <a:r>
              <a:rPr lang="en-US" dirty="0" smtClean="0"/>
              <a:t> due to dietary </a:t>
            </a:r>
            <a:r>
              <a:rPr lang="en-US" dirty="0" err="1" smtClean="0"/>
              <a:t>resrictions</a:t>
            </a:r>
            <a:r>
              <a:rPr lang="en-US" dirty="0" smtClean="0"/>
              <a:t>.[**]</a:t>
            </a:r>
          </a:p>
          <a:p>
            <a:r>
              <a:rPr lang="en-US" dirty="0" smtClean="0"/>
              <a:t>Wiring may leads to needle stick injuries.[****]</a:t>
            </a:r>
          </a:p>
          <a:p>
            <a:r>
              <a:rPr lang="en-US" dirty="0" smtClean="0"/>
              <a:t>Tracheostomy can be avoided if IMF is not done.[**]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mand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781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a1198_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Mandibular Dislocations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Usually occur from motion that opens mouth widely – yawning, vomiting, singing</a:t>
            </a:r>
          </a:p>
          <a:p>
            <a:r>
              <a:rPr lang="en-US" dirty="0"/>
              <a:t>May occur from seizure or direct trauma</a:t>
            </a:r>
          </a:p>
          <a:p>
            <a:r>
              <a:rPr lang="en-US" dirty="0"/>
              <a:t>Anterior most common</a:t>
            </a:r>
          </a:p>
          <a:p>
            <a:r>
              <a:rPr lang="en-US" dirty="0"/>
              <a:t>May be unilateral or bilateral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MMHE_08_117_02_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553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&amp;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MANDIBULAR FRACTURE</a:t>
            </a:r>
          </a:p>
          <a:p>
            <a:endParaRPr lang="en-US" dirty="0" smtClean="0"/>
          </a:p>
          <a:p>
            <a:r>
              <a:rPr lang="en-US" dirty="0" smtClean="0"/>
              <a:t>Step deformity</a:t>
            </a:r>
          </a:p>
          <a:p>
            <a:r>
              <a:rPr lang="en-US" dirty="0" err="1" smtClean="0"/>
              <a:t>Assymetry</a:t>
            </a:r>
            <a:r>
              <a:rPr lang="en-US" dirty="0" smtClean="0"/>
              <a:t> of lower dental arch &amp; derangement of occlusion</a:t>
            </a:r>
          </a:p>
          <a:p>
            <a:r>
              <a:rPr lang="en-US" dirty="0" smtClean="0"/>
              <a:t>Pain &amp; paradoxical movement &amp; </a:t>
            </a:r>
            <a:r>
              <a:rPr lang="en-US" dirty="0" err="1" smtClean="0"/>
              <a:t>crepitus</a:t>
            </a:r>
            <a:endParaRPr lang="en-US" dirty="0" smtClean="0"/>
          </a:p>
          <a:p>
            <a:r>
              <a:rPr lang="en-US" dirty="0" smtClean="0"/>
              <a:t>Sublingual  hematoma , blood stain saliva, </a:t>
            </a:r>
            <a:r>
              <a:rPr lang="en-US" dirty="0" err="1" smtClean="0"/>
              <a:t>anasthesia</a:t>
            </a:r>
            <a:r>
              <a:rPr lang="en-US" dirty="0" smtClean="0"/>
              <a:t> of lower lip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CONDYLAR NECK FRACTURE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Tenderness, </a:t>
            </a:r>
            <a:r>
              <a:rPr lang="en-US" dirty="0" err="1" smtClean="0"/>
              <a:t>trismus</a:t>
            </a:r>
            <a:endParaRPr lang="en-US" dirty="0" smtClean="0"/>
          </a:p>
          <a:p>
            <a:r>
              <a:rPr lang="en-US" dirty="0" smtClean="0"/>
              <a:t>Deviation of jaw on injured side on opening mouth</a:t>
            </a:r>
          </a:p>
          <a:p>
            <a:r>
              <a:rPr lang="en-US" dirty="0" smtClean="0"/>
              <a:t>Inability to move mandible on opposite site of fracture</a:t>
            </a:r>
          </a:p>
          <a:p>
            <a:r>
              <a:rPr lang="en-US" dirty="0" smtClean="0"/>
              <a:t>Lateral open bite/ anterior open bite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Intact dental arch –IMF</a:t>
            </a:r>
          </a:p>
          <a:p>
            <a:r>
              <a:rPr lang="en-US" sz="3200" b="1" dirty="0" smtClean="0"/>
              <a:t>Incomplete dental arch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Arch bar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Intermaxillary</a:t>
            </a:r>
            <a:r>
              <a:rPr lang="en-US" sz="2800" dirty="0" smtClean="0"/>
              <a:t> bone pins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Cast silver splints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Gunning splints</a:t>
            </a:r>
          </a:p>
          <a:p>
            <a:r>
              <a:rPr lang="en-US" sz="3200" b="1" dirty="0" smtClean="0"/>
              <a:t>External fixation</a:t>
            </a:r>
          </a:p>
          <a:p>
            <a:r>
              <a:rPr lang="en-US" sz="3200" b="1" dirty="0" smtClean="0"/>
              <a:t>Internal fixation</a:t>
            </a:r>
            <a:endParaRPr lang="en-US" sz="32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Zygomatic complex fractures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Refers to “cheekbones” </a:t>
            </a:r>
          </a:p>
          <a:p>
            <a:r>
              <a:rPr lang="en-US" dirty="0" smtClean="0"/>
              <a:t>Lateral third of facial skeleton</a:t>
            </a:r>
          </a:p>
          <a:p>
            <a:r>
              <a:rPr lang="en-US" smtClean="0"/>
              <a:t>Tripod fracture- disruption of three articulations</a:t>
            </a:r>
          </a:p>
          <a:p>
            <a:endParaRPr lang="en-US" dirty="0" smtClean="0"/>
          </a:p>
          <a:p>
            <a:r>
              <a:rPr lang="en-US" dirty="0" err="1" smtClean="0"/>
              <a:t>Zygoma</a:t>
            </a:r>
            <a:r>
              <a:rPr lang="en-US" dirty="0" smtClean="0"/>
              <a:t> fractures may affect vision, may also cause numbness on cheek due to nerve entrapment</a:t>
            </a:r>
          </a:p>
          <a:p>
            <a:r>
              <a:rPr lang="en-US" dirty="0" err="1" smtClean="0"/>
              <a:t>Trismus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Sign &amp; symptoms: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subconjuctival</a:t>
            </a:r>
            <a:r>
              <a:rPr lang="en-US" dirty="0" smtClean="0"/>
              <a:t> </a:t>
            </a:r>
            <a:r>
              <a:rPr lang="en-US" dirty="0" err="1" smtClean="0"/>
              <a:t>haemorrhage</a:t>
            </a:r>
            <a:r>
              <a:rPr lang="en-US" dirty="0" smtClean="0"/>
              <a:t>, </a:t>
            </a:r>
            <a:r>
              <a:rPr lang="en-US" dirty="0" err="1" smtClean="0"/>
              <a:t>echymosis</a:t>
            </a:r>
            <a:r>
              <a:rPr lang="en-US" dirty="0" smtClean="0"/>
              <a:t>, step deformity,</a:t>
            </a:r>
          </a:p>
          <a:p>
            <a:pPr>
              <a:buNone/>
            </a:pPr>
            <a:r>
              <a:rPr lang="en-US" dirty="0" smtClean="0"/>
              <a:t>       restricted eye movement, eyelid closed due to </a:t>
            </a:r>
            <a:r>
              <a:rPr lang="en-US" dirty="0" err="1" smtClean="0"/>
              <a:t>oedema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Management : plating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Orbital floor fracture </a:t>
            </a:r>
          </a:p>
          <a:p>
            <a:pPr>
              <a:buNone/>
            </a:pPr>
            <a:r>
              <a:rPr lang="en-US" dirty="0" smtClean="0"/>
              <a:t>   Blunt trauma to globe or adjacent bone leads to fracture [**]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err="1" smtClean="0"/>
              <a:t>Naso</a:t>
            </a:r>
            <a:r>
              <a:rPr lang="en-US" sz="3600" dirty="0" smtClean="0"/>
              <a:t>-orbit-</a:t>
            </a:r>
            <a:r>
              <a:rPr lang="en-US" sz="3600" dirty="0" err="1" smtClean="0"/>
              <a:t>ethmoid</a:t>
            </a:r>
            <a:r>
              <a:rPr lang="en-US" sz="3600" dirty="0" smtClean="0"/>
              <a:t> fracture</a:t>
            </a:r>
          </a:p>
          <a:p>
            <a:pPr>
              <a:buNone/>
            </a:pPr>
            <a:r>
              <a:rPr lang="en-US" dirty="0" smtClean="0"/>
              <a:t>  Markowitz et al. who defined term in relation with medial </a:t>
            </a:r>
            <a:r>
              <a:rPr lang="en-US" dirty="0" err="1" smtClean="0"/>
              <a:t>canthal</a:t>
            </a:r>
            <a:r>
              <a:rPr lang="en-US" dirty="0" smtClean="0"/>
              <a:t> ligaments[**/*]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Pediatrics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Head is larger in proportion to body than in adults</a:t>
            </a:r>
          </a:p>
          <a:p>
            <a:r>
              <a:rPr lang="en-US" dirty="0"/>
              <a:t>Up to 60% of children with facial fractures have intracranial injury</a:t>
            </a:r>
          </a:p>
          <a:p>
            <a:r>
              <a:rPr lang="en-US" dirty="0"/>
              <a:t>Children more likely to have serious </a:t>
            </a:r>
            <a:r>
              <a:rPr lang="en-US" dirty="0" err="1"/>
              <a:t>exsanguination</a:t>
            </a:r>
            <a:r>
              <a:rPr lang="en-US" dirty="0"/>
              <a:t> from facial wounds than adults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Discuss relevant anatomy and physiology</a:t>
            </a:r>
          </a:p>
          <a:p>
            <a:r>
              <a:rPr lang="en-US" dirty="0"/>
              <a:t>Discuss identification and emergent treatment ocular injuries</a:t>
            </a:r>
          </a:p>
          <a:p>
            <a:r>
              <a:rPr lang="en-US" dirty="0"/>
              <a:t>Discuss identification and emergent treatment of </a:t>
            </a:r>
            <a:r>
              <a:rPr lang="en-US" dirty="0" err="1"/>
              <a:t>maxillo</a:t>
            </a:r>
            <a:r>
              <a:rPr lang="en-US" dirty="0"/>
              <a:t>-facial </a:t>
            </a:r>
            <a:r>
              <a:rPr lang="en-US" dirty="0" smtClean="0"/>
              <a:t>injuries, dental and oral injuries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Oral Injuries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Includes dental and tongue injuries</a:t>
            </a:r>
          </a:p>
          <a:p>
            <a:r>
              <a:rPr lang="en-US" dirty="0"/>
              <a:t>Penetrating trauma</a:t>
            </a:r>
          </a:p>
          <a:p>
            <a:r>
              <a:rPr lang="en-US" dirty="0"/>
              <a:t>Airway issues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Dental Avulsion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Primary tooth – implantation not done</a:t>
            </a:r>
          </a:p>
          <a:p>
            <a:r>
              <a:rPr lang="en-US"/>
              <a:t>Permanent tooth – mechanism, time out of socket, what tooth was lying in</a:t>
            </a:r>
          </a:p>
          <a:p>
            <a:r>
              <a:rPr lang="en-US"/>
              <a:t>Inspect tooth to see if intact</a:t>
            </a:r>
          </a:p>
          <a:p>
            <a:r>
              <a:rPr lang="en-US"/>
              <a:t>Inspect site of tooth loss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Dental Avulsion Care</a:t>
            </a:r>
          </a:p>
          <a:p>
            <a:r>
              <a:rPr lang="en-US" dirty="0" smtClean="0"/>
              <a:t>Do </a:t>
            </a:r>
            <a:r>
              <a:rPr lang="en-US" dirty="0"/>
              <a:t>not touch root or scrub tooth</a:t>
            </a:r>
          </a:p>
          <a:p>
            <a:r>
              <a:rPr lang="en-US" dirty="0"/>
              <a:t>May use gentle saline irrigation</a:t>
            </a:r>
          </a:p>
          <a:p>
            <a:r>
              <a:rPr lang="en-US" dirty="0"/>
              <a:t>If possible, attempt </a:t>
            </a:r>
            <a:r>
              <a:rPr lang="en-US" dirty="0" err="1"/>
              <a:t>reimplantation</a:t>
            </a:r>
            <a:r>
              <a:rPr lang="en-US" dirty="0"/>
              <a:t> in field</a:t>
            </a:r>
          </a:p>
          <a:p>
            <a:r>
              <a:rPr lang="en-US" dirty="0"/>
              <a:t>If unable to </a:t>
            </a:r>
            <a:r>
              <a:rPr lang="en-US" dirty="0" err="1"/>
              <a:t>reimplant</a:t>
            </a:r>
            <a:r>
              <a:rPr lang="en-US" dirty="0"/>
              <a:t> in field, place tooth in transport medium – Hank’s solution, milk, saline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tooth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324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Fractures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752600" y="1600200"/>
            <a:ext cx="32004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85% maxillary teeth</a:t>
            </a:r>
          </a:p>
          <a:p>
            <a:endParaRPr lang="en-US" sz="32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5" descr="loadBin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357091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Intra-oral Lacerations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May require suction</a:t>
            </a:r>
          </a:p>
          <a:p>
            <a:r>
              <a:rPr lang="en-US" dirty="0"/>
              <a:t>Can cover with saline dressings</a:t>
            </a:r>
          </a:p>
          <a:p>
            <a:r>
              <a:rPr lang="en-US" dirty="0"/>
              <a:t>If penetrating trauma, and object still in place, secure object and transport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F070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Facial Gunshot Wounds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 mortality, dependant on angle and bullet</a:t>
            </a:r>
          </a:p>
          <a:p>
            <a:r>
              <a:rPr lang="en-US" dirty="0"/>
              <a:t>Bullet may travel in unpredictable </a:t>
            </a:r>
            <a:r>
              <a:rPr lang="en-US" dirty="0" smtClean="0"/>
              <a:t>pattern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991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smtClean="0">
                <a:latin typeface="Agency FB" pitchFamily="34" charset="0"/>
              </a:rPr>
              <a:t>REFERENCES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 Forte. Etude </a:t>
            </a:r>
            <a:r>
              <a:rPr lang="en-US" dirty="0" err="1" smtClean="0"/>
              <a:t>experimentale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de la </a:t>
            </a:r>
            <a:r>
              <a:rPr lang="en-US" dirty="0" err="1" smtClean="0"/>
              <a:t>machoire</a:t>
            </a:r>
            <a:r>
              <a:rPr lang="en-US" dirty="0" smtClean="0"/>
              <a:t>. Revue   </a:t>
            </a:r>
            <a:r>
              <a:rPr lang="en-US" dirty="0" err="1" smtClean="0"/>
              <a:t>Chirugie</a:t>
            </a:r>
            <a:r>
              <a:rPr lang="en-US" dirty="0" smtClean="0"/>
              <a:t> 1901; </a:t>
            </a:r>
            <a:r>
              <a:rPr lang="en-US" b="1" dirty="0" smtClean="0"/>
              <a:t>23</a:t>
            </a:r>
            <a:r>
              <a:rPr lang="en-US" dirty="0" smtClean="0"/>
              <a:t>: 20, 360. 479.</a:t>
            </a:r>
          </a:p>
          <a:p>
            <a:endParaRPr lang="en-US" dirty="0" smtClean="0"/>
          </a:p>
          <a:p>
            <a:r>
              <a:rPr lang="en-US" dirty="0" smtClean="0"/>
              <a:t>O’ Sullivan , O’ </a:t>
            </a:r>
            <a:r>
              <a:rPr lang="en-US" dirty="0" err="1" smtClean="0"/>
              <a:t>connor</a:t>
            </a:r>
            <a:r>
              <a:rPr lang="en-US" dirty="0" smtClean="0"/>
              <a:t>. Is there role of traditional methods in </a:t>
            </a:r>
            <a:r>
              <a:rPr lang="en-US" dirty="0" err="1" smtClean="0"/>
              <a:t>mx</a:t>
            </a:r>
            <a:r>
              <a:rPr lang="en-US" dirty="0" smtClean="0"/>
              <a:t> of  fracture of zygomatic complex? Injury. 1998; </a:t>
            </a:r>
            <a:r>
              <a:rPr lang="en-US" b="1" dirty="0" smtClean="0"/>
              <a:t>29: </a:t>
            </a:r>
            <a:r>
              <a:rPr lang="en-US" dirty="0" smtClean="0"/>
              <a:t>413-5.</a:t>
            </a:r>
          </a:p>
          <a:p>
            <a:endParaRPr lang="en-US" dirty="0" smtClean="0"/>
          </a:p>
          <a:p>
            <a:r>
              <a:rPr lang="en-US" dirty="0" smtClean="0"/>
              <a:t>Adams W. internal wire fixation of facial fractures. Surgery. 1942; 523-40.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Aetiology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Road traffic accidents</a:t>
            </a:r>
          </a:p>
          <a:p>
            <a:r>
              <a:rPr lang="en-US" dirty="0" smtClean="0"/>
              <a:t>Interpersonal violence</a:t>
            </a:r>
          </a:p>
          <a:p>
            <a:r>
              <a:rPr lang="en-US" dirty="0" smtClean="0"/>
              <a:t>Attempted suicide</a:t>
            </a:r>
          </a:p>
          <a:p>
            <a:r>
              <a:rPr lang="en-US" dirty="0" smtClean="0"/>
              <a:t>Sports injury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MCQ</a:t>
            </a:r>
            <a:endParaRPr lang="en-US" sz="40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Which are the following are low impact bone?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Nasal bone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Zygoma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Frontal bone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Maxilla 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Which is the commonest bone to be fractured in facial trauma?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Frontal bone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Maxilla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Mandible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Nasal bone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is Le Fort III?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Naso</a:t>
            </a:r>
            <a:r>
              <a:rPr lang="en-US" dirty="0" smtClean="0"/>
              <a:t> orbital </a:t>
            </a:r>
            <a:r>
              <a:rPr lang="en-US" dirty="0" err="1" smtClean="0"/>
              <a:t>ethmoid</a:t>
            </a:r>
            <a:r>
              <a:rPr lang="en-US" dirty="0" smtClean="0"/>
              <a:t> fracture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Craniofacial </a:t>
            </a:r>
            <a:r>
              <a:rPr lang="en-US" dirty="0" err="1" smtClean="0"/>
              <a:t>dysassociation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Separation of maxilla &amp; hard palate from rest of face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Orbital </a:t>
            </a:r>
            <a:r>
              <a:rPr lang="en-US" dirty="0" err="1" smtClean="0"/>
              <a:t>floorfracture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Which bone is referred as cheeck bone?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Nasal bone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Zygoma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Frontal bone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Maxilla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Which is the commonest site for mandibular fracture?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Ramus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Condyle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Angle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Symphysis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1" name="Picture 4" descr="day_n_night_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667000" y="2286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133600" y="1828800"/>
            <a:ext cx="556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   </a:t>
            </a:r>
            <a:r>
              <a:rPr lang="en-US" sz="440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Ocular Injuries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Eye trauma accounts for 1% of visits </a:t>
            </a:r>
          </a:p>
          <a:p>
            <a:r>
              <a:rPr lang="en-US" dirty="0"/>
              <a:t>Often associated with facial fractures</a:t>
            </a:r>
          </a:p>
          <a:p>
            <a:r>
              <a:rPr lang="en-US" dirty="0"/>
              <a:t>Approximately 90% of injuries could be prevented with protective lenses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omplex_eye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419225"/>
            <a:ext cx="47625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Injury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Burn</a:t>
            </a:r>
          </a:p>
          <a:p>
            <a:r>
              <a:rPr lang="en-US"/>
              <a:t>Blunt force</a:t>
            </a:r>
          </a:p>
          <a:p>
            <a:r>
              <a:rPr lang="en-US"/>
              <a:t>Laceration/abrasion</a:t>
            </a:r>
          </a:p>
          <a:p>
            <a:r>
              <a:rPr lang="en-US"/>
              <a:t>Penetrating Trauma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fe7e21bf14336d30e23234188891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681038"/>
            <a:ext cx="5057775" cy="549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7341</TotalTime>
  <Words>1121</Words>
  <Application>Microsoft Office PowerPoint</Application>
  <PresentationFormat>On-screen Show (4:3)</PresentationFormat>
  <Paragraphs>237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Equity</vt:lpstr>
      <vt:lpstr>Injuries to Nose &amp; Facial Skeleton</vt:lpstr>
      <vt:lpstr>Levels of Evidence</vt:lpstr>
      <vt:lpstr>Levels of Evidence</vt:lpstr>
      <vt:lpstr>Objectives</vt:lpstr>
      <vt:lpstr>Aetiology </vt:lpstr>
      <vt:lpstr>Ocular Injuries</vt:lpstr>
      <vt:lpstr>Slide 7</vt:lpstr>
      <vt:lpstr>Mechanisms of Injury</vt:lpstr>
      <vt:lpstr>Slide 9</vt:lpstr>
      <vt:lpstr>Orbital Injuries</vt:lpstr>
      <vt:lpstr>Assessment</vt:lpstr>
      <vt:lpstr>Maxillo-Facial Trauma</vt:lpstr>
      <vt:lpstr>Facial bones</vt:lpstr>
      <vt:lpstr>Facial Bone Strength</vt:lpstr>
      <vt:lpstr>Facial Fractures</vt:lpstr>
      <vt:lpstr>Fracture nasal bone</vt:lpstr>
      <vt:lpstr>Slide 17</vt:lpstr>
      <vt:lpstr>Management </vt:lpstr>
      <vt:lpstr>Frontal Bone Fracture</vt:lpstr>
      <vt:lpstr>Slide 20</vt:lpstr>
      <vt:lpstr>Maxillary Fractures</vt:lpstr>
      <vt:lpstr>Slide 22</vt:lpstr>
      <vt:lpstr>Slide 23</vt:lpstr>
      <vt:lpstr>Slide 24</vt:lpstr>
      <vt:lpstr>Signs &amp; symptoms</vt:lpstr>
      <vt:lpstr>Management </vt:lpstr>
      <vt:lpstr>Mandible Fractures</vt:lpstr>
      <vt:lpstr>Slide 28</vt:lpstr>
      <vt:lpstr>Slide 29</vt:lpstr>
      <vt:lpstr>Slide 30</vt:lpstr>
      <vt:lpstr>Mandibular Dislocations</vt:lpstr>
      <vt:lpstr>Slide 32</vt:lpstr>
      <vt:lpstr>Signs &amp; symptoms</vt:lpstr>
      <vt:lpstr>Slide 34</vt:lpstr>
      <vt:lpstr>Management</vt:lpstr>
      <vt:lpstr>Zygomatic complex fractures</vt:lpstr>
      <vt:lpstr>Slide 37</vt:lpstr>
      <vt:lpstr>Slide 38</vt:lpstr>
      <vt:lpstr>Pediatrics</vt:lpstr>
      <vt:lpstr>Oral Injuries</vt:lpstr>
      <vt:lpstr>Dental Avulsion</vt:lpstr>
      <vt:lpstr>Slide 42</vt:lpstr>
      <vt:lpstr>Slide 43</vt:lpstr>
      <vt:lpstr>Dental Fractures</vt:lpstr>
      <vt:lpstr>Intra-oral Lacerations</vt:lpstr>
      <vt:lpstr>Slide 46</vt:lpstr>
      <vt:lpstr>Facial Gunshot Wounds</vt:lpstr>
      <vt:lpstr>Slide 48</vt:lpstr>
      <vt:lpstr>                  REFERENCES</vt:lpstr>
      <vt:lpstr>Slide 50</vt:lpstr>
      <vt:lpstr>1. Which are the following are low impact bone?</vt:lpstr>
      <vt:lpstr>2. Which is the commonest bone to be fractured in facial trauma?</vt:lpstr>
      <vt:lpstr>3. What is Le Fort III?</vt:lpstr>
      <vt:lpstr>4. Which bone is referred as cheeck bone?</vt:lpstr>
      <vt:lpstr>5. Which is the commonest site for mandibular fracture? </vt:lpstr>
      <vt:lpstr>Slide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Trauma</dc:title>
  <dc:creator>Joe</dc:creator>
  <cp:lastModifiedBy>dhiraj general hospital</cp:lastModifiedBy>
  <cp:revision>40</cp:revision>
  <dcterms:created xsi:type="dcterms:W3CDTF">2011-03-13T20:05:42Z</dcterms:created>
  <dcterms:modified xsi:type="dcterms:W3CDTF">2014-05-06T06:38:39Z</dcterms:modified>
</cp:coreProperties>
</file>