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4"/>
  </p:notesMasterIdLst>
  <p:sldIdLst>
    <p:sldId id="326" r:id="rId2"/>
    <p:sldId id="256" r:id="rId3"/>
    <p:sldId id="327" r:id="rId4"/>
    <p:sldId id="257" r:id="rId5"/>
    <p:sldId id="258" r:id="rId6"/>
    <p:sldId id="318" r:id="rId7"/>
    <p:sldId id="319" r:id="rId8"/>
    <p:sldId id="320" r:id="rId9"/>
    <p:sldId id="315" r:id="rId10"/>
    <p:sldId id="316" r:id="rId11"/>
    <p:sldId id="317" r:id="rId12"/>
    <p:sldId id="300" r:id="rId13"/>
    <p:sldId id="301" r:id="rId14"/>
    <p:sldId id="302" r:id="rId15"/>
    <p:sldId id="262" r:id="rId16"/>
    <p:sldId id="328" r:id="rId17"/>
    <p:sldId id="269" r:id="rId18"/>
    <p:sldId id="333" r:id="rId19"/>
    <p:sldId id="334" r:id="rId20"/>
    <p:sldId id="332" r:id="rId21"/>
    <p:sldId id="314" r:id="rId22"/>
    <p:sldId id="270" r:id="rId23"/>
    <p:sldId id="271" r:id="rId24"/>
    <p:sldId id="272" r:id="rId25"/>
    <p:sldId id="273" r:id="rId26"/>
    <p:sldId id="274" r:id="rId27"/>
    <p:sldId id="275" r:id="rId28"/>
    <p:sldId id="276" r:id="rId29"/>
    <p:sldId id="306" r:id="rId30"/>
    <p:sldId id="307" r:id="rId31"/>
    <p:sldId id="308" r:id="rId32"/>
    <p:sldId id="309" r:id="rId33"/>
    <p:sldId id="310" r:id="rId34"/>
    <p:sldId id="277" r:id="rId35"/>
    <p:sldId id="313" r:id="rId36"/>
    <p:sldId id="278" r:id="rId37"/>
    <p:sldId id="279" r:id="rId38"/>
    <p:sldId id="280" r:id="rId39"/>
    <p:sldId id="281" r:id="rId40"/>
    <p:sldId id="282" r:id="rId41"/>
    <p:sldId id="283" r:id="rId42"/>
    <p:sldId id="311" r:id="rId43"/>
    <p:sldId id="284" r:id="rId44"/>
    <p:sldId id="285" r:id="rId45"/>
    <p:sldId id="286" r:id="rId46"/>
    <p:sldId id="287" r:id="rId47"/>
    <p:sldId id="288" r:id="rId48"/>
    <p:sldId id="305" r:id="rId49"/>
    <p:sldId id="289" r:id="rId50"/>
    <p:sldId id="290" r:id="rId51"/>
    <p:sldId id="291" r:id="rId52"/>
    <p:sldId id="292" r:id="rId53"/>
    <p:sldId id="304" r:id="rId54"/>
    <p:sldId id="293" r:id="rId55"/>
    <p:sldId id="294" r:id="rId56"/>
    <p:sldId id="295" r:id="rId57"/>
    <p:sldId id="296" r:id="rId58"/>
    <p:sldId id="312" r:id="rId59"/>
    <p:sldId id="297" r:id="rId60"/>
    <p:sldId id="325" r:id="rId61"/>
    <p:sldId id="298" r:id="rId62"/>
    <p:sldId id="303" r:id="rId63"/>
    <p:sldId id="331" r:id="rId64"/>
    <p:sldId id="330" r:id="rId65"/>
    <p:sldId id="339" r:id="rId66"/>
    <p:sldId id="340" r:id="rId67"/>
    <p:sldId id="342" r:id="rId68"/>
    <p:sldId id="344" r:id="rId69"/>
    <p:sldId id="352" r:id="rId70"/>
    <p:sldId id="345" r:id="rId71"/>
    <p:sldId id="347" r:id="rId72"/>
    <p:sldId id="348" r:id="rId73"/>
    <p:sldId id="349" r:id="rId74"/>
    <p:sldId id="353" r:id="rId75"/>
    <p:sldId id="351" r:id="rId76"/>
    <p:sldId id="354" r:id="rId77"/>
    <p:sldId id="355" r:id="rId78"/>
    <p:sldId id="356" r:id="rId79"/>
    <p:sldId id="357" r:id="rId80"/>
    <p:sldId id="358" r:id="rId81"/>
    <p:sldId id="359" r:id="rId82"/>
    <p:sldId id="346"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84" d="100"/>
          <a:sy n="84" d="100"/>
        </p:scale>
        <p:origin x="1406" y="62"/>
      </p:cViewPr>
      <p:guideLst>
        <p:guide orient="horz" pos="2160"/>
        <p:guide pos="2880"/>
      </p:guideLst>
    </p:cSldViewPr>
  </p:slideViewPr>
  <p:outlineViewPr>
    <p:cViewPr>
      <p:scale>
        <a:sx n="33" d="100"/>
        <a:sy n="33" d="100"/>
      </p:scale>
      <p:origin x="0" y="1490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620C50-EB62-4B7D-8BFF-7D6E49F5338A}" type="datetimeFigureOut">
              <a:rPr lang="en-IN" smtClean="0"/>
              <a:pPr/>
              <a:t>10-01-2017</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D0CC2C-8A1B-460E-92B3-BF14A9A1CB00}" type="slidenum">
              <a:rPr lang="en-IN" smtClean="0"/>
              <a:pPr/>
              <a:t>‹#›</a:t>
            </a:fld>
            <a:endParaRPr lang="en-IN"/>
          </a:p>
        </p:txBody>
      </p:sp>
    </p:spTree>
    <p:extLst>
      <p:ext uri="{BB962C8B-B14F-4D97-AF65-F5344CB8AC3E}">
        <p14:creationId xmlns:p14="http://schemas.microsoft.com/office/powerpoint/2010/main" val="9624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7AC2132-C5E5-4C89-97BE-28CFB61D9288}" type="slidenum">
              <a:rPr lang="en-US" sz="1200" smtClean="0"/>
              <a:pPr/>
              <a:t>2</a:t>
            </a:fld>
            <a:endParaRPr lang="en-US"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875327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E261A325-18D6-4385-81C8-F0A5A98B14B9}" type="slidenum">
              <a:rPr lang="en-US" sz="1200" smtClean="0"/>
              <a:pPr eaLnBrk="1" hangingPunct="1"/>
              <a:t>14</a:t>
            </a:fld>
            <a:endParaRPr lang="en-US" sz="120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 C, Necrosis (irreversible injury) of epithelial cells, with loss of nuclei, fragmentation of cells, and leakage of contents. The ultra structural features of these stages of cell injury are shown in Figure 1–10. (Courtesy of Drs. Neal Pinckard and M.A. Venkatachalam, University of Texas Health Sciences Center, San Antonio, TX.)</a:t>
            </a:r>
          </a:p>
          <a:p>
            <a:pPr eaLnBrk="1" hangingPunct="1"/>
            <a:endParaRPr lang="en-US" smtClean="0"/>
          </a:p>
          <a:p>
            <a:pPr eaLnBrk="1" hangingPunct="1"/>
            <a:endParaRPr lang="en-US" smtClean="0"/>
          </a:p>
        </p:txBody>
      </p:sp>
    </p:spTree>
    <p:extLst>
      <p:ext uri="{BB962C8B-B14F-4D97-AF65-F5344CB8AC3E}">
        <p14:creationId xmlns:p14="http://schemas.microsoft.com/office/powerpoint/2010/main" val="3669356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C60D321-F7B5-4C75-A339-D2E9F45C7B3A}" type="slidenum">
              <a:rPr lang="en-US" sz="1200" smtClean="0"/>
              <a:pPr/>
              <a:t>15</a:t>
            </a:fld>
            <a:endParaRPr lang="en-US" sz="120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649610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C60D321-F7B5-4C75-A339-D2E9F45C7B3A}" type="slidenum">
              <a:rPr lang="en-US" sz="1200" smtClean="0"/>
              <a:pPr/>
              <a:t>16</a:t>
            </a:fld>
            <a:endParaRPr lang="en-US" sz="120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57361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ABE37E8-DFF1-419D-9B7D-CE7CC825392F}" type="slidenum">
              <a:rPr lang="en-US" sz="1200" smtClean="0"/>
              <a:pPr/>
              <a:t>17</a:t>
            </a:fld>
            <a:endParaRPr lang="en-US" sz="12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148797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ABE37E8-DFF1-419D-9B7D-CE7CC825392F}" type="slidenum">
              <a:rPr lang="en-US" sz="1200" smtClean="0"/>
              <a:pPr/>
              <a:t>18</a:t>
            </a:fld>
            <a:endParaRPr lang="en-US" sz="12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616965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43A0FAA-DF2E-4C38-9DB9-D82DDDEDBA8E}" type="slidenum">
              <a:rPr lang="en-US" sz="1200" smtClean="0"/>
              <a:pPr/>
              <a:t>19</a:t>
            </a:fld>
            <a:endParaRPr lang="en-US" sz="1200" smtClean="0"/>
          </a:p>
        </p:txBody>
      </p:sp>
      <p:sp>
        <p:nvSpPr>
          <p:cNvPr id="98307" name="Rectangle 1"/>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9830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182040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ABE37E8-DFF1-419D-9B7D-CE7CC825392F}" type="slidenum">
              <a:rPr lang="en-US" sz="1200" smtClean="0"/>
              <a:pPr/>
              <a:t>20</a:t>
            </a:fld>
            <a:endParaRPr lang="en-US" sz="12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2960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FAD2159-1D7E-4ECD-B663-91F0588AA1F2}" type="slidenum">
              <a:rPr lang="en-US" sz="1200" smtClean="0"/>
              <a:pPr/>
              <a:t>22</a:t>
            </a:fld>
            <a:endParaRPr lang="en-US" sz="120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720461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95852D2-F21F-433C-9FE9-198F8898DAF6}" type="slidenum">
              <a:rPr lang="en-US" sz="1200" smtClean="0"/>
              <a:pPr/>
              <a:t>23</a:t>
            </a:fld>
            <a:endParaRPr lang="en-US" sz="1200" smtClean="0"/>
          </a:p>
        </p:txBody>
      </p:sp>
      <p:sp>
        <p:nvSpPr>
          <p:cNvPr id="103427" name="Rectangle 1"/>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10342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745864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ABA59BD-9DB7-429F-BE2D-297ADD79C957}" type="slidenum">
              <a:rPr lang="en-US" sz="1200" smtClean="0"/>
              <a:pPr/>
              <a:t>24</a:t>
            </a:fld>
            <a:endParaRPr lang="en-US" sz="120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26145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7AC2132-C5E5-4C89-97BE-28CFB61D9288}" type="slidenum">
              <a:rPr lang="en-US" sz="1200" smtClean="0"/>
              <a:pPr/>
              <a:t>3</a:t>
            </a:fld>
            <a:endParaRPr lang="en-US"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069849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125F89A-075F-4974-AD84-3A1A5983A6FB}" type="slidenum">
              <a:rPr lang="en-US" sz="1200" smtClean="0"/>
              <a:pPr/>
              <a:t>25</a:t>
            </a:fld>
            <a:endParaRPr lang="en-US" sz="120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195925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8D0B2CF-0C49-4E0C-BB75-425FF64B1B55}" type="slidenum">
              <a:rPr lang="en-US" sz="1200" smtClean="0"/>
              <a:pPr/>
              <a:t>26</a:t>
            </a:fld>
            <a:endParaRPr lang="en-US" sz="120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972823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6980B71-7FDD-4CB3-A30F-83A9212DA6D6}" type="slidenum">
              <a:rPr lang="en-US" sz="1200" smtClean="0"/>
              <a:pPr/>
              <a:t>27</a:t>
            </a:fld>
            <a:endParaRPr lang="en-US" sz="120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470324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A78AE5B-8E4C-4865-97B0-D18CF8B2636A}" type="slidenum">
              <a:rPr lang="en-US" sz="1200" smtClean="0"/>
              <a:pPr/>
              <a:t>28</a:t>
            </a:fld>
            <a:endParaRPr lang="en-US" sz="120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201743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D9B31DDA-36DE-4ACA-AF0E-006CB4D0186F}" type="slidenum">
              <a:rPr lang="en-US" sz="1200" smtClean="0"/>
              <a:pPr eaLnBrk="1" hangingPunct="1"/>
              <a:t>29</a:t>
            </a:fld>
            <a:endParaRPr lang="en-US" sz="120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http://library.med.utah.edu/WebPath/CINJHTML/CINJ012.html</a:t>
            </a:r>
          </a:p>
          <a:p>
            <a:pPr eaLnBrk="1" hangingPunct="1"/>
            <a:endParaRPr lang="en-US" smtClean="0"/>
          </a:p>
          <a:p>
            <a:pPr eaLnBrk="1" hangingPunct="1"/>
            <a:r>
              <a:rPr lang="en-US" smtClean="0"/>
              <a:t>Although the structure of the tissue is no longer recognizable, there are some dense, eosinophilic areas, and there are no large pools of pus or aqueous, hydrolytic areas.  This is not yet, then, liquefactive necrosis.</a:t>
            </a:r>
          </a:p>
        </p:txBody>
      </p:sp>
    </p:spTree>
    <p:extLst>
      <p:ext uri="{BB962C8B-B14F-4D97-AF65-F5344CB8AC3E}">
        <p14:creationId xmlns:p14="http://schemas.microsoft.com/office/powerpoint/2010/main" val="1596469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DF729D1-3663-4066-AD7E-47FDB8C1D184}" type="slidenum">
              <a:rPr lang="en-US" sz="1200" smtClean="0"/>
              <a:pPr eaLnBrk="1" hangingPunct="1"/>
              <a:t>30</a:t>
            </a:fld>
            <a:endParaRPr lang="en-US" sz="120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http://library.med.utah.edu/WebPath/CINJHTML/CINJ013.html</a:t>
            </a:r>
          </a:p>
          <a:p>
            <a:pPr eaLnBrk="1" hangingPunct="1"/>
            <a:endParaRPr lang="en-US" smtClean="0"/>
          </a:p>
          <a:p>
            <a:pPr eaLnBrk="1" hangingPunct="1"/>
            <a:r>
              <a:rPr lang="en-US" smtClean="0"/>
              <a:t>These cells still clearly resemble muscle.</a:t>
            </a:r>
          </a:p>
        </p:txBody>
      </p:sp>
    </p:spTree>
    <p:extLst>
      <p:ext uri="{BB962C8B-B14F-4D97-AF65-F5344CB8AC3E}">
        <p14:creationId xmlns:p14="http://schemas.microsoft.com/office/powerpoint/2010/main" val="3951918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7446DBDA-04F9-46EF-8387-1931650DCCDE}" type="slidenum">
              <a:rPr lang="en-US" sz="1200" smtClean="0"/>
              <a:pPr eaLnBrk="1" hangingPunct="1"/>
              <a:t>31</a:t>
            </a:fld>
            <a:endParaRPr lang="en-US" sz="120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ExpertConsult &gt; Case Studies &gt; Begin &gt; Cell Injury &gt; Introductory Images &gt; Image 11 and 12</a:t>
            </a:r>
          </a:p>
        </p:txBody>
      </p:sp>
    </p:spTree>
    <p:extLst>
      <p:ext uri="{BB962C8B-B14F-4D97-AF65-F5344CB8AC3E}">
        <p14:creationId xmlns:p14="http://schemas.microsoft.com/office/powerpoint/2010/main" val="291729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0F9B9057-D7C7-4D21-9C48-D59781C1FB9E}" type="slidenum">
              <a:rPr lang="en-US" sz="1200" smtClean="0"/>
              <a:pPr eaLnBrk="1" hangingPunct="1"/>
              <a:t>32</a:t>
            </a:fld>
            <a:endParaRPr lang="en-US" sz="120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small intestine is infarcted. The dark red to grey infarcted bowel contrasts with the pale pink normal bowel at the bottom. Some organs such as bowel with anastomosing blood supplies, or liver with a dual blood suppy, are hard to infarct. This bowel was caught in a hernia and the mesenteric blood supply was constricted by the small opening to the hernia sac. http://library.med.utah.edu/WebPath/CINJHTML/CINJ019.html</a:t>
            </a:r>
          </a:p>
          <a:p>
            <a:pPr eaLnBrk="1" hangingPunct="1"/>
            <a:endParaRPr lang="en-US" smtClean="0"/>
          </a:p>
          <a:p>
            <a:pPr eaLnBrk="1" hangingPunct="1"/>
            <a:r>
              <a:rPr lang="en-US" smtClean="0"/>
              <a:t>GRIPE Image:  234  Item: 72-41-003-1 Organ/System: Small Intestine  Diagnosis: infarct Description: coagulation necrosis transmural, submucosal edema, marked vascular congestion</a:t>
            </a:r>
          </a:p>
        </p:txBody>
      </p:sp>
    </p:spTree>
    <p:extLst>
      <p:ext uri="{BB962C8B-B14F-4D97-AF65-F5344CB8AC3E}">
        <p14:creationId xmlns:p14="http://schemas.microsoft.com/office/powerpoint/2010/main" val="1100801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E116D9B0-283E-4772-840A-96C1B07BFABA}" type="slidenum">
              <a:rPr lang="en-US" sz="1200" smtClean="0"/>
              <a:pPr eaLnBrk="1" hangingPunct="1"/>
              <a:t>33</a:t>
            </a:fld>
            <a:endParaRPr lang="en-US" sz="120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http://library.med.utah.edu/WebPath/CINJHTML/CINJ015.html</a:t>
            </a:r>
          </a:p>
          <a:p>
            <a:pPr eaLnBrk="1" hangingPunct="1"/>
            <a:r>
              <a:rPr lang="en-US" smtClean="0"/>
              <a:t>http://library.med.utah.edu/WebPath/CINJHTML/CINJ016.html</a:t>
            </a:r>
          </a:p>
        </p:txBody>
      </p:sp>
    </p:spTree>
    <p:extLst>
      <p:ext uri="{BB962C8B-B14F-4D97-AF65-F5344CB8AC3E}">
        <p14:creationId xmlns:p14="http://schemas.microsoft.com/office/powerpoint/2010/main" val="406943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0F9FE86-C8D6-4A1E-8138-B0223E625BA2}" type="slidenum">
              <a:rPr lang="en-US" sz="1200" smtClean="0"/>
              <a:pPr/>
              <a:t>34</a:t>
            </a:fld>
            <a:endParaRPr lang="en-US" sz="1200"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17950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582BDF8-5037-4663-862A-442C210EEF2B}" type="slidenum">
              <a:rPr lang="en-US" sz="1200" smtClean="0"/>
              <a:pPr/>
              <a:t>4</a:t>
            </a:fld>
            <a:endParaRPr lang="en-US" sz="1200" smtClean="0"/>
          </a:p>
        </p:txBody>
      </p:sp>
      <p:sp>
        <p:nvSpPr>
          <p:cNvPr id="89091" name="Rectangle 1"/>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8909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596964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80232E5-F773-4487-9C25-BE6F89AA4B9A}" type="slidenum">
              <a:rPr lang="en-US" sz="1200" smtClean="0"/>
              <a:pPr/>
              <a:t>36</a:t>
            </a:fld>
            <a:endParaRPr lang="en-US" sz="1200"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040802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9A44BFC-ADDF-40A8-901E-2106DFFC4AD9}" type="slidenum">
              <a:rPr lang="en-US" sz="1200" smtClean="0"/>
              <a:pPr/>
              <a:t>37</a:t>
            </a:fld>
            <a:endParaRPr lang="en-US" sz="120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016521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3C3A3C3-43A9-46D6-B11C-940E4788C5A3}" type="slidenum">
              <a:rPr lang="en-US" sz="1200" smtClean="0"/>
              <a:pPr/>
              <a:t>38</a:t>
            </a:fld>
            <a:endParaRPr lang="en-US" sz="120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524067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9AE8BBE-0430-40E8-BBD6-97BF90669597}" type="slidenum">
              <a:rPr lang="en-US" sz="1200" smtClean="0"/>
              <a:pPr/>
              <a:t>39</a:t>
            </a:fld>
            <a:endParaRPr lang="en-US" sz="1200"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257864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941FC09-0718-4A62-A901-2B64649BC0A6}" type="slidenum">
              <a:rPr lang="en-US" sz="1200" smtClean="0"/>
              <a:pPr/>
              <a:t>40</a:t>
            </a:fld>
            <a:endParaRPr lang="en-US" sz="1200" smtClean="0"/>
          </a:p>
        </p:txBody>
      </p:sp>
      <p:sp>
        <p:nvSpPr>
          <p:cNvPr id="114691" name="Rectangle 1"/>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11469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983502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FC95834-A229-4DA9-846C-B9153AFFDC37}" type="slidenum">
              <a:rPr lang="en-US" sz="1200" smtClean="0"/>
              <a:pPr/>
              <a:t>41</a:t>
            </a:fld>
            <a:endParaRPr lang="en-US" sz="1200"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170206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B21014AD-D3F3-4A0A-86B1-AAA2DF425B10}" type="slidenum">
              <a:rPr lang="en-US" sz="1200" smtClean="0"/>
              <a:pPr eaLnBrk="1" hangingPunct="1"/>
              <a:t>42</a:t>
            </a:fld>
            <a:endParaRPr lang="en-US" sz="120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liver shows a small abscess here filled with many neutrophils. This abscess is an example of localized liquefactive necrosis.  This is liquefactive necrosis in the brain in a patient who suffered a "stroke" with focal loss of blood supply to a portion of cerebrum. This type of infarction is marked by loss of neurons and neuroglial cells and the formation of a clear space at the center left. As this infarct in the brain is organizing and being resolved, the liquefactive necrosis leads to resolution with cystic spaces.</a:t>
            </a:r>
          </a:p>
          <a:p>
            <a:pPr eaLnBrk="1" hangingPunct="1"/>
            <a:r>
              <a:rPr lang="en-US" smtClean="0"/>
              <a:t>http://library.med.utah.edu/WebPath/CINJHTML/CINJ021.html</a:t>
            </a:r>
          </a:p>
          <a:p>
            <a:pPr eaLnBrk="1" hangingPunct="1"/>
            <a:r>
              <a:rPr lang="en-US" smtClean="0"/>
              <a:t>http://library.med.utah.edu/WebPath/CINJHTML/CINJ022.html </a:t>
            </a:r>
          </a:p>
          <a:p>
            <a:pPr eaLnBrk="1" hangingPunct="1"/>
            <a:r>
              <a:rPr lang="en-US" smtClean="0"/>
              <a:t>http://library.med.utah.edu/WebPath/CINJHTML/CINJ025.html </a:t>
            </a:r>
          </a:p>
        </p:txBody>
      </p:sp>
    </p:spTree>
    <p:extLst>
      <p:ext uri="{BB962C8B-B14F-4D97-AF65-F5344CB8AC3E}">
        <p14:creationId xmlns:p14="http://schemas.microsoft.com/office/powerpoint/2010/main" val="3180586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99844A3-0CCE-4FF6-8A7E-EF40732A40CE}" type="slidenum">
              <a:rPr lang="en-US" sz="1200" smtClean="0"/>
              <a:pPr/>
              <a:t>43</a:t>
            </a:fld>
            <a:endParaRPr lang="en-US" sz="1200"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356500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81EB7AD-3B3C-47E4-8748-68D8D6E0979F}" type="slidenum">
              <a:rPr lang="en-US" sz="1200" smtClean="0"/>
              <a:pPr/>
              <a:t>44</a:t>
            </a:fld>
            <a:endParaRPr lang="en-US" sz="1200"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828190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D2BB1C7-ED79-4E53-9DA4-43732B70B4F4}" type="slidenum">
              <a:rPr lang="en-US" sz="1200" smtClean="0"/>
              <a:pPr/>
              <a:t>45</a:t>
            </a:fld>
            <a:endParaRPr lang="en-US" sz="1200" smtClean="0"/>
          </a:p>
        </p:txBody>
      </p:sp>
      <p:sp>
        <p:nvSpPr>
          <p:cNvPr id="118787" name="Rectangle 1"/>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11878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575942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ED51B78-CF4B-4333-BD69-31063720538A}" type="slidenum">
              <a:rPr lang="en-US" sz="1200" smtClean="0"/>
              <a:pPr/>
              <a:t>5</a:t>
            </a:fld>
            <a:endParaRPr lang="en-US" sz="1200"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548970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32C8A23-9757-46AE-8F60-D42AB54ADD06}" type="slidenum">
              <a:rPr lang="en-US" sz="1200" smtClean="0"/>
              <a:pPr/>
              <a:t>46</a:t>
            </a:fld>
            <a:endParaRPr lang="en-US" sz="1200"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200558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5B17E3A-A9DE-4330-8CFF-BD1D56D2D459}" type="slidenum">
              <a:rPr lang="en-US" sz="1200" smtClean="0"/>
              <a:pPr/>
              <a:t>47</a:t>
            </a:fld>
            <a:endParaRPr lang="en-US" sz="1200"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45155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D11C7468-230B-4F59-BFB3-F6BD1F133454}" type="slidenum">
              <a:rPr lang="en-US" sz="1200" smtClean="0"/>
              <a:pPr eaLnBrk="1" hangingPunct="1"/>
              <a:t>48</a:t>
            </a:fld>
            <a:endParaRPr lang="en-US" sz="1200"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is the gross appearance of caseous necrosis in a hilar lymph node infected with tuberculosis. The node has a cheesy tan to white appearance. Caseous necrosis is really just a combination of coagulative and liquefactive necrosis that is most characteristic of granulomatous inflammation. This is more extensive caseous necrosis, with confluent cheesy tan granulomas in the upper portion of this lung in a patient with tuberculosis. The tissue destruction is so extensive that there are areas of cavitation (cystic spaces) being formed as the necrotic (mainly liquefied) debris drains out via the bronchi. Microscopically, caseous necrosis is characterized by acellular pink areas of necrosis, as seen here at the upper right, surrounded by a granulomatous inflammatory process. </a:t>
            </a:r>
          </a:p>
          <a:p>
            <a:pPr eaLnBrk="1" hangingPunct="1"/>
            <a:r>
              <a:rPr lang="en-US" smtClean="0"/>
              <a:t>http://library.med.utah.edu/WebPath/CINJHTML/CINJ028.html</a:t>
            </a:r>
          </a:p>
          <a:p>
            <a:pPr eaLnBrk="1" hangingPunct="1"/>
            <a:r>
              <a:rPr lang="en-US" smtClean="0"/>
              <a:t>http://library.med.utah.edu/WebPath/CINJHTML/CINJ029.html</a:t>
            </a:r>
          </a:p>
          <a:p>
            <a:pPr eaLnBrk="1" hangingPunct="1"/>
            <a:r>
              <a:rPr lang="en-US" smtClean="0"/>
              <a:t>http://library.med.utah.edu/WebPath/CINJHTML/CINJ030.html</a:t>
            </a:r>
          </a:p>
          <a:p>
            <a:pPr eaLnBrk="1" hangingPunct="1"/>
            <a:endParaRPr lang="en-US" smtClean="0"/>
          </a:p>
        </p:txBody>
      </p:sp>
    </p:spTree>
    <p:extLst>
      <p:ext uri="{BB962C8B-B14F-4D97-AF65-F5344CB8AC3E}">
        <p14:creationId xmlns:p14="http://schemas.microsoft.com/office/powerpoint/2010/main" val="1169940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1B91D8B-199F-49D7-96CB-3F3962297C60}" type="slidenum">
              <a:rPr lang="en-US" sz="1200" smtClean="0"/>
              <a:pPr/>
              <a:t>49</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731134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2CF9AE6-38C2-4580-930F-CE38B8291012}" type="slidenum">
              <a:rPr lang="en-US" sz="1200" smtClean="0"/>
              <a:pPr/>
              <a:t>50</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179667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AC16BBE-4117-41AE-8F1D-5AE9F635BE41}" type="slidenum">
              <a:rPr lang="en-US" sz="1200" smtClean="0"/>
              <a:pPr/>
              <a:t>51</a:t>
            </a:fld>
            <a:endParaRPr lang="en-US" sz="1200" smtClean="0"/>
          </a:p>
        </p:txBody>
      </p:sp>
      <p:sp>
        <p:nvSpPr>
          <p:cNvPr id="123907" name="Rectangle 1"/>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12390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9503729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8000EFD-86B0-486A-AA3E-88AC6AEDD207}" type="slidenum">
              <a:rPr lang="en-US" sz="1200" smtClean="0"/>
              <a:pPr/>
              <a:t>52</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993020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F03B8E44-5346-46C6-8FE4-F31104E129B6}" type="slidenum">
              <a:rPr lang="en-US" sz="1200" smtClean="0"/>
              <a:pPr eaLnBrk="1" hangingPunct="1"/>
              <a:t>53</a:t>
            </a:fld>
            <a:endParaRPr lang="en-US" sz="1200"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http://library.med.utah.edu/WebPath/CINJHTML/CINJ026.html</a:t>
            </a:r>
          </a:p>
          <a:p>
            <a:pPr eaLnBrk="1" hangingPunct="1"/>
            <a:r>
              <a:rPr lang="en-US" smtClean="0"/>
              <a:t>http://library.med.utah.edu/WebPath/CINJHTML/CINJ027.html</a:t>
            </a:r>
          </a:p>
        </p:txBody>
      </p:sp>
    </p:spTree>
    <p:extLst>
      <p:ext uri="{BB962C8B-B14F-4D97-AF65-F5344CB8AC3E}">
        <p14:creationId xmlns:p14="http://schemas.microsoft.com/office/powerpoint/2010/main" val="2635511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4B79F09-ED7C-4498-82FB-1838985BF25D}" type="slidenum">
              <a:rPr lang="en-US" sz="1200" smtClean="0"/>
              <a:pPr/>
              <a:t>54</a:t>
            </a:fld>
            <a:endParaRPr lang="en-US" sz="1200"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696369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E20EB3D-7D9C-4A30-B215-5E2D62BC1A36}" type="slidenum">
              <a:rPr lang="en-US" sz="1200" smtClean="0"/>
              <a:pPr/>
              <a:t>55</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508642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8D4A945-D79B-464C-8C95-12EF1A96AACD}" type="slidenum">
              <a:rPr lang="en-US" sz="1200" smtClean="0"/>
              <a:pPr/>
              <a:t>6</a:t>
            </a:fld>
            <a:endParaRPr lang="en-US" sz="120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547823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806B950-664B-4271-BB1D-EAE15E4B530E}" type="slidenum">
              <a:rPr lang="en-US" sz="1200" smtClean="0"/>
              <a:pPr/>
              <a:t>56</a:t>
            </a:fld>
            <a:endParaRPr lang="en-US" sz="120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6973319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76AD410-CB10-4E05-B591-03C22C7DB989}" type="slidenum">
              <a:rPr lang="en-US" sz="1200" smtClean="0"/>
              <a:pPr/>
              <a:t>57</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892582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BE190F3F-7308-45C2-BD0E-4E39F5E04EA7}" type="slidenum">
              <a:rPr lang="en-US" sz="1200" smtClean="0"/>
              <a:pPr eaLnBrk="1" hangingPunct="1"/>
              <a:t>58</a:t>
            </a:fld>
            <a:endParaRPr lang="en-US" sz="120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Gangrenous necrosis involves the tissues of a body part. The inflammation seen here is extending beneath the skin of a toe to involve soft tissue (fat and connective tissue) and bone. Because multiple tissues are non-viable, amputation of such areas is necessary. WebPath/CINJHTML/CINJ051.html</a:t>
            </a:r>
          </a:p>
          <a:p>
            <a:pPr eaLnBrk="1" hangingPunct="1"/>
            <a:endParaRPr lang="en-US" smtClean="0"/>
          </a:p>
          <a:p>
            <a:pPr eaLnBrk="1" hangingPunct="1"/>
            <a:r>
              <a:rPr lang="en-US" smtClean="0"/>
              <a:t>GRIPE Images 923, 924</a:t>
            </a:r>
          </a:p>
        </p:txBody>
      </p:sp>
    </p:spTree>
    <p:extLst>
      <p:ext uri="{BB962C8B-B14F-4D97-AF65-F5344CB8AC3E}">
        <p14:creationId xmlns:p14="http://schemas.microsoft.com/office/powerpoint/2010/main" val="1597172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8758F47-F7EF-4463-A30A-40EFE01C463F}" type="slidenum">
              <a:rPr lang="en-US" sz="1200" smtClean="0"/>
              <a:pPr/>
              <a:t>59</a:t>
            </a:fld>
            <a:endParaRPr lang="en-US" sz="120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2464948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82F4BAD-F9E1-4E31-900A-962761119F10}" type="slidenum">
              <a:rPr lang="en-US" sz="1200" smtClean="0"/>
              <a:pPr/>
              <a:t>61</a:t>
            </a:fld>
            <a:endParaRPr lang="en-US" sz="1200" smtClean="0"/>
          </a:p>
        </p:txBody>
      </p:sp>
      <p:sp>
        <p:nvSpPr>
          <p:cNvPr id="131075" name="Rectangle 1"/>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13107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9867880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3473B6AC-1903-46FF-A020-298589978698}" type="slidenum">
              <a:rPr lang="en-US" sz="1200" smtClean="0"/>
              <a:pPr eaLnBrk="1" hangingPunct="1"/>
              <a:t>62</a:t>
            </a:fld>
            <a:endParaRPr lang="en-US" sz="120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Image: 	 	633</a:t>
            </a:r>
          </a:p>
          <a:p>
            <a:pPr eaLnBrk="1" hangingPunct="1"/>
            <a:r>
              <a:rPr lang="en-US" smtClean="0"/>
              <a:t>Item: 	 	62-40-003-2</a:t>
            </a:r>
          </a:p>
          <a:p>
            <a:pPr eaLnBrk="1" hangingPunct="1"/>
            <a:r>
              <a:rPr lang="en-US" smtClean="0"/>
              <a:t>Diagnosis: 	 	acute necrotizing arteritis</a:t>
            </a:r>
          </a:p>
          <a:p>
            <a:pPr eaLnBrk="1" hangingPunct="1"/>
            <a:r>
              <a:rPr lang="en-US" smtClean="0"/>
              <a:t>Description: 	 	high power, small artery with mural edema, fibrinoid necrosis</a:t>
            </a:r>
          </a:p>
          <a:p>
            <a:pPr eaLnBrk="1" hangingPunct="1"/>
            <a:r>
              <a:rPr lang="en-US" smtClean="0"/>
              <a:t>http://peir.path.uab.edu:3555/images/med/00010628.jpg</a:t>
            </a:r>
          </a:p>
          <a:p>
            <a:pPr eaLnBrk="1" hangingPunct="1"/>
            <a:r>
              <a:rPr lang="en-US" smtClean="0"/>
              <a:t>Image: 	 	628</a:t>
            </a:r>
          </a:p>
          <a:p>
            <a:pPr eaLnBrk="1" hangingPunct="1"/>
            <a:r>
              <a:rPr lang="en-US" smtClean="0"/>
              <a:t>Item: 	 	62-40-008-2</a:t>
            </a:r>
          </a:p>
          <a:p>
            <a:pPr eaLnBrk="1" hangingPunct="1"/>
            <a:r>
              <a:rPr lang="en-US" smtClean="0"/>
              <a:t>Topic: 	 	VESSELS : Vasculitides</a:t>
            </a:r>
          </a:p>
          <a:p>
            <a:pPr eaLnBrk="1" hangingPunct="1"/>
            <a:r>
              <a:rPr lang="en-US" smtClean="0"/>
              <a:t>Organ/System: 	 	Muscle</a:t>
            </a:r>
          </a:p>
          <a:p>
            <a:pPr eaLnBrk="1" hangingPunct="1"/>
            <a:r>
              <a:rPr lang="en-US" smtClean="0"/>
              <a:t>Diagnosis: 	 	polyarteritis</a:t>
            </a:r>
          </a:p>
          <a:p>
            <a:pPr eaLnBrk="1" hangingPunct="1"/>
            <a:r>
              <a:rPr lang="en-US" smtClean="0"/>
              <a:t>Description: 	 	low power, angular atrophic fibers, small fibrotic artery with fibrinoid necrosis</a:t>
            </a:r>
          </a:p>
        </p:txBody>
      </p:sp>
    </p:spTree>
    <p:extLst>
      <p:ext uri="{BB962C8B-B14F-4D97-AF65-F5344CB8AC3E}">
        <p14:creationId xmlns:p14="http://schemas.microsoft.com/office/powerpoint/2010/main" val="3536780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43A0FAA-DF2E-4C38-9DB9-D82DDDEDBA8E}" type="slidenum">
              <a:rPr lang="en-US" sz="1200" smtClean="0"/>
              <a:pPr/>
              <a:t>63</a:t>
            </a:fld>
            <a:endParaRPr lang="en-US" sz="1200" smtClean="0"/>
          </a:p>
        </p:txBody>
      </p:sp>
      <p:sp>
        <p:nvSpPr>
          <p:cNvPr id="98307" name="Rectangle 1"/>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9830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1356111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921667-DC63-43EF-9F73-C03A426F08EE}" type="slidenum">
              <a:rPr lang="en-US" smtClean="0"/>
              <a:t>77</a:t>
            </a:fld>
            <a:endParaRPr lang="en-US"/>
          </a:p>
        </p:txBody>
      </p:sp>
    </p:spTree>
    <p:extLst>
      <p:ext uri="{BB962C8B-B14F-4D97-AF65-F5344CB8AC3E}">
        <p14:creationId xmlns:p14="http://schemas.microsoft.com/office/powerpoint/2010/main" val="36097797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921667-DC63-43EF-9F73-C03A426F08EE}" type="slidenum">
              <a:rPr lang="en-US" smtClean="0"/>
              <a:t>78</a:t>
            </a:fld>
            <a:endParaRPr lang="en-US"/>
          </a:p>
        </p:txBody>
      </p:sp>
    </p:spTree>
    <p:extLst>
      <p:ext uri="{BB962C8B-B14F-4D97-AF65-F5344CB8AC3E}">
        <p14:creationId xmlns:p14="http://schemas.microsoft.com/office/powerpoint/2010/main" val="302251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921667-DC63-43EF-9F73-C03A426F08EE}" type="slidenum">
              <a:rPr lang="en-US" smtClean="0"/>
              <a:t>79</a:t>
            </a:fld>
            <a:endParaRPr lang="en-US"/>
          </a:p>
        </p:txBody>
      </p:sp>
    </p:spTree>
    <p:extLst>
      <p:ext uri="{BB962C8B-B14F-4D97-AF65-F5344CB8AC3E}">
        <p14:creationId xmlns:p14="http://schemas.microsoft.com/office/powerpoint/2010/main" val="3350540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C9B433D-6D35-4551-9E4E-1F7F668DC9CC}" type="slidenum">
              <a:rPr lang="en-US" sz="1200" smtClean="0"/>
              <a:pPr/>
              <a:t>7</a:t>
            </a:fld>
            <a:endParaRPr lang="en-US" sz="120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1084893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921667-DC63-43EF-9F73-C03A426F08EE}" type="slidenum">
              <a:rPr lang="en-US" smtClean="0"/>
              <a:t>80</a:t>
            </a:fld>
            <a:endParaRPr lang="en-US"/>
          </a:p>
        </p:txBody>
      </p:sp>
    </p:spTree>
    <p:extLst>
      <p:ext uri="{BB962C8B-B14F-4D97-AF65-F5344CB8AC3E}">
        <p14:creationId xmlns:p14="http://schemas.microsoft.com/office/powerpoint/2010/main" val="1849102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8C26594-C544-4987-BE3D-3998D113F820}" type="slidenum">
              <a:rPr lang="en-US" sz="1200" smtClean="0"/>
              <a:pPr/>
              <a:t>8</a:t>
            </a:fld>
            <a:endParaRPr lang="en-US" sz="120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551281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88858406-4E5F-4BD2-9DBC-B2274A029657}" type="slidenum">
              <a:rPr lang="en-US" sz="1200" smtClean="0"/>
              <a:pPr eaLnBrk="1" hangingPunct="1"/>
              <a:t>12</a:t>
            </a:fld>
            <a:endParaRPr lang="en-US" sz="120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FIGURE 1–9A   Morphologic changes in reversible cell injury and necrosis. A, Normal kidney tubules with viable epithelial cells. </a:t>
            </a:r>
          </a:p>
        </p:txBody>
      </p:sp>
    </p:spTree>
    <p:extLst>
      <p:ext uri="{BB962C8B-B14F-4D97-AF65-F5344CB8AC3E}">
        <p14:creationId xmlns:p14="http://schemas.microsoft.com/office/powerpoint/2010/main" val="2827209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A05B9303-8CE4-4B42-8015-BE24B4244B23}" type="slidenum">
              <a:rPr lang="en-US" sz="1200" smtClean="0"/>
              <a:pPr eaLnBrk="1" hangingPunct="1"/>
              <a:t>13</a:t>
            </a:fld>
            <a:endParaRPr lang="en-US" sz="120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 Early (reversible) ischemic injury showing surface blebs, increased eosinophilia of cytoplasm, and swelling of occasional cells.</a:t>
            </a:r>
          </a:p>
        </p:txBody>
      </p:sp>
    </p:spTree>
    <p:extLst>
      <p:ext uri="{BB962C8B-B14F-4D97-AF65-F5344CB8AC3E}">
        <p14:creationId xmlns:p14="http://schemas.microsoft.com/office/powerpoint/2010/main" val="236438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D8BD707-D9CF-40AE-B4C6-C98DA3205C09}" type="datetimeFigureOut">
              <a:rPr lang="en-US" smtClean="0"/>
              <a:pPr/>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1D8BD707-D9CF-40AE-B4C6-C98DA3205C09}" type="datetimeFigureOut">
              <a:rPr lang="en-US" smtClean="0"/>
              <a:pPr/>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1D8BD707-D9CF-40AE-B4C6-C98DA3205C09}" type="datetimeFigureOut">
              <a:rPr lang="en-US" smtClean="0"/>
              <a:pPr/>
              <a:t>1/10/2017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1D8BD707-D9CF-40AE-B4C6-C98DA3205C09}" type="datetimeFigureOut">
              <a:rPr lang="en-US" smtClean="0"/>
              <a:pPr/>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www.sciencedirect.com/science/article/pii/S0016508513005039" TargetMode="Externa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s://www.ncbi.nlm.nih.gov/pubmed/?term=Ariza%20X%5bAuthor%5d&amp;cauthor=true&amp;cauthor_uid=28013112" TargetMode="External"/><Relationship Id="rId7" Type="http://schemas.openxmlformats.org/officeDocument/2006/relationships/hyperlink" Target="https://www.ncbi.nlm.nih.gov/pubmed/?term=Parikh%20CR%5bAuthor%5d&amp;cauthor=true&amp;cauthor_uid=28013112" TargetMode="External"/><Relationship Id="rId2" Type="http://schemas.openxmlformats.org/officeDocument/2006/relationships/hyperlink" Target="https://www.ncbi.nlm.nih.gov/pubmed/?term=Puthumana%20J%5bAuthor%5d&amp;cauthor=true&amp;cauthor_uid=28013112" TargetMode="External"/><Relationship Id="rId1" Type="http://schemas.openxmlformats.org/officeDocument/2006/relationships/slideLayout" Target="../slideLayouts/slideLayout2.xml"/><Relationship Id="rId6" Type="http://schemas.openxmlformats.org/officeDocument/2006/relationships/hyperlink" Target="https://www.ncbi.nlm.nih.gov/pubmed/?term=Gin%C3%A8s%20P%5bAuthor%5d&amp;cauthor=true&amp;cauthor_uid=28013112" TargetMode="External"/><Relationship Id="rId5" Type="http://schemas.openxmlformats.org/officeDocument/2006/relationships/hyperlink" Target="https://www.ncbi.nlm.nih.gov/pubmed/?term=Graupera%20I%5bAuthor%5d&amp;cauthor=true&amp;cauthor_uid=28013112" TargetMode="External"/><Relationship Id="rId4" Type="http://schemas.openxmlformats.org/officeDocument/2006/relationships/hyperlink" Target="https://www.ncbi.nlm.nih.gov/pubmed/?term=Belcher%20JM%5bAuthor%5d&amp;cauthor=true&amp;cauthor_uid=28013112"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ncbi.nlm.nih.gov/pubmed/?term=Zhao%20D%5bAuthor%5d&amp;cauthor=true&amp;cauthor_uid=27928615" TargetMode="External"/><Relationship Id="rId3" Type="http://schemas.openxmlformats.org/officeDocument/2006/relationships/hyperlink" Target="https://www.ncbi.nlm.nih.gov/pubmed/?term=Li%20W%5bAuthor%5d&amp;cauthor=true&amp;cauthor_uid=27928615" TargetMode="External"/><Relationship Id="rId7" Type="http://schemas.openxmlformats.org/officeDocument/2006/relationships/hyperlink" Target="https://www.ncbi.nlm.nih.gov/pubmed/?term=Li%20L%5bAuthor%5d&amp;cauthor=true&amp;cauthor_uid=27928615"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s://www.ncbi.nlm.nih.gov/pubmed/?term=Wang%20K%5bAuthor%5d&amp;cauthor=true&amp;cauthor_uid=27928615" TargetMode="External"/><Relationship Id="rId5" Type="http://schemas.openxmlformats.org/officeDocument/2006/relationships/hyperlink" Target="https://www.ncbi.nlm.nih.gov/pubmed/?term=Wang%20W%5bAuthor%5d&amp;cauthor=true&amp;cauthor_uid=27928615" TargetMode="External"/><Relationship Id="rId4" Type="http://schemas.openxmlformats.org/officeDocument/2006/relationships/hyperlink" Target="https://www.ncbi.nlm.nih.gov/pubmed/?term=Ye%20Z%5bAuthor%5d&amp;cauthor=true&amp;cauthor_uid=27928615"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ncbi.nlm.nih.gov/pubmed/?term=Yuan%20HF%5bAuthor%5d&amp;cauthor=true&amp;cauthor_uid=26370828"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www.ncbi.nlm.nih.gov/pubmed/?term=Yan%20ZQ%5bAuthor%5d&amp;cauthor=true&amp;cauthor_uid=26370828" TargetMode="External"/><Relationship Id="rId4" Type="http://schemas.openxmlformats.org/officeDocument/2006/relationships/hyperlink" Target="https://www.ncbi.nlm.nih.gov/pubmed/?term=Guo%20CA%5bAuthor%5d&amp;cauthor=true&amp;cauthor_uid=26370828"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ncbi.nlm.nih.gov/pubmed/?term=Mart%C3%AD-Carvajal%20AJ%5bAuthor%5d&amp;cauthor=true&amp;cauthor_uid=27502327"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s://www.ncbi.nlm.nih.gov/pubmed/?term=Agreda-P%C3%A9rez%20LH%5bAuthor%5d&amp;cauthor=true&amp;cauthor_uid=27502327" TargetMode="External"/><Relationship Id="rId4" Type="http://schemas.openxmlformats.org/officeDocument/2006/relationships/hyperlink" Target="https://www.ncbi.nlm.nih.gov/pubmed/?term=Sol%C3%A0%20I%5bAuthor%5d&amp;cauthor=true&amp;cauthor_uid=2750232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hyperlink" Target="https://www.ncbi.nlm.nih.gov/pubmed/?term=Windhagen%20H%5bAuthor%5d&amp;cauthor=true&amp;cauthor_uid=25801808" TargetMode="External"/><Relationship Id="rId3" Type="http://schemas.openxmlformats.org/officeDocument/2006/relationships/hyperlink" Target="https://www.ncbi.nlm.nih.gov/pubmed/?term=Floerkemeier%20T%5bAuthor%5d&amp;cauthor=true&amp;cauthor_uid=25801808" TargetMode="External"/><Relationship Id="rId7" Type="http://schemas.openxmlformats.org/officeDocument/2006/relationships/hyperlink" Target="https://www.ncbi.nlm.nih.gov/pubmed/?term=Ettinger%20M%5bAuthor%5d&amp;cauthor=true&amp;cauthor_uid=25801808"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www.ncbi.nlm.nih.gov/pubmed/?term=Radtke%20K%5bAuthor%5d&amp;cauthor=true&amp;cauthor_uid=25801808" TargetMode="External"/><Relationship Id="rId5" Type="http://schemas.openxmlformats.org/officeDocument/2006/relationships/hyperlink" Target="https://www.ncbi.nlm.nih.gov/pubmed/?term=Gronewold%20J%5bAuthor%5d&amp;cauthor=true&amp;cauthor_uid=25801808" TargetMode="External"/><Relationship Id="rId4" Type="http://schemas.openxmlformats.org/officeDocument/2006/relationships/hyperlink" Target="https://www.ncbi.nlm.nih.gov/pubmed/?term=Budde%20S%5bAuthor%5d&amp;cauthor=true&amp;cauthor_uid=25801808" TargetMode="External"/><Relationship Id="rId9" Type="http://schemas.openxmlformats.org/officeDocument/2006/relationships/hyperlink" Target="https://www.ncbi.nlm.nih.gov/pubmed/?term=von%20Lewinski%20G%5bAuthor%5d&amp;cauthor=true&amp;cauthor_uid=25801808"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ncbi.nlm.nih.gov/pubmed/?term=Zhong%20M%5bAuthor%5d&amp;cauthor=true&amp;cauthor_uid=28000160" TargetMode="External"/><Relationship Id="rId2" Type="http://schemas.openxmlformats.org/officeDocument/2006/relationships/hyperlink" Target="https://www.ncbi.nlm.nih.gov/pubmed/?term=Zheng%20Y%5bAuthor%5d&amp;cauthor=true&amp;cauthor_uid=28000160" TargetMode="External"/><Relationship Id="rId1" Type="http://schemas.openxmlformats.org/officeDocument/2006/relationships/slideLayout" Target="../slideLayouts/slideLayout2.xml"/><Relationship Id="rId6" Type="http://schemas.openxmlformats.org/officeDocument/2006/relationships/hyperlink" Target="https://www.ncbi.nlm.nih.gov/pubmed/?term=Zhang%20J%5bAuthor%5d&amp;cauthor=true&amp;cauthor_uid=28000160" TargetMode="External"/><Relationship Id="rId5" Type="http://schemas.openxmlformats.org/officeDocument/2006/relationships/hyperlink" Target="https://www.ncbi.nlm.nih.gov/pubmed/?term=Yuan%20H%5bAuthor%5d&amp;cauthor=true&amp;cauthor_uid=28000160" TargetMode="External"/><Relationship Id="rId4" Type="http://schemas.openxmlformats.org/officeDocument/2006/relationships/hyperlink" Target="https://www.ncbi.nlm.nih.gov/pubmed/?term=Ni%20C%5bAuthor%5d&amp;cauthor=true&amp;cauthor_uid=28000160"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r>
              <a:rPr lang="en-US" sz="3400" b="1" dirty="0" smtClean="0">
                <a:solidFill>
                  <a:srgbClr val="FF3399"/>
                </a:solidFill>
                <a:latin typeface="Times New Roman" pitchFamily="18" charset="0"/>
                <a:cs typeface="Times New Roman" pitchFamily="18" charset="0"/>
              </a:rPr>
              <a:t>Cell Injury – Necrosis </a:t>
            </a:r>
          </a:p>
        </p:txBody>
      </p:sp>
      <p:sp>
        <p:nvSpPr>
          <p:cNvPr id="5" name="Rectangle 3"/>
          <p:cNvSpPr>
            <a:spLocks noGrp="1" noChangeArrowheads="1"/>
          </p:cNvSpPr>
          <p:nvPr>
            <p:ph idx="1"/>
          </p:nvPr>
        </p:nvSpPr>
        <p:spPr/>
        <p:txBody>
          <a:bodyPr>
            <a:normAutofit/>
          </a:bodyPr>
          <a:lstStyle/>
          <a:p>
            <a:pPr algn="ctr">
              <a:buNone/>
            </a:pPr>
            <a:endParaRPr lang="en-US" dirty="0" smtClean="0">
              <a:solidFill>
                <a:schemeClr val="tx1"/>
              </a:solidFill>
              <a:latin typeface="Times New Roman" pitchFamily="18" charset="0"/>
              <a:cs typeface="Times New Roman" pitchFamily="18" charset="0"/>
            </a:endParaRPr>
          </a:p>
          <a:p>
            <a:pPr algn="ctr">
              <a:buNone/>
            </a:pPr>
            <a:r>
              <a:rPr lang="en-US" dirty="0" smtClean="0">
                <a:solidFill>
                  <a:schemeClr val="tx1"/>
                </a:solidFill>
                <a:latin typeface="Times New Roman" pitchFamily="18" charset="0"/>
                <a:cs typeface="Times New Roman" pitchFamily="18" charset="0"/>
              </a:rPr>
              <a:t>Department of Pathology</a:t>
            </a:r>
          </a:p>
          <a:p>
            <a:pPr algn="ctr">
              <a:buNone/>
            </a:pPr>
            <a:r>
              <a:rPr lang="en-US" dirty="0" err="1" smtClean="0">
                <a:solidFill>
                  <a:schemeClr val="tx1"/>
                </a:solidFill>
                <a:latin typeface="Times New Roman" pitchFamily="18" charset="0"/>
                <a:cs typeface="Times New Roman" pitchFamily="18" charset="0"/>
              </a:rPr>
              <a:t>S.B.K.S.</a:t>
            </a:r>
            <a:r>
              <a:rPr lang="en-US" dirty="0" smtClean="0">
                <a:solidFill>
                  <a:schemeClr val="tx1"/>
                </a:solidFill>
                <a:latin typeface="Times New Roman" pitchFamily="18" charset="0"/>
                <a:cs typeface="Times New Roman" pitchFamily="18" charset="0"/>
              </a:rPr>
              <a:t> Medical Institute &amp; Research Center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f001006"/>
          <p:cNvPicPr>
            <a:picLocks noChangeAspect="1" noChangeArrowheads="1"/>
          </p:cNvPicPr>
          <p:nvPr/>
        </p:nvPicPr>
        <p:blipFill>
          <a:blip r:embed="rId2" cstate="print">
            <a:extLst>
              <a:ext uri="{28A0092B-C50C-407E-A947-70E740481C1C}">
                <a14:useLocalDpi xmlns:a14="http://schemas.microsoft.com/office/drawing/2010/main" val="0"/>
              </a:ext>
            </a:extLst>
          </a:blip>
          <a:srcRect t="29378" b="35245"/>
          <a:stretch>
            <a:fillRect/>
          </a:stretch>
        </p:blipFill>
        <p:spPr bwMode="auto">
          <a:xfrm>
            <a:off x="0" y="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58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f001006"/>
          <p:cNvPicPr>
            <a:picLocks noChangeAspect="1" noChangeArrowheads="1"/>
          </p:cNvPicPr>
          <p:nvPr/>
        </p:nvPicPr>
        <p:blipFill>
          <a:blip r:embed="rId2" cstate="print">
            <a:extLst>
              <a:ext uri="{28A0092B-C50C-407E-A947-70E740481C1C}">
                <a14:useLocalDpi xmlns:a14="http://schemas.microsoft.com/office/drawing/2010/main" val="0"/>
              </a:ext>
            </a:extLst>
          </a:blip>
          <a:srcRect t="6475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278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title"/>
          </p:nvPr>
        </p:nvSpPr>
        <p:spPr>
          <a:xfrm>
            <a:off x="457200" y="152400"/>
            <a:ext cx="8229600" cy="685800"/>
          </a:xfrm>
        </p:spPr>
        <p:txBody>
          <a:bodyPr>
            <a:normAutofit/>
          </a:bodyPr>
          <a:lstStyle/>
          <a:p>
            <a:pPr eaLnBrk="1" hangingPunct="1"/>
            <a:r>
              <a:rPr lang="en-US" sz="3400" b="1" smtClean="0">
                <a:latin typeface="Times New Roman" pitchFamily="18" charset="0"/>
                <a:cs typeface="Times New Roman" pitchFamily="18" charset="0"/>
              </a:rPr>
              <a:t>Normal kidney tubules</a:t>
            </a:r>
          </a:p>
        </p:txBody>
      </p:sp>
      <p:sp>
        <p:nvSpPr>
          <p:cNvPr id="14339" name="Rectangle 13"/>
          <p:cNvSpPr>
            <a:spLocks noGrp="1" noChangeArrowheads="1"/>
          </p:cNvSpPr>
          <p:nvPr>
            <p:ph idx="1"/>
          </p:nvPr>
        </p:nvSpPr>
        <p:spPr>
          <a:xfrm>
            <a:off x="5410200" y="914400"/>
            <a:ext cx="3733800" cy="5791200"/>
          </a:xfrm>
        </p:spPr>
        <p:txBody>
          <a:bodyPr>
            <a:noAutofit/>
          </a:bodyPr>
          <a:lstStyle/>
          <a:p>
            <a:pPr eaLnBrk="1" hangingPunct="1"/>
            <a:r>
              <a:rPr lang="en-US" sz="2600" dirty="0" smtClean="0">
                <a:latin typeface="Times New Roman" pitchFamily="18" charset="0"/>
                <a:cs typeface="Times New Roman" pitchFamily="18" charset="0"/>
              </a:rPr>
              <a:t>Epithelial cells stain evenly pink (</a:t>
            </a:r>
            <a:r>
              <a:rPr lang="en-US" sz="2600" dirty="0" err="1" smtClean="0">
                <a:latin typeface="Times New Roman" pitchFamily="18" charset="0"/>
                <a:cs typeface="Times New Roman" pitchFamily="18" charset="0"/>
              </a:rPr>
              <a:t>eosinophilic</a:t>
            </a:r>
            <a:r>
              <a:rPr lang="en-US" sz="2600" dirty="0" smtClean="0">
                <a:latin typeface="Times New Roman" pitchFamily="18" charset="0"/>
                <a:cs typeface="Times New Roman" pitchFamily="18" charset="0"/>
              </a:rPr>
              <a:t>) in cytoplasm, with purple, basophilic, nucleic acids confined to the nuclei</a:t>
            </a:r>
          </a:p>
          <a:p>
            <a:pPr eaLnBrk="1" hangingPunct="1"/>
            <a:endParaRPr lang="en-US" sz="2600" dirty="0" smtClean="0">
              <a:latin typeface="Times New Roman" pitchFamily="18" charset="0"/>
              <a:cs typeface="Times New Roman" pitchFamily="18" charset="0"/>
            </a:endParaRPr>
          </a:p>
          <a:p>
            <a:pPr eaLnBrk="1" hangingPunct="1"/>
            <a:r>
              <a:rPr lang="en-US" sz="2600" dirty="0" smtClean="0">
                <a:latin typeface="Times New Roman" pitchFamily="18" charset="0"/>
                <a:cs typeface="Times New Roman" pitchFamily="18" charset="0"/>
              </a:rPr>
              <a:t>Apical surfaces are ciliated</a:t>
            </a:r>
          </a:p>
          <a:p>
            <a:pPr eaLnBrk="1" hangingPunct="1"/>
            <a:endParaRPr lang="en-US" sz="2600" dirty="0" smtClean="0">
              <a:latin typeface="Times New Roman" pitchFamily="18" charset="0"/>
              <a:cs typeface="Times New Roman" pitchFamily="18" charset="0"/>
            </a:endParaRPr>
          </a:p>
          <a:p>
            <a:pPr eaLnBrk="1" hangingPunct="1"/>
            <a:r>
              <a:rPr lang="en-US" sz="2600" dirty="0" err="1" smtClean="0">
                <a:latin typeface="Times New Roman" pitchFamily="18" charset="0"/>
                <a:cs typeface="Times New Roman" pitchFamily="18" charset="0"/>
              </a:rPr>
              <a:t>Interstitia</a:t>
            </a:r>
            <a:r>
              <a:rPr lang="en-US" sz="2600" dirty="0" smtClean="0">
                <a:latin typeface="Times New Roman" pitchFamily="18" charset="0"/>
                <a:cs typeface="Times New Roman" pitchFamily="18" charset="0"/>
              </a:rPr>
              <a:t> not infiltrated with immune cells nor congested with proteins</a:t>
            </a:r>
          </a:p>
        </p:txBody>
      </p:sp>
      <p:pic>
        <p:nvPicPr>
          <p:cNvPr id="14340"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4400"/>
            <a:ext cx="54149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650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457200" y="152400"/>
            <a:ext cx="8229600" cy="685800"/>
          </a:xfrm>
        </p:spPr>
        <p:txBody>
          <a:bodyPr>
            <a:normAutofit/>
          </a:bodyPr>
          <a:lstStyle/>
          <a:p>
            <a:pPr eaLnBrk="1" hangingPunct="1"/>
            <a:r>
              <a:rPr lang="en-US" sz="3400" b="1" smtClean="0">
                <a:latin typeface="Times New Roman" pitchFamily="18" charset="0"/>
                <a:cs typeface="Times New Roman" pitchFamily="18" charset="0"/>
              </a:rPr>
              <a:t>Swollen kidney tubules</a:t>
            </a:r>
          </a:p>
        </p:txBody>
      </p:sp>
      <p:sp>
        <p:nvSpPr>
          <p:cNvPr id="15363" name="Rectangle 12"/>
          <p:cNvSpPr>
            <a:spLocks noGrp="1" noChangeArrowheads="1"/>
          </p:cNvSpPr>
          <p:nvPr>
            <p:ph sz="half" idx="1"/>
          </p:nvPr>
        </p:nvSpPr>
        <p:spPr>
          <a:xfrm>
            <a:off x="5334000" y="762000"/>
            <a:ext cx="3581400" cy="5715000"/>
          </a:xfrm>
        </p:spPr>
        <p:txBody>
          <a:bodyPr>
            <a:noAutofit/>
          </a:bodyPr>
          <a:lstStyle/>
          <a:p>
            <a:pPr eaLnBrk="1" hangingPunct="1">
              <a:lnSpc>
                <a:spcPct val="90000"/>
              </a:lnSpc>
            </a:pPr>
            <a:r>
              <a:rPr lang="en-US" sz="2600" dirty="0" smtClean="0">
                <a:latin typeface="Times New Roman" pitchFamily="18" charset="0"/>
                <a:cs typeface="Times New Roman" pitchFamily="18" charset="0"/>
              </a:rPr>
              <a:t>Increased </a:t>
            </a:r>
            <a:r>
              <a:rPr lang="en-US" sz="2600" dirty="0" err="1" smtClean="0">
                <a:latin typeface="Times New Roman" pitchFamily="18" charset="0"/>
                <a:cs typeface="Times New Roman" pitchFamily="18" charset="0"/>
              </a:rPr>
              <a:t>eosinophilic</a:t>
            </a:r>
            <a:r>
              <a:rPr lang="en-US" sz="2600" dirty="0" smtClean="0">
                <a:latin typeface="Times New Roman" pitchFamily="18" charset="0"/>
                <a:cs typeface="Times New Roman" pitchFamily="18" charset="0"/>
              </a:rPr>
              <a:t> staining</a:t>
            </a:r>
          </a:p>
          <a:p>
            <a:pPr eaLnBrk="1" hangingPunct="1">
              <a:lnSpc>
                <a:spcPct val="90000"/>
              </a:lnSpc>
            </a:pPr>
            <a:r>
              <a:rPr lang="en-US" sz="2600" dirty="0" smtClean="0">
                <a:latin typeface="Times New Roman" pitchFamily="18" charset="0"/>
                <a:cs typeface="Times New Roman" pitchFamily="18" charset="0"/>
              </a:rPr>
              <a:t>Decreased basophilic staining (RNA) </a:t>
            </a:r>
          </a:p>
          <a:p>
            <a:pPr eaLnBrk="1" hangingPunct="1">
              <a:lnSpc>
                <a:spcPct val="90000"/>
              </a:lnSpc>
            </a:pPr>
            <a:r>
              <a:rPr lang="en-US" sz="2600" dirty="0" smtClean="0">
                <a:latin typeface="Times New Roman" pitchFamily="18" charset="0"/>
                <a:cs typeface="Times New Roman" pitchFamily="18" charset="0"/>
              </a:rPr>
              <a:t>Plasma membrane rounding, </a:t>
            </a:r>
            <a:r>
              <a:rPr lang="en-US" sz="2600" dirty="0" err="1" smtClean="0">
                <a:latin typeface="Times New Roman" pitchFamily="18" charset="0"/>
                <a:cs typeface="Times New Roman" pitchFamily="18" charset="0"/>
              </a:rPr>
              <a:t>blebbing</a:t>
            </a:r>
            <a:r>
              <a:rPr lang="en-US" sz="2600" dirty="0" smtClean="0">
                <a:latin typeface="Times New Roman" pitchFamily="18" charset="0"/>
                <a:cs typeface="Times New Roman" pitchFamily="18" charset="0"/>
              </a:rPr>
              <a:t>, loss of cilia, due to loss of connections with cytoskeleton</a:t>
            </a:r>
          </a:p>
          <a:p>
            <a:pPr eaLnBrk="1" hangingPunct="1">
              <a:lnSpc>
                <a:spcPct val="90000"/>
              </a:lnSpc>
            </a:pPr>
            <a:r>
              <a:rPr lang="en-US" sz="2600" dirty="0" smtClean="0">
                <a:latin typeface="Times New Roman" pitchFamily="18" charset="0"/>
                <a:cs typeface="Times New Roman" pitchFamily="18" charset="0"/>
              </a:rPr>
              <a:t>Integrity of tubules degrading, but basement membranes intact</a:t>
            </a:r>
          </a:p>
          <a:p>
            <a:pPr eaLnBrk="1" hangingPunct="1">
              <a:lnSpc>
                <a:spcPct val="90000"/>
              </a:lnSpc>
            </a:pPr>
            <a:r>
              <a:rPr lang="en-US" sz="2600" dirty="0" smtClean="0">
                <a:latin typeface="Times New Roman" pitchFamily="18" charset="0"/>
                <a:cs typeface="Times New Roman" pitchFamily="18" charset="0"/>
              </a:rPr>
              <a:t>Nuclei largely intact, slightly narrowed, </a:t>
            </a:r>
            <a:r>
              <a:rPr lang="en-US" sz="2600" dirty="0" err="1" smtClean="0">
                <a:latin typeface="Times New Roman" pitchFamily="18" charset="0"/>
                <a:cs typeface="Times New Roman" pitchFamily="18" charset="0"/>
              </a:rPr>
              <a:t>pyknotic</a:t>
            </a:r>
            <a:endParaRPr lang="en-US" sz="2600" dirty="0" smtClean="0">
              <a:latin typeface="Times New Roman" pitchFamily="18" charset="0"/>
              <a:cs typeface="Times New Roman" pitchFamily="18" charset="0"/>
            </a:endParaRPr>
          </a:p>
        </p:txBody>
      </p:sp>
      <p:pic>
        <p:nvPicPr>
          <p:cNvPr id="15364"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53451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653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457200" y="152400"/>
            <a:ext cx="8229600" cy="685800"/>
          </a:xfrm>
        </p:spPr>
        <p:txBody>
          <a:bodyPr>
            <a:normAutofit/>
          </a:bodyPr>
          <a:lstStyle/>
          <a:p>
            <a:pPr eaLnBrk="1" hangingPunct="1"/>
            <a:r>
              <a:rPr lang="en-US" sz="3400" b="1" smtClean="0">
                <a:latin typeface="Times New Roman" pitchFamily="18" charset="0"/>
                <a:cs typeface="Times New Roman" pitchFamily="18" charset="0"/>
              </a:rPr>
              <a:t>Necrotic kidney tubules</a:t>
            </a:r>
          </a:p>
        </p:txBody>
      </p:sp>
      <p:sp>
        <p:nvSpPr>
          <p:cNvPr id="16387" name="Rectangle 6"/>
          <p:cNvSpPr>
            <a:spLocks noGrp="1" noChangeArrowheads="1"/>
          </p:cNvSpPr>
          <p:nvPr>
            <p:ph sz="half" idx="1"/>
          </p:nvPr>
        </p:nvSpPr>
        <p:spPr>
          <a:xfrm>
            <a:off x="5257800" y="1066800"/>
            <a:ext cx="3657600" cy="5562600"/>
          </a:xfrm>
        </p:spPr>
        <p:txBody>
          <a:bodyPr>
            <a:normAutofit/>
          </a:bodyPr>
          <a:lstStyle/>
          <a:p>
            <a:pPr eaLnBrk="1" hangingPunct="1"/>
            <a:r>
              <a:rPr lang="en-US" sz="2600" dirty="0" smtClean="0">
                <a:latin typeface="Times New Roman" pitchFamily="18" charset="0"/>
                <a:cs typeface="Times New Roman" pitchFamily="18" charset="0"/>
              </a:rPr>
              <a:t>Cellular fragmentation</a:t>
            </a:r>
          </a:p>
          <a:p>
            <a:pPr eaLnBrk="1" hangingPunct="1"/>
            <a:r>
              <a:rPr lang="en-US" sz="2600" dirty="0" smtClean="0">
                <a:latin typeface="Times New Roman" pitchFamily="18" charset="0"/>
                <a:cs typeface="Times New Roman" pitchFamily="18" charset="0"/>
              </a:rPr>
              <a:t>Loss and fading of nuclei--</a:t>
            </a:r>
            <a:r>
              <a:rPr lang="en-US" sz="2600" dirty="0" err="1" smtClean="0">
                <a:latin typeface="Times New Roman" pitchFamily="18" charset="0"/>
                <a:cs typeface="Times New Roman" pitchFamily="18" charset="0"/>
              </a:rPr>
              <a:t>karyolysis</a:t>
            </a:r>
            <a:endParaRPr lang="en-US" sz="2600" dirty="0" smtClean="0">
              <a:latin typeface="Times New Roman" pitchFamily="18" charset="0"/>
              <a:cs typeface="Times New Roman" pitchFamily="18" charset="0"/>
            </a:endParaRPr>
          </a:p>
          <a:p>
            <a:pPr eaLnBrk="1" hangingPunct="1"/>
            <a:r>
              <a:rPr lang="en-US" sz="2600" dirty="0" smtClean="0">
                <a:latin typeface="Times New Roman" pitchFamily="18" charset="0"/>
                <a:cs typeface="Times New Roman" pitchFamily="18" charset="0"/>
              </a:rPr>
              <a:t>Burst membranes</a:t>
            </a:r>
          </a:p>
          <a:p>
            <a:pPr eaLnBrk="1" hangingPunct="1"/>
            <a:r>
              <a:rPr lang="en-US" sz="2600" dirty="0" smtClean="0">
                <a:latin typeface="Times New Roman" pitchFamily="18" charset="0"/>
                <a:cs typeface="Times New Roman" pitchFamily="18" charset="0"/>
              </a:rPr>
              <a:t>Loss of tissue architecture</a:t>
            </a:r>
          </a:p>
        </p:txBody>
      </p:sp>
      <p:pic>
        <p:nvPicPr>
          <p:cNvPr id="1638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00"/>
            <a:ext cx="52752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650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a:xfrm>
            <a:off x="685800" y="2971800"/>
            <a:ext cx="7772400" cy="990600"/>
          </a:xfrm>
        </p:spPr>
        <p:txBody>
          <a:bodyPr/>
          <a:lstStyle/>
          <a:p>
            <a:r>
              <a:rPr lang="en-US" sz="3400" b="1" dirty="0" smtClean="0">
                <a:latin typeface="Times New Roman" pitchFamily="18" charset="0"/>
                <a:cs typeface="Times New Roman" pitchFamily="18" charset="0"/>
              </a:rPr>
              <a:t>Cell Death</a:t>
            </a:r>
          </a:p>
        </p:txBody>
      </p:sp>
    </p:spTree>
    <p:extLst>
      <p:ext uri="{BB962C8B-B14F-4D97-AF65-F5344CB8AC3E}">
        <p14:creationId xmlns:p14="http://schemas.microsoft.com/office/powerpoint/2010/main" val="211748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a:xfrm>
            <a:off x="685800" y="609600"/>
            <a:ext cx="7772400" cy="990600"/>
          </a:xfrm>
        </p:spPr>
        <p:txBody>
          <a:bodyPr/>
          <a:lstStyle/>
          <a:p>
            <a:r>
              <a:rPr lang="en-US" sz="3400" b="1" dirty="0" smtClean="0">
                <a:latin typeface="Times New Roman" pitchFamily="18" charset="0"/>
                <a:cs typeface="Times New Roman" pitchFamily="18" charset="0"/>
              </a:rPr>
              <a:t>Types of Cell Death</a:t>
            </a:r>
          </a:p>
        </p:txBody>
      </p:sp>
      <p:sp>
        <p:nvSpPr>
          <p:cNvPr id="28675" name="Rectangle 1027"/>
          <p:cNvSpPr>
            <a:spLocks noGrp="1" noChangeArrowheads="1"/>
          </p:cNvSpPr>
          <p:nvPr>
            <p:ph idx="1"/>
          </p:nvPr>
        </p:nvSpPr>
        <p:spPr>
          <a:xfrm>
            <a:off x="0" y="1981200"/>
            <a:ext cx="9144000" cy="4267200"/>
          </a:xfrm>
        </p:spPr>
        <p:txBody>
          <a:bodyPr>
            <a:normAutofit/>
          </a:bodyPr>
          <a:lstStyle/>
          <a:p>
            <a:r>
              <a:rPr lang="en-US" dirty="0" smtClean="0">
                <a:latin typeface="Times New Roman" pitchFamily="18" charset="0"/>
                <a:cs typeface="Times New Roman" pitchFamily="18" charset="0"/>
              </a:rPr>
              <a:t>Apoptosis</a:t>
            </a:r>
          </a:p>
          <a:p>
            <a:pPr lvl="1"/>
            <a:r>
              <a:rPr lang="en-US" sz="3200" dirty="0" smtClean="0">
                <a:latin typeface="Times New Roman" pitchFamily="18" charset="0"/>
                <a:cs typeface="Times New Roman" pitchFamily="18" charset="0"/>
              </a:rPr>
              <a:t>Usually a regulated, controlled process</a:t>
            </a:r>
          </a:p>
          <a:p>
            <a:pPr lvl="1"/>
            <a:r>
              <a:rPr lang="en-US" sz="3200" dirty="0" smtClean="0">
                <a:latin typeface="Times New Roman" pitchFamily="18" charset="0"/>
                <a:cs typeface="Times New Roman" pitchFamily="18" charset="0"/>
              </a:rPr>
              <a:t>Plays a role in embryogenesis</a:t>
            </a:r>
          </a:p>
          <a:p>
            <a:r>
              <a:rPr lang="en-US" dirty="0" smtClean="0">
                <a:latin typeface="Times New Roman" pitchFamily="18" charset="0"/>
                <a:cs typeface="Times New Roman" pitchFamily="18" charset="0"/>
              </a:rPr>
              <a:t>Necrosis</a:t>
            </a:r>
          </a:p>
          <a:p>
            <a:pPr lvl="1"/>
            <a:r>
              <a:rPr lang="en-US" sz="3200" dirty="0" smtClean="0">
                <a:latin typeface="Times New Roman" pitchFamily="18" charset="0"/>
                <a:cs typeface="Times New Roman" pitchFamily="18" charset="0"/>
              </a:rPr>
              <a:t>Always pathologic – the result of irreversible injury</a:t>
            </a:r>
          </a:p>
          <a:p>
            <a:pPr lvl="1"/>
            <a:r>
              <a:rPr lang="en-US" sz="3200" dirty="0" smtClean="0">
                <a:latin typeface="Times New Roman" pitchFamily="18" charset="0"/>
                <a:cs typeface="Times New Roman" pitchFamily="18" charset="0"/>
              </a:rPr>
              <a:t>Numerous causes</a:t>
            </a:r>
          </a:p>
        </p:txBody>
      </p:sp>
    </p:spTree>
    <p:extLst>
      <p:ext uri="{BB962C8B-B14F-4D97-AF65-F5344CB8AC3E}">
        <p14:creationId xmlns:p14="http://schemas.microsoft.com/office/powerpoint/2010/main" val="2117486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2819400"/>
            <a:ext cx="7772400" cy="990600"/>
          </a:xfrm>
        </p:spPr>
        <p:txBody>
          <a:bodyPr/>
          <a:lstStyle/>
          <a:p>
            <a:r>
              <a:rPr lang="en-US" sz="3400" b="1" dirty="0" smtClean="0">
                <a:latin typeface="Times New Roman" pitchFamily="18" charset="0"/>
                <a:cs typeface="Times New Roman" pitchFamily="18" charset="0"/>
              </a:rPr>
              <a:t>Necrosis </a:t>
            </a:r>
          </a:p>
        </p:txBody>
      </p:sp>
    </p:spTree>
    <p:extLst>
      <p:ext uri="{BB962C8B-B14F-4D97-AF65-F5344CB8AC3E}">
        <p14:creationId xmlns:p14="http://schemas.microsoft.com/office/powerpoint/2010/main" val="3035748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609600"/>
            <a:ext cx="7772400" cy="990600"/>
          </a:xfrm>
        </p:spPr>
        <p:txBody>
          <a:bodyPr/>
          <a:lstStyle/>
          <a:p>
            <a:r>
              <a:rPr lang="en-US" sz="3400" b="1" dirty="0" smtClean="0">
                <a:latin typeface="Times New Roman" pitchFamily="18" charset="0"/>
                <a:cs typeface="Times New Roman" pitchFamily="18" charset="0"/>
              </a:rPr>
              <a:t>Necrosis </a:t>
            </a:r>
          </a:p>
        </p:txBody>
      </p:sp>
      <p:sp>
        <p:nvSpPr>
          <p:cNvPr id="5" name="Rectangle 4"/>
          <p:cNvSpPr/>
          <p:nvPr/>
        </p:nvSpPr>
        <p:spPr>
          <a:xfrm>
            <a:off x="0" y="1752600"/>
            <a:ext cx="9144000" cy="4524315"/>
          </a:xfrm>
          <a:prstGeom prst="rect">
            <a:avLst/>
          </a:prstGeom>
        </p:spPr>
        <p:txBody>
          <a:bodyPr wrap="square">
            <a:spAutoFit/>
          </a:bodyPr>
          <a:lstStyle/>
          <a:p>
            <a:pPr>
              <a:buFont typeface="Wingdings" pitchFamily="2" charset="2"/>
              <a:buChar char="Ø"/>
            </a:pPr>
            <a:endParaRPr lang="en-US" sz="3200" dirty="0" smtClean="0">
              <a:latin typeface="Times New Roman" pitchFamily="18" charset="0"/>
              <a:cs typeface="Times New Roman" pitchFamily="18" charset="0"/>
            </a:endParaRPr>
          </a:p>
          <a:p>
            <a:pPr algn="just">
              <a:buFont typeface="Wingdings" pitchFamily="2" charset="2"/>
              <a:buChar char="Ø"/>
            </a:pPr>
            <a:r>
              <a:rPr lang="en-IN" sz="3200" dirty="0" smtClean="0">
                <a:latin typeface="Times New Roman" pitchFamily="18" charset="0"/>
                <a:cs typeface="Times New Roman" pitchFamily="18" charset="0"/>
              </a:rPr>
              <a:t>Necrosis refers to a spectrum of morphologic changes that follow cell death in living tissue, largely resulting from the progressive </a:t>
            </a:r>
            <a:r>
              <a:rPr lang="en-IN" sz="3200" dirty="0" err="1" smtClean="0">
                <a:latin typeface="Times New Roman" pitchFamily="18" charset="0"/>
                <a:cs typeface="Times New Roman" pitchFamily="18" charset="0"/>
              </a:rPr>
              <a:t>degradative</a:t>
            </a:r>
            <a:r>
              <a:rPr lang="en-IN" sz="3200" dirty="0" smtClean="0">
                <a:latin typeface="Times New Roman" pitchFamily="18" charset="0"/>
                <a:cs typeface="Times New Roman" pitchFamily="18" charset="0"/>
              </a:rPr>
              <a:t> action of enzymes on the lethally injured cell.</a:t>
            </a:r>
          </a:p>
          <a:p>
            <a:pPr>
              <a:buFont typeface="Wingdings" pitchFamily="2" charset="2"/>
              <a:buChar char="Ø"/>
            </a:pPr>
            <a:endParaRPr lang="en-IN" sz="3200" dirty="0" smtClean="0">
              <a:latin typeface="Times New Roman" pitchFamily="18" charset="0"/>
              <a:cs typeface="Times New Roman" pitchFamily="18" charset="0"/>
            </a:endParaRPr>
          </a:p>
          <a:p>
            <a:pPr>
              <a:buFont typeface="Wingdings" pitchFamily="2" charset="2"/>
              <a:buChar char="Ø"/>
            </a:pPr>
            <a:r>
              <a:rPr lang="en-US" sz="3200" dirty="0" smtClean="0">
                <a:latin typeface="Times New Roman" pitchFamily="18" charset="0"/>
                <a:cs typeface="Times New Roman" pitchFamily="18" charset="0"/>
              </a:rPr>
              <a:t>Always pathologic – the result of irreversible injury</a:t>
            </a:r>
          </a:p>
          <a:p>
            <a:pPr>
              <a:buFont typeface="Wingdings" pitchFamily="2" charset="2"/>
              <a:buChar char="Ø"/>
            </a:pPr>
            <a:endParaRPr lang="en-US" sz="3200" dirty="0" smtClean="0">
              <a:latin typeface="Times New Roman" pitchFamily="18" charset="0"/>
              <a:cs typeface="Times New Roman" pitchFamily="18" charset="0"/>
            </a:endParaRPr>
          </a:p>
          <a:p>
            <a:pPr>
              <a:buFont typeface="Wingdings" pitchFamily="2" charset="2"/>
              <a:buChar char="Ø"/>
            </a:pPr>
            <a:r>
              <a:rPr lang="en-US" sz="3200" dirty="0" smtClean="0">
                <a:latin typeface="Times New Roman" pitchFamily="18" charset="0"/>
                <a:cs typeface="Times New Roman" pitchFamily="18" charset="0"/>
              </a:rPr>
              <a:t>Numerous causes</a:t>
            </a:r>
          </a:p>
        </p:txBody>
      </p:sp>
    </p:spTree>
    <p:extLst>
      <p:ext uri="{BB962C8B-B14F-4D97-AF65-F5344CB8AC3E}">
        <p14:creationId xmlns:p14="http://schemas.microsoft.com/office/powerpoint/2010/main" val="3035748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d:\SCContent\9781416031215\graphics\fullsize\S9781416031215-001-f008.jpg"/>
          <p:cNvPicPr>
            <a:picLocks noChangeAspect="1" noChangeArrowheads="1"/>
          </p:cNvPicPr>
          <p:nvPr/>
        </p:nvPicPr>
        <p:blipFill>
          <a:blip r:embed="rId3" cstate="print">
            <a:extLst>
              <a:ext uri="{28A0092B-C50C-407E-A947-70E740481C1C}">
                <a14:useLocalDpi xmlns:a14="http://schemas.microsoft.com/office/drawing/2010/main" val="0"/>
              </a:ext>
            </a:extLst>
          </a:blip>
          <a:srcRect r="46437"/>
          <a:stretch>
            <a:fillRect/>
          </a:stretch>
        </p:blipFill>
        <p:spPr bwMode="auto">
          <a:xfrm>
            <a:off x="533400" y="120650"/>
            <a:ext cx="4343400" cy="650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1" name="Text Box 3"/>
          <p:cNvSpPr txBox="1">
            <a:spLocks noChangeArrowheads="1"/>
          </p:cNvSpPr>
          <p:nvPr/>
        </p:nvSpPr>
        <p:spPr bwMode="auto">
          <a:xfrm>
            <a:off x="350520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Downloaded from: StudentConsult (on 8 September 2010 02:58 PM)</a:t>
            </a:r>
          </a:p>
        </p:txBody>
      </p:sp>
      <p:sp>
        <p:nvSpPr>
          <p:cNvPr id="32772" name="Text Box 4"/>
          <p:cNvSpPr txBox="1">
            <a:spLocks noChangeArrowheads="1"/>
          </p:cNvSpPr>
          <p:nvPr/>
        </p:nvSpPr>
        <p:spPr bwMode="auto">
          <a:xfrm>
            <a:off x="449580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 2005 Elsevier </a:t>
            </a:r>
          </a:p>
        </p:txBody>
      </p:sp>
      <p:sp>
        <p:nvSpPr>
          <p:cNvPr id="32773" name="Picture 5" descr="top_logo"/>
          <p:cNvSpPr>
            <a:spLocks noChangeAspect="1" noChangeArrowheads="1"/>
          </p:cNvSpPr>
          <p:nvPr/>
        </p:nvSpPr>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993340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2133600"/>
            <a:ext cx="7848600" cy="1447800"/>
          </a:xfrm>
        </p:spPr>
        <p:txBody>
          <a:bodyPr/>
          <a:lstStyle/>
          <a:p>
            <a:r>
              <a:rPr lang="en-US" sz="3400" b="1" dirty="0" smtClean="0">
                <a:latin typeface="Times New Roman" pitchFamily="18" charset="0"/>
                <a:cs typeface="Times New Roman" pitchFamily="18" charset="0"/>
              </a:rPr>
              <a:t>Morphology of Cell Injury</a:t>
            </a:r>
          </a:p>
        </p:txBody>
      </p:sp>
    </p:spTree>
    <p:extLst>
      <p:ext uri="{BB962C8B-B14F-4D97-AF65-F5344CB8AC3E}">
        <p14:creationId xmlns:p14="http://schemas.microsoft.com/office/powerpoint/2010/main" val="3939404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609600"/>
            <a:ext cx="7772400" cy="990600"/>
          </a:xfrm>
        </p:spPr>
        <p:txBody>
          <a:bodyPr/>
          <a:lstStyle/>
          <a:p>
            <a:r>
              <a:rPr lang="en-US" sz="3400" smtClean="0">
                <a:latin typeface="Times New Roman" pitchFamily="18" charset="0"/>
                <a:cs typeface="Times New Roman" pitchFamily="18" charset="0"/>
              </a:rPr>
              <a:t>Types of Necrosis </a:t>
            </a:r>
          </a:p>
        </p:txBody>
      </p:sp>
      <p:sp>
        <p:nvSpPr>
          <p:cNvPr id="35843" name="Rectangle 3"/>
          <p:cNvSpPr>
            <a:spLocks noGrp="1" noChangeArrowheads="1"/>
          </p:cNvSpPr>
          <p:nvPr>
            <p:ph idx="1"/>
          </p:nvPr>
        </p:nvSpPr>
        <p:spPr/>
        <p:txBody>
          <a:bodyPr/>
          <a:lstStyle/>
          <a:p>
            <a:r>
              <a:rPr lang="en-US" sz="3400" smtClean="0">
                <a:latin typeface="Times New Roman" pitchFamily="18" charset="0"/>
                <a:cs typeface="Times New Roman" pitchFamily="18" charset="0"/>
              </a:rPr>
              <a:t>Coagulative (most common)</a:t>
            </a:r>
          </a:p>
          <a:p>
            <a:r>
              <a:rPr lang="en-US" sz="3400" smtClean="0">
                <a:latin typeface="Times New Roman" pitchFamily="18" charset="0"/>
                <a:cs typeface="Times New Roman" pitchFamily="18" charset="0"/>
              </a:rPr>
              <a:t>Liquefactive</a:t>
            </a:r>
          </a:p>
          <a:p>
            <a:r>
              <a:rPr lang="en-US" sz="3400" smtClean="0">
                <a:latin typeface="Times New Roman" pitchFamily="18" charset="0"/>
                <a:cs typeface="Times New Roman" pitchFamily="18" charset="0"/>
              </a:rPr>
              <a:t>Caseous</a:t>
            </a:r>
          </a:p>
          <a:p>
            <a:r>
              <a:rPr lang="en-US" sz="3400" smtClean="0">
                <a:latin typeface="Times New Roman" pitchFamily="18" charset="0"/>
                <a:cs typeface="Times New Roman" pitchFamily="18" charset="0"/>
              </a:rPr>
              <a:t>Fat necrosis</a:t>
            </a:r>
          </a:p>
          <a:p>
            <a:r>
              <a:rPr lang="en-US" sz="3400" smtClean="0">
                <a:latin typeface="Times New Roman" pitchFamily="18" charset="0"/>
                <a:cs typeface="Times New Roman" pitchFamily="18" charset="0"/>
              </a:rPr>
              <a:t>Gangrenous necrosis</a:t>
            </a:r>
          </a:p>
        </p:txBody>
      </p:sp>
    </p:spTree>
    <p:extLst>
      <p:ext uri="{BB962C8B-B14F-4D97-AF65-F5344CB8AC3E}">
        <p14:creationId xmlns:p14="http://schemas.microsoft.com/office/powerpoint/2010/main" val="3035748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152400"/>
            <a:ext cx="8763000" cy="685800"/>
          </a:xfrm>
        </p:spPr>
        <p:txBody>
          <a:bodyPr>
            <a:normAutofit/>
          </a:bodyPr>
          <a:lstStyle/>
          <a:p>
            <a:pPr eaLnBrk="1" hangingPunct="1"/>
            <a:r>
              <a:rPr lang="en-US" sz="3400" b="1" smtClean="0">
                <a:latin typeface="Times New Roman" pitchFamily="18" charset="0"/>
                <a:cs typeface="Times New Roman" pitchFamily="18" charset="0"/>
              </a:rPr>
              <a:t>Coagulative necrosis</a:t>
            </a:r>
          </a:p>
        </p:txBody>
      </p:sp>
      <p:sp>
        <p:nvSpPr>
          <p:cNvPr id="19459" name="Rectangle 3"/>
          <p:cNvSpPr>
            <a:spLocks noGrp="1" noChangeArrowheads="1"/>
          </p:cNvSpPr>
          <p:nvPr>
            <p:ph idx="1"/>
          </p:nvPr>
        </p:nvSpPr>
        <p:spPr>
          <a:xfrm>
            <a:off x="381000" y="1143000"/>
            <a:ext cx="8458200" cy="5486400"/>
          </a:xfrm>
        </p:spPr>
        <p:txBody>
          <a:bodyPr/>
          <a:lstStyle/>
          <a:p>
            <a:pPr eaLnBrk="1" hangingPunct="1"/>
            <a:r>
              <a:rPr lang="en-US" sz="3400" smtClean="0">
                <a:latin typeface="Times New Roman" pitchFamily="18" charset="0"/>
                <a:cs typeface="Times New Roman" pitchFamily="18" charset="0"/>
              </a:rPr>
              <a:t>Cellular proteins denature (unstick and unwind) due to altered osmotic environment and acidosis</a:t>
            </a:r>
          </a:p>
          <a:p>
            <a:pPr eaLnBrk="1" hangingPunct="1"/>
            <a:r>
              <a:rPr lang="en-US" sz="3400" smtClean="0">
                <a:latin typeface="Times New Roman" pitchFamily="18" charset="0"/>
                <a:cs typeface="Times New Roman" pitchFamily="18" charset="0"/>
              </a:rPr>
              <a:t>Anuclear cells stain more deeply pink, tissue retains gross architecture</a:t>
            </a:r>
          </a:p>
          <a:p>
            <a:pPr eaLnBrk="1" hangingPunct="1"/>
            <a:r>
              <a:rPr lang="en-US" sz="3400" smtClean="0">
                <a:latin typeface="Times New Roman" pitchFamily="18" charset="0"/>
                <a:cs typeface="Times New Roman" pitchFamily="18" charset="0"/>
              </a:rPr>
              <a:t>Cells burst and are cleared by phagocytes</a:t>
            </a:r>
          </a:p>
          <a:p>
            <a:pPr eaLnBrk="1" hangingPunct="1"/>
            <a:r>
              <a:rPr lang="en-US" sz="3400" smtClean="0">
                <a:latin typeface="Times New Roman" pitchFamily="18" charset="0"/>
                <a:cs typeface="Times New Roman" pitchFamily="18" charset="0"/>
              </a:rPr>
              <a:t>Results from hypoxia in tissues other than brain (which liquifies instead)</a:t>
            </a:r>
          </a:p>
        </p:txBody>
      </p:sp>
    </p:spTree>
    <p:extLst>
      <p:ext uri="{BB962C8B-B14F-4D97-AF65-F5344CB8AC3E}">
        <p14:creationId xmlns:p14="http://schemas.microsoft.com/office/powerpoint/2010/main" val="3481153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Coagulative Necrosis</a:t>
            </a:r>
          </a:p>
        </p:txBody>
      </p:sp>
      <p:sp>
        <p:nvSpPr>
          <p:cNvPr id="36867" name="Rectangle 3"/>
          <p:cNvSpPr>
            <a:spLocks noGrp="1" noChangeArrowheads="1"/>
          </p:cNvSpPr>
          <p:nvPr>
            <p:ph idx="1"/>
          </p:nvPr>
        </p:nvSpPr>
        <p:spPr>
          <a:xfrm>
            <a:off x="685800" y="1981200"/>
            <a:ext cx="8077200" cy="4114800"/>
          </a:xfrm>
        </p:spPr>
        <p:txBody>
          <a:bodyPr/>
          <a:lstStyle/>
          <a:p>
            <a:r>
              <a:rPr lang="en-US" sz="3400" smtClean="0">
                <a:latin typeface="Times New Roman" pitchFamily="18" charset="0"/>
                <a:cs typeface="Times New Roman" pitchFamily="18" charset="0"/>
              </a:rPr>
              <a:t>Cell’s basic outline is preserved</a:t>
            </a:r>
          </a:p>
          <a:p>
            <a:r>
              <a:rPr lang="en-US" sz="3400" smtClean="0">
                <a:latin typeface="Times New Roman" pitchFamily="18" charset="0"/>
                <a:cs typeface="Times New Roman" pitchFamily="18" charset="0"/>
              </a:rPr>
              <a:t>Homogeneous, glassy eosinophilic appearance due to loss of cytoplasmic RNA (basophilic) and glycogen (granular)</a:t>
            </a:r>
          </a:p>
          <a:p>
            <a:r>
              <a:rPr lang="en-US" sz="3400" smtClean="0">
                <a:latin typeface="Times New Roman" pitchFamily="18" charset="0"/>
                <a:cs typeface="Times New Roman" pitchFamily="18" charset="0"/>
              </a:rPr>
              <a:t>Nucleus may show pyknosis, karyolysis or karyorrhexis</a:t>
            </a:r>
          </a:p>
        </p:txBody>
      </p:sp>
    </p:spTree>
    <p:extLst>
      <p:ext uri="{BB962C8B-B14F-4D97-AF65-F5344CB8AC3E}">
        <p14:creationId xmlns:p14="http://schemas.microsoft.com/office/powerpoint/2010/main" val="1803465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d:\SCContent\9781416031215\graphics\fullsize\S9781416031215-001-f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1143000"/>
            <a:ext cx="9128125"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1" name="Text Box 3"/>
          <p:cNvSpPr txBox="1">
            <a:spLocks noChangeArrowheads="1"/>
          </p:cNvSpPr>
          <p:nvPr/>
        </p:nvSpPr>
        <p:spPr bwMode="auto">
          <a:xfrm>
            <a:off x="342900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Downloaded from: StudentConsult (on 8 September 2010 02:58 PM)</a:t>
            </a:r>
          </a:p>
        </p:txBody>
      </p:sp>
      <p:sp>
        <p:nvSpPr>
          <p:cNvPr id="37892" name="Text Box 4"/>
          <p:cNvSpPr txBox="1">
            <a:spLocks noChangeArrowheads="1"/>
          </p:cNvSpPr>
          <p:nvPr/>
        </p:nvSpPr>
        <p:spPr bwMode="auto">
          <a:xfrm>
            <a:off x="467995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 2005 Elsevier </a:t>
            </a:r>
          </a:p>
        </p:txBody>
      </p:sp>
      <p:sp>
        <p:nvSpPr>
          <p:cNvPr id="37893" name="Picture 5" descr="top_logo"/>
          <p:cNvSpPr>
            <a:spLocks noChangeAspect="1" noChangeArrowheads="1"/>
          </p:cNvSpPr>
          <p:nvPr/>
        </p:nvSpPr>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187240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Splenic infarcts -- gross</a:t>
            </a:r>
          </a:p>
        </p:txBody>
      </p:sp>
      <p:pic>
        <p:nvPicPr>
          <p:cNvPr id="38915" name="Picture 3" descr="SPLENIC INFARCTS -- GRO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621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Infarcted bowel -- gross</a:t>
            </a:r>
          </a:p>
        </p:txBody>
      </p:sp>
      <p:pic>
        <p:nvPicPr>
          <p:cNvPr id="39939" name="Picture 3" descr="INFARCTED BOWEL -- GRO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121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Grp="1" noChangeArrowheads="1"/>
          </p:cNvSpPr>
          <p:nvPr>
            <p:ph type="title"/>
          </p:nvPr>
        </p:nvSpPr>
        <p:spPr/>
        <p:txBody>
          <a:bodyPr/>
          <a:lstStyle/>
          <a:p>
            <a:r>
              <a:rPr lang="en-US" sz="3400" smtClean="0">
                <a:latin typeface="Times New Roman" pitchFamily="18" charset="0"/>
                <a:cs typeface="Times New Roman" pitchFamily="18" charset="0"/>
              </a:rPr>
              <a:t>Myocardium photomic</a:t>
            </a:r>
          </a:p>
        </p:txBody>
      </p:sp>
      <p:pic>
        <p:nvPicPr>
          <p:cNvPr id="40963" name="Picture 1027" descr="Myocardium photom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35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Adrenal infarct -- Micro</a:t>
            </a:r>
          </a:p>
        </p:txBody>
      </p:sp>
      <p:pic>
        <p:nvPicPr>
          <p:cNvPr id="41987" name="Picture 3" descr="ADRENAL INFARCT -- MIC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359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p:txBody>
          <a:bodyPr>
            <a:normAutofit/>
          </a:bodyPr>
          <a:lstStyle/>
          <a:p>
            <a:r>
              <a:rPr lang="en-US" sz="3400" smtClean="0">
                <a:latin typeface="Times New Roman" pitchFamily="18" charset="0"/>
                <a:cs typeface="Times New Roman" pitchFamily="18" charset="0"/>
              </a:rPr>
              <a:t>3 stages of coagulative necrosis (L to R) -- micro</a:t>
            </a:r>
          </a:p>
        </p:txBody>
      </p:sp>
      <p:pic>
        <p:nvPicPr>
          <p:cNvPr id="43011" name="Picture 1027" descr="THREE STAGES OF COAGULATIVE NECROSIS (L TO R) -- MIC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98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152400" y="228600"/>
            <a:ext cx="8763000" cy="762000"/>
          </a:xfrm>
        </p:spPr>
        <p:txBody>
          <a:bodyPr/>
          <a:lstStyle/>
          <a:p>
            <a:pPr eaLnBrk="1" hangingPunct="1"/>
            <a:r>
              <a:rPr lang="en-US" sz="3400" b="1" smtClean="0">
                <a:latin typeface="Times New Roman" pitchFamily="18" charset="0"/>
                <a:cs typeface="Times New Roman" pitchFamily="18" charset="0"/>
              </a:rPr>
              <a:t>Coagulative necrosis—myocardial infarction</a:t>
            </a:r>
          </a:p>
        </p:txBody>
      </p:sp>
      <p:pic>
        <p:nvPicPr>
          <p:cNvPr id="2048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66800"/>
            <a:ext cx="36528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9"/>
          <p:cNvSpPr txBox="1">
            <a:spLocks noChangeArrowheads="1"/>
          </p:cNvSpPr>
          <p:nvPr/>
        </p:nvSpPr>
        <p:spPr bwMode="auto">
          <a:xfrm>
            <a:off x="4191000" y="1066800"/>
            <a:ext cx="4587875"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800"/>
              <a:t>When there is marked cellular injury, there is cell death and necrosis. This microscopic appearance of myocardium shown here is a mess because so many cells have died that the tissue is not recognizable. Many nuclei have become pyknotic (shrunken and dark) and have then undergone karyorrhexis (fragmentation) and karyolysis (dissolution). The cytoplasm and cell borders are no longer recognizable. In this case, loss of the blood supply from a major coronary artery led to ischemia and cell death.</a:t>
            </a:r>
          </a:p>
        </p:txBody>
      </p:sp>
    </p:spTree>
    <p:extLst>
      <p:ext uri="{BB962C8B-B14F-4D97-AF65-F5344CB8AC3E}">
        <p14:creationId xmlns:p14="http://schemas.microsoft.com/office/powerpoint/2010/main" val="3415869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609600"/>
            <a:ext cx="7848600" cy="1447800"/>
          </a:xfrm>
        </p:spPr>
        <p:txBody>
          <a:bodyPr/>
          <a:lstStyle/>
          <a:p>
            <a:r>
              <a:rPr lang="en-US" sz="3400" b="1" dirty="0" smtClean="0">
                <a:latin typeface="Times New Roman" pitchFamily="18" charset="0"/>
                <a:cs typeface="Times New Roman" pitchFamily="18" charset="0"/>
              </a:rPr>
              <a:t>Morphology of Cell Injury – </a:t>
            </a:r>
            <a:br>
              <a:rPr lang="en-US" sz="3400" b="1" dirty="0" smtClean="0">
                <a:latin typeface="Times New Roman" pitchFamily="18" charset="0"/>
                <a:cs typeface="Times New Roman" pitchFamily="18" charset="0"/>
              </a:rPr>
            </a:br>
            <a:r>
              <a:rPr lang="en-US" sz="3400" b="1" dirty="0" smtClean="0">
                <a:latin typeface="Times New Roman" pitchFamily="18" charset="0"/>
                <a:cs typeface="Times New Roman" pitchFamily="18" charset="0"/>
              </a:rPr>
              <a:t>Key Concept</a:t>
            </a:r>
          </a:p>
        </p:txBody>
      </p:sp>
      <p:sp>
        <p:nvSpPr>
          <p:cNvPr id="22531" name="Rectangle 3"/>
          <p:cNvSpPr>
            <a:spLocks noGrp="1" noChangeArrowheads="1"/>
          </p:cNvSpPr>
          <p:nvPr>
            <p:ph idx="1"/>
          </p:nvPr>
        </p:nvSpPr>
        <p:spPr>
          <a:xfrm>
            <a:off x="685800" y="2590800"/>
            <a:ext cx="7772400" cy="3505200"/>
          </a:xfrm>
        </p:spPr>
        <p:txBody>
          <a:bodyPr>
            <a:normAutofit/>
          </a:bodyPr>
          <a:lstStyle/>
          <a:p>
            <a:r>
              <a:rPr lang="en-US" dirty="0" smtClean="0">
                <a:latin typeface="Times New Roman" pitchFamily="18" charset="0"/>
                <a:cs typeface="Times New Roman" pitchFamily="18" charset="0"/>
              </a:rPr>
              <a:t>Morphologic changes follow functional changes</a:t>
            </a:r>
          </a:p>
        </p:txBody>
      </p:sp>
    </p:spTree>
    <p:extLst>
      <p:ext uri="{BB962C8B-B14F-4D97-AF65-F5344CB8AC3E}">
        <p14:creationId xmlns:p14="http://schemas.microsoft.com/office/powerpoint/2010/main" val="3939404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228600"/>
            <a:ext cx="8763000" cy="762000"/>
          </a:xfrm>
        </p:spPr>
        <p:txBody>
          <a:bodyPr/>
          <a:lstStyle/>
          <a:p>
            <a:pPr eaLnBrk="1" hangingPunct="1"/>
            <a:r>
              <a:rPr lang="en-US" sz="3400" b="1" smtClean="0">
                <a:latin typeface="Times New Roman" pitchFamily="18" charset="0"/>
                <a:cs typeface="Times New Roman" pitchFamily="18" charset="0"/>
              </a:rPr>
              <a:t>Coagulative necrosis—myocardial infarction</a:t>
            </a:r>
          </a:p>
        </p:txBody>
      </p:sp>
      <p:sp>
        <p:nvSpPr>
          <p:cNvPr id="21507" name="Text Box 4"/>
          <p:cNvSpPr txBox="1">
            <a:spLocks noChangeArrowheads="1"/>
          </p:cNvSpPr>
          <p:nvPr/>
        </p:nvSpPr>
        <p:spPr bwMode="auto">
          <a:xfrm>
            <a:off x="4191000" y="1143000"/>
            <a:ext cx="4587875"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800"/>
              <a:t>Here is myocardium in which the cells are dying as a result of ischemic injury from coronary artery occlusion. This is early in the process of necrosis. The nuclei of the myocardial fibers are being lost. The cytoplasm is losing its structure, because no well-defined cross-striations are seen.</a:t>
            </a:r>
          </a:p>
        </p:txBody>
      </p:sp>
      <p:pic>
        <p:nvPicPr>
          <p:cNvPr id="2150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66800"/>
            <a:ext cx="37036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977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228600"/>
            <a:ext cx="8763000" cy="762000"/>
          </a:xfrm>
        </p:spPr>
        <p:txBody>
          <a:bodyPr/>
          <a:lstStyle/>
          <a:p>
            <a:pPr eaLnBrk="1" hangingPunct="1"/>
            <a:r>
              <a:rPr lang="en-US" sz="3400" b="1" smtClean="0">
                <a:latin typeface="Times New Roman" pitchFamily="18" charset="0"/>
                <a:cs typeface="Times New Roman" pitchFamily="18" charset="0"/>
              </a:rPr>
              <a:t>Coagulative necrosis—myocardial infarction</a:t>
            </a:r>
          </a:p>
        </p:txBody>
      </p:sp>
      <p:pic>
        <p:nvPicPr>
          <p:cNvPr id="225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990600"/>
            <a:ext cx="50292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143000"/>
            <a:ext cx="41910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8"/>
          <p:cNvSpPr txBox="1">
            <a:spLocks noChangeArrowheads="1"/>
          </p:cNvSpPr>
          <p:nvPr/>
        </p:nvSpPr>
        <p:spPr bwMode="auto">
          <a:xfrm>
            <a:off x="228600" y="4495800"/>
            <a:ext cx="83820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600"/>
              <a:t>Gross, cross section:  A pale, whitish infarct is surrounded by a zone of hyperemia (vascular dilatation).</a:t>
            </a:r>
          </a:p>
          <a:p>
            <a:pPr eaLnBrk="1" hangingPunct="1"/>
            <a:endParaRPr lang="en-US" sz="1600"/>
          </a:p>
          <a:p>
            <a:pPr eaLnBrk="1" hangingPunct="1"/>
            <a:r>
              <a:rPr lang="en-US" sz="1600"/>
              <a:t>Very low power glass slide:   The area of coagulative necrosis is bright pink compared to the lighter pink viable myocardium. The bluish areas on each side of the necrotic zone represent the granulation tissue response to the necrosis.</a:t>
            </a:r>
          </a:p>
        </p:txBody>
      </p:sp>
    </p:spTree>
    <p:extLst>
      <p:ext uri="{BB962C8B-B14F-4D97-AF65-F5344CB8AC3E}">
        <p14:creationId xmlns:p14="http://schemas.microsoft.com/office/powerpoint/2010/main" val="4131270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152400" y="152400"/>
            <a:ext cx="8839200" cy="685800"/>
          </a:xfrm>
        </p:spPr>
        <p:txBody>
          <a:bodyPr/>
          <a:lstStyle/>
          <a:p>
            <a:pPr eaLnBrk="1" hangingPunct="1"/>
            <a:r>
              <a:rPr lang="en-US" sz="3400" b="1" smtClean="0">
                <a:latin typeface="Times New Roman" pitchFamily="18" charset="0"/>
                <a:cs typeface="Times New Roman" pitchFamily="18" charset="0"/>
              </a:rPr>
              <a:t>Coagulative necrosis—intestinal infarction</a:t>
            </a:r>
          </a:p>
        </p:txBody>
      </p:sp>
      <p:pic>
        <p:nvPicPr>
          <p:cNvPr id="2355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143000"/>
            <a:ext cx="3505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143000"/>
            <a:ext cx="34321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143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152400"/>
            <a:ext cx="8839200" cy="762000"/>
          </a:xfrm>
        </p:spPr>
        <p:txBody>
          <a:bodyPr/>
          <a:lstStyle/>
          <a:p>
            <a:pPr eaLnBrk="1" hangingPunct="1"/>
            <a:r>
              <a:rPr lang="en-US" sz="3400" b="1" smtClean="0">
                <a:latin typeface="Times New Roman" pitchFamily="18" charset="0"/>
                <a:cs typeface="Times New Roman" pitchFamily="18" charset="0"/>
              </a:rPr>
              <a:t>Coagulative necrosis—kidney infarction</a:t>
            </a:r>
          </a:p>
        </p:txBody>
      </p:sp>
      <p:pic>
        <p:nvPicPr>
          <p:cNvPr id="2457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63" y="1066800"/>
            <a:ext cx="257333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066800"/>
            <a:ext cx="48006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6"/>
          <p:cNvSpPr txBox="1">
            <a:spLocks noChangeArrowheads="1"/>
          </p:cNvSpPr>
          <p:nvPr/>
        </p:nvSpPr>
        <p:spPr bwMode="auto">
          <a:xfrm>
            <a:off x="3276600" y="4495800"/>
            <a:ext cx="54102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a:t>This is the typical pattern with ischemia and infarction (loss of blood supply and resultant tissue anoxia). Here, there is a wedge-shaped pale area of coagulative necrosis (infarction) in the renal cortex of the kidney.  Microscopically, the renal cortex has undergone anoxic injury at the left so that the cells appear pale and ghost-like. There is a hemorrhagic zone in the middle where the cells are dying or have not quite died, and then normal renal parenchyma at the far right.</a:t>
            </a:r>
          </a:p>
        </p:txBody>
      </p:sp>
    </p:spTree>
    <p:extLst>
      <p:ext uri="{BB962C8B-B14F-4D97-AF65-F5344CB8AC3E}">
        <p14:creationId xmlns:p14="http://schemas.microsoft.com/office/powerpoint/2010/main" val="1300017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609600"/>
            <a:ext cx="8458200" cy="1143000"/>
          </a:xfrm>
        </p:spPr>
        <p:txBody>
          <a:bodyPr/>
          <a:lstStyle/>
          <a:p>
            <a:r>
              <a:rPr lang="en-US" sz="3400" smtClean="0">
                <a:latin typeface="Times New Roman" pitchFamily="18" charset="0"/>
                <a:cs typeface="Times New Roman" pitchFamily="18" charset="0"/>
              </a:rPr>
              <a:t>Liquefactive Necrosis</a:t>
            </a:r>
          </a:p>
        </p:txBody>
      </p:sp>
      <p:sp>
        <p:nvSpPr>
          <p:cNvPr id="44035" name="Rectangle 3"/>
          <p:cNvSpPr>
            <a:spLocks noGrp="1" noChangeArrowheads="1"/>
          </p:cNvSpPr>
          <p:nvPr>
            <p:ph idx="1"/>
          </p:nvPr>
        </p:nvSpPr>
        <p:spPr/>
        <p:txBody>
          <a:bodyPr/>
          <a:lstStyle/>
          <a:p>
            <a:r>
              <a:rPr lang="en-US" sz="3400" smtClean="0">
                <a:latin typeface="Times New Roman" pitchFamily="18" charset="0"/>
                <a:cs typeface="Times New Roman" pitchFamily="18" charset="0"/>
              </a:rPr>
              <a:t>Usually due to enzymatic dissolution of necrotic cells (usually due to release of proteolytic enzymes from neutrophils)</a:t>
            </a:r>
          </a:p>
          <a:p>
            <a:r>
              <a:rPr lang="en-US" sz="3400" smtClean="0">
                <a:latin typeface="Times New Roman" pitchFamily="18" charset="0"/>
                <a:cs typeface="Times New Roman" pitchFamily="18" charset="0"/>
              </a:rPr>
              <a:t>Most often seen in CNS and in abscesses</a:t>
            </a:r>
          </a:p>
        </p:txBody>
      </p:sp>
    </p:spTree>
    <p:extLst>
      <p:ext uri="{BB962C8B-B14F-4D97-AF65-F5344CB8AC3E}">
        <p14:creationId xmlns:p14="http://schemas.microsoft.com/office/powerpoint/2010/main" val="170029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229600" cy="685800"/>
          </a:xfrm>
        </p:spPr>
        <p:txBody>
          <a:bodyPr>
            <a:normAutofit/>
          </a:bodyPr>
          <a:lstStyle/>
          <a:p>
            <a:pPr eaLnBrk="1" hangingPunct="1"/>
            <a:r>
              <a:rPr lang="en-US" sz="3400" b="1" smtClean="0">
                <a:latin typeface="Times New Roman" pitchFamily="18" charset="0"/>
                <a:cs typeface="Times New Roman" pitchFamily="18" charset="0"/>
              </a:rPr>
              <a:t>Liquefactive necrosis</a:t>
            </a:r>
          </a:p>
        </p:txBody>
      </p:sp>
      <p:sp>
        <p:nvSpPr>
          <p:cNvPr id="26627" name="Rectangle 3"/>
          <p:cNvSpPr>
            <a:spLocks noGrp="1" noChangeArrowheads="1"/>
          </p:cNvSpPr>
          <p:nvPr>
            <p:ph idx="1"/>
          </p:nvPr>
        </p:nvSpPr>
        <p:spPr>
          <a:xfrm>
            <a:off x="457200" y="990600"/>
            <a:ext cx="8229600" cy="5486400"/>
          </a:xfrm>
        </p:spPr>
        <p:txBody>
          <a:bodyPr>
            <a:normAutofit fontScale="92500" lnSpcReduction="10000"/>
          </a:bodyPr>
          <a:lstStyle/>
          <a:p>
            <a:pPr eaLnBrk="1" hangingPunct="1">
              <a:spcBef>
                <a:spcPct val="10000"/>
              </a:spcBef>
            </a:pPr>
            <a:r>
              <a:rPr lang="en-US" sz="3400" smtClean="0">
                <a:latin typeface="Times New Roman" pitchFamily="18" charset="0"/>
                <a:cs typeface="Times New Roman" pitchFamily="18" charset="0"/>
              </a:rPr>
              <a:t>Enzymatic digestion of cellular components</a:t>
            </a:r>
          </a:p>
          <a:p>
            <a:pPr eaLnBrk="1" hangingPunct="1"/>
            <a:r>
              <a:rPr lang="en-US" sz="3400" smtClean="0">
                <a:latin typeface="Times New Roman" pitchFamily="18" charset="0"/>
                <a:cs typeface="Times New Roman" pitchFamily="18" charset="0"/>
              </a:rPr>
              <a:t>Infiltration of leukocytes and neutrophils create pus and contribute to hydrolysis of tissue</a:t>
            </a:r>
          </a:p>
          <a:p>
            <a:pPr eaLnBrk="1" hangingPunct="1"/>
            <a:r>
              <a:rPr lang="en-US" sz="3400" smtClean="0">
                <a:latin typeface="Times New Roman" pitchFamily="18" charset="0"/>
                <a:cs typeface="Times New Roman" pitchFamily="18" charset="0"/>
              </a:rPr>
              <a:t>Gross tissue architecture lost to degradation of connective tissue</a:t>
            </a:r>
          </a:p>
          <a:p>
            <a:pPr eaLnBrk="1" hangingPunct="1"/>
            <a:r>
              <a:rPr lang="en-US" sz="3400" smtClean="0">
                <a:latin typeface="Times New Roman" pitchFamily="18" charset="0"/>
                <a:cs typeface="Times New Roman" pitchFamily="18" charset="0"/>
              </a:rPr>
              <a:t>Serves as substrate for bacterial or fungal growth, sepsis, leading to wet gangrene</a:t>
            </a:r>
          </a:p>
          <a:p>
            <a:pPr eaLnBrk="1" hangingPunct="1"/>
            <a:r>
              <a:rPr lang="en-US" sz="3400" smtClean="0">
                <a:latin typeface="Times New Roman" pitchFamily="18" charset="0"/>
                <a:cs typeface="Times New Roman" pitchFamily="18" charset="0"/>
              </a:rPr>
              <a:t>Hypoxic brain injury (infarctions) typically result in dissolution and liquefication without sepsis, due to high fat content and lack of collagenous connective tissue</a:t>
            </a:r>
          </a:p>
        </p:txBody>
      </p:sp>
    </p:spTree>
    <p:extLst>
      <p:ext uri="{BB962C8B-B14F-4D97-AF65-F5344CB8AC3E}">
        <p14:creationId xmlns:p14="http://schemas.microsoft.com/office/powerpoint/2010/main" val="3239494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Lung abscesses (liquefactive</a:t>
            </a:r>
            <a:br>
              <a:rPr lang="en-US" sz="3400" smtClean="0">
                <a:latin typeface="Times New Roman" pitchFamily="18" charset="0"/>
                <a:cs typeface="Times New Roman" pitchFamily="18" charset="0"/>
              </a:rPr>
            </a:br>
            <a:r>
              <a:rPr lang="en-US" sz="3400" smtClean="0">
                <a:latin typeface="Times New Roman" pitchFamily="18" charset="0"/>
                <a:cs typeface="Times New Roman" pitchFamily="18" charset="0"/>
              </a:rPr>
              <a:t> necrosis) -- gross</a:t>
            </a:r>
          </a:p>
        </p:txBody>
      </p:sp>
      <p:pic>
        <p:nvPicPr>
          <p:cNvPr id="45059" name="Picture 3" descr="LUNG ABSCESSES (LIQUEFACTIVE NECROSIS) -- GRO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593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Liver abscess -- micro</a:t>
            </a:r>
          </a:p>
        </p:txBody>
      </p:sp>
      <p:pic>
        <p:nvPicPr>
          <p:cNvPr id="46083" name="Picture 3" descr="LIVER ABSCESS -- MIC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549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Liquefactive necrosis -- gross</a:t>
            </a:r>
          </a:p>
        </p:txBody>
      </p:sp>
      <p:pic>
        <p:nvPicPr>
          <p:cNvPr id="47107" name="Picture 3" descr="LIQUEFACTIVE NECROSIS -- GRO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035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ChangeArrowheads="1"/>
          </p:cNvSpPr>
          <p:nvPr>
            <p:ph type="title"/>
          </p:nvPr>
        </p:nvSpPr>
        <p:spPr/>
        <p:txBody>
          <a:bodyPr>
            <a:normAutofit/>
          </a:bodyPr>
          <a:lstStyle/>
          <a:p>
            <a:r>
              <a:rPr lang="en-US" sz="3400" smtClean="0">
                <a:latin typeface="Times New Roman" pitchFamily="18" charset="0"/>
                <a:cs typeface="Times New Roman" pitchFamily="18" charset="0"/>
              </a:rPr>
              <a:t>Liquefactive necrosis of brain</a:t>
            </a:r>
            <a:br>
              <a:rPr lang="en-US" sz="3400" smtClean="0">
                <a:latin typeface="Times New Roman" pitchFamily="18" charset="0"/>
                <a:cs typeface="Times New Roman" pitchFamily="18" charset="0"/>
              </a:rPr>
            </a:br>
            <a:r>
              <a:rPr lang="en-US" sz="3400" smtClean="0">
                <a:latin typeface="Times New Roman" pitchFamily="18" charset="0"/>
                <a:cs typeface="Times New Roman" pitchFamily="18" charset="0"/>
              </a:rPr>
              <a:t>-- micro</a:t>
            </a:r>
          </a:p>
        </p:txBody>
      </p:sp>
      <p:pic>
        <p:nvPicPr>
          <p:cNvPr id="48131" name="Picture 1027" descr="LIQUEFACTIVE NECROSIS OF BRAIN -- MIC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533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d:\SCContent\9781416031215\graphics\fullsize\S9781416031215-001-f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 y="0"/>
            <a:ext cx="7391400" cy="6492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5" name="Text Box 2"/>
          <p:cNvSpPr txBox="1">
            <a:spLocks noChangeArrowheads="1"/>
          </p:cNvSpPr>
          <p:nvPr/>
        </p:nvSpPr>
        <p:spPr bwMode="auto">
          <a:xfrm>
            <a:off x="611188"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sz="800"/>
          </a:p>
        </p:txBody>
      </p:sp>
      <p:sp>
        <p:nvSpPr>
          <p:cNvPr id="23556" name="Text Box 4"/>
          <p:cNvSpPr txBox="1">
            <a:spLocks noChangeArrowheads="1"/>
          </p:cNvSpPr>
          <p:nvPr/>
        </p:nvSpPr>
        <p:spPr bwMode="auto">
          <a:xfrm>
            <a:off x="3733800" y="6611938"/>
            <a:ext cx="5181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 2005 Elsevier Downloaded from: StudentConsult (on 8 September 2010 02:58 PM)</a:t>
            </a:r>
          </a:p>
        </p:txBody>
      </p:sp>
      <p:sp>
        <p:nvSpPr>
          <p:cNvPr id="23557" name="Picture 5" descr="top_logo"/>
          <p:cNvSpPr>
            <a:spLocks noChangeAspect="1" noChangeArrowheads="1"/>
          </p:cNvSpPr>
          <p:nvPr/>
        </p:nvSpPr>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319292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d:\SCContent\9781416031215\graphics\fullsize\S9781416031215-001-f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0"/>
            <a:ext cx="7924800" cy="6599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5" name="Text Box 2"/>
          <p:cNvSpPr txBox="1">
            <a:spLocks noChangeArrowheads="1"/>
          </p:cNvSpPr>
          <p:nvPr/>
        </p:nvSpPr>
        <p:spPr bwMode="auto">
          <a:xfrm>
            <a:off x="611188"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sz="800"/>
          </a:p>
        </p:txBody>
      </p:sp>
      <p:sp>
        <p:nvSpPr>
          <p:cNvPr id="49156" name="Text Box 3"/>
          <p:cNvSpPr txBox="1">
            <a:spLocks noChangeArrowheads="1"/>
          </p:cNvSpPr>
          <p:nvPr/>
        </p:nvSpPr>
        <p:spPr bwMode="auto">
          <a:xfrm>
            <a:off x="365760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Downloaded from: StudentConsult (on 8 September 2010 02:58 PM)</a:t>
            </a:r>
          </a:p>
        </p:txBody>
      </p:sp>
      <p:sp>
        <p:nvSpPr>
          <p:cNvPr id="49157" name="Text Box 4"/>
          <p:cNvSpPr txBox="1">
            <a:spLocks noChangeArrowheads="1"/>
          </p:cNvSpPr>
          <p:nvPr/>
        </p:nvSpPr>
        <p:spPr bwMode="auto">
          <a:xfrm>
            <a:off x="457200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 2005 Elsevier </a:t>
            </a:r>
          </a:p>
        </p:txBody>
      </p:sp>
      <p:sp>
        <p:nvSpPr>
          <p:cNvPr id="49158" name="Picture 5" descr="top_logo"/>
          <p:cNvSpPr>
            <a:spLocks noChangeAspect="1" noChangeArrowheads="1"/>
          </p:cNvSpPr>
          <p:nvPr/>
        </p:nvSpPr>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9145699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p:txBody>
          <a:bodyPr>
            <a:normAutofit/>
          </a:bodyPr>
          <a:lstStyle/>
          <a:p>
            <a:r>
              <a:rPr lang="en-US" sz="3400" smtClean="0">
                <a:latin typeface="Times New Roman" pitchFamily="18" charset="0"/>
                <a:cs typeface="Times New Roman" pitchFamily="18" charset="0"/>
              </a:rPr>
              <a:t>Macrophages cleaning liquefactive necrosis -- micro</a:t>
            </a:r>
          </a:p>
        </p:txBody>
      </p:sp>
      <p:pic>
        <p:nvPicPr>
          <p:cNvPr id="50179" name="Picture 1027" descr="MACROPHAGES CLEANING LIQUEFACTIVE NECROSIS -- MIC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415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52400"/>
            <a:ext cx="8229600" cy="685800"/>
          </a:xfrm>
        </p:spPr>
        <p:txBody>
          <a:bodyPr>
            <a:normAutofit/>
          </a:bodyPr>
          <a:lstStyle/>
          <a:p>
            <a:pPr eaLnBrk="1" hangingPunct="1"/>
            <a:r>
              <a:rPr lang="en-US" sz="3400" b="1" smtClean="0">
                <a:latin typeface="Times New Roman" pitchFamily="18" charset="0"/>
                <a:cs typeface="Times New Roman" pitchFamily="18" charset="0"/>
              </a:rPr>
              <a:t>Liquefactive necrosis</a:t>
            </a:r>
          </a:p>
        </p:txBody>
      </p:sp>
      <p:pic>
        <p:nvPicPr>
          <p:cNvPr id="2765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838200"/>
            <a:ext cx="31432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838200"/>
            <a:ext cx="48006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4114800"/>
            <a:ext cx="48006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203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Caseous Necrosis </a:t>
            </a:r>
          </a:p>
        </p:txBody>
      </p:sp>
      <p:sp>
        <p:nvSpPr>
          <p:cNvPr id="51203" name="Rectangle 3"/>
          <p:cNvSpPr>
            <a:spLocks noGrp="1" noChangeArrowheads="1"/>
          </p:cNvSpPr>
          <p:nvPr>
            <p:ph idx="1"/>
          </p:nvPr>
        </p:nvSpPr>
        <p:spPr/>
        <p:txBody>
          <a:bodyPr/>
          <a:lstStyle/>
          <a:p>
            <a:pPr>
              <a:lnSpc>
                <a:spcPct val="90000"/>
              </a:lnSpc>
            </a:pPr>
            <a:r>
              <a:rPr lang="en-US" sz="3400" smtClean="0">
                <a:latin typeface="Times New Roman" pitchFamily="18" charset="0"/>
                <a:cs typeface="Times New Roman" pitchFamily="18" charset="0"/>
              </a:rPr>
              <a:t>Gross: Resembles cheese</a:t>
            </a:r>
          </a:p>
          <a:p>
            <a:pPr>
              <a:lnSpc>
                <a:spcPct val="90000"/>
              </a:lnSpc>
            </a:pPr>
            <a:r>
              <a:rPr lang="en-US" sz="3400" smtClean="0">
                <a:latin typeface="Times New Roman" pitchFamily="18" charset="0"/>
                <a:cs typeface="Times New Roman" pitchFamily="18" charset="0"/>
              </a:rPr>
              <a:t>Micro: Amorphous, granular eosinophilc material surrounded by a rim of inflammatory cells</a:t>
            </a:r>
          </a:p>
          <a:p>
            <a:pPr lvl="1">
              <a:lnSpc>
                <a:spcPct val="90000"/>
              </a:lnSpc>
            </a:pPr>
            <a:r>
              <a:rPr lang="en-US" sz="3400" smtClean="0">
                <a:latin typeface="Times New Roman" pitchFamily="18" charset="0"/>
                <a:cs typeface="Times New Roman" pitchFamily="18" charset="0"/>
              </a:rPr>
              <a:t>No visible cell outlines – tissue architecture is obliterated</a:t>
            </a:r>
          </a:p>
          <a:p>
            <a:pPr>
              <a:lnSpc>
                <a:spcPct val="90000"/>
              </a:lnSpc>
            </a:pPr>
            <a:r>
              <a:rPr lang="en-US" sz="3400" smtClean="0">
                <a:latin typeface="Times New Roman" pitchFamily="18" charset="0"/>
                <a:cs typeface="Times New Roman" pitchFamily="18" charset="0"/>
              </a:rPr>
              <a:t>Usually seen in infections (esp. mycobacterial and fungal infections)</a:t>
            </a:r>
          </a:p>
        </p:txBody>
      </p:sp>
    </p:spTree>
    <p:extLst>
      <p:ext uri="{BB962C8B-B14F-4D97-AF65-F5344CB8AC3E}">
        <p14:creationId xmlns:p14="http://schemas.microsoft.com/office/powerpoint/2010/main" val="2264532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Caseous necrosis -- gross</a:t>
            </a:r>
          </a:p>
        </p:txBody>
      </p:sp>
      <p:pic>
        <p:nvPicPr>
          <p:cNvPr id="52227" name="Picture 3" descr="CASEOUS NECROSIS -- GRO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609600"/>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781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d:\SCContent\9781416031215\graphics\fullsize\S9781416031215-001-f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 y="0"/>
            <a:ext cx="7848600" cy="6535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1" name="Text Box 3"/>
          <p:cNvSpPr txBox="1">
            <a:spLocks noChangeArrowheads="1"/>
          </p:cNvSpPr>
          <p:nvPr/>
        </p:nvSpPr>
        <p:spPr bwMode="auto">
          <a:xfrm>
            <a:off x="373380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Downloaded from: StudentConsult (on 8 September 2010 02:58 PM)</a:t>
            </a:r>
          </a:p>
        </p:txBody>
      </p:sp>
      <p:sp>
        <p:nvSpPr>
          <p:cNvPr id="53252" name="Text Box 4"/>
          <p:cNvSpPr txBox="1">
            <a:spLocks noChangeArrowheads="1"/>
          </p:cNvSpPr>
          <p:nvPr/>
        </p:nvSpPr>
        <p:spPr bwMode="auto">
          <a:xfrm>
            <a:off x="467995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 2005 Elsevier </a:t>
            </a:r>
          </a:p>
        </p:txBody>
      </p:sp>
      <p:sp>
        <p:nvSpPr>
          <p:cNvPr id="53253" name="Picture 5" descr="top_logo"/>
          <p:cNvSpPr>
            <a:spLocks noChangeAspect="1" noChangeArrowheads="1"/>
          </p:cNvSpPr>
          <p:nvPr/>
        </p:nvSpPr>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3569667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Extensive caseous necrosis</a:t>
            </a:r>
            <a:br>
              <a:rPr lang="en-US" sz="3400" smtClean="0">
                <a:latin typeface="Times New Roman" pitchFamily="18" charset="0"/>
                <a:cs typeface="Times New Roman" pitchFamily="18" charset="0"/>
              </a:rPr>
            </a:br>
            <a:r>
              <a:rPr lang="en-US" sz="3400" smtClean="0">
                <a:latin typeface="Times New Roman" pitchFamily="18" charset="0"/>
                <a:cs typeface="Times New Roman" pitchFamily="18" charset="0"/>
              </a:rPr>
              <a:t> -- gross</a:t>
            </a:r>
          </a:p>
        </p:txBody>
      </p:sp>
      <p:pic>
        <p:nvPicPr>
          <p:cNvPr id="54275" name="Picture 3" descr="EXTENSIVE CASEOUS NECROSIS -- GRO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578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Caseous necrosis -- micro</a:t>
            </a:r>
          </a:p>
        </p:txBody>
      </p:sp>
      <p:pic>
        <p:nvPicPr>
          <p:cNvPr id="55299" name="Picture 3" descr="CASEOUS NECROSIS -- MIC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203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563563"/>
          </a:xfrm>
        </p:spPr>
        <p:txBody>
          <a:bodyPr>
            <a:normAutofit fontScale="90000"/>
          </a:bodyPr>
          <a:lstStyle/>
          <a:p>
            <a:pPr eaLnBrk="1" hangingPunct="1"/>
            <a:r>
              <a:rPr lang="en-US" sz="3400" b="1" smtClean="0">
                <a:latin typeface="Times New Roman" pitchFamily="18" charset="0"/>
                <a:cs typeface="Times New Roman" pitchFamily="18" charset="0"/>
              </a:rPr>
              <a:t>Caseous necrosis of lung</a:t>
            </a:r>
          </a:p>
        </p:txBody>
      </p:sp>
      <p:grpSp>
        <p:nvGrpSpPr>
          <p:cNvPr id="29699" name="Group 9"/>
          <p:cNvGrpSpPr>
            <a:grpSpLocks/>
          </p:cNvGrpSpPr>
          <p:nvPr/>
        </p:nvGrpSpPr>
        <p:grpSpPr bwMode="auto">
          <a:xfrm>
            <a:off x="0" y="990600"/>
            <a:ext cx="9144000" cy="4800600"/>
            <a:chOff x="0" y="528"/>
            <a:chExt cx="5760" cy="3024"/>
          </a:xfrm>
        </p:grpSpPr>
        <p:pic>
          <p:nvPicPr>
            <p:cNvPr id="2970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258" y="1050"/>
              <a:ext cx="3024" cy="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28"/>
              <a:ext cx="1991"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0" y="528"/>
              <a:ext cx="1990"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97959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09600" y="457200"/>
            <a:ext cx="8077200" cy="1143000"/>
          </a:xfrm>
        </p:spPr>
        <p:txBody>
          <a:bodyPr/>
          <a:lstStyle/>
          <a:p>
            <a:r>
              <a:rPr lang="en-US" sz="3400" smtClean="0">
                <a:latin typeface="Times New Roman" pitchFamily="18" charset="0"/>
                <a:cs typeface="Times New Roman" pitchFamily="18" charset="0"/>
              </a:rPr>
              <a:t>Enzymatic Fat Necrosis </a:t>
            </a:r>
          </a:p>
        </p:txBody>
      </p:sp>
      <p:sp>
        <p:nvSpPr>
          <p:cNvPr id="56323" name="Rectangle 3"/>
          <p:cNvSpPr>
            <a:spLocks noGrp="1" noChangeArrowheads="1"/>
          </p:cNvSpPr>
          <p:nvPr>
            <p:ph idx="1"/>
          </p:nvPr>
        </p:nvSpPr>
        <p:spPr>
          <a:xfrm>
            <a:off x="685800" y="1752600"/>
            <a:ext cx="7772400" cy="4343400"/>
          </a:xfrm>
        </p:spPr>
        <p:txBody>
          <a:bodyPr/>
          <a:lstStyle/>
          <a:p>
            <a:pPr>
              <a:lnSpc>
                <a:spcPct val="90000"/>
              </a:lnSpc>
            </a:pPr>
            <a:r>
              <a:rPr lang="en-US" sz="3400" smtClean="0">
                <a:latin typeface="Times New Roman" pitchFamily="18" charset="0"/>
                <a:cs typeface="Times New Roman" pitchFamily="18" charset="0"/>
              </a:rPr>
              <a:t>Results from hydrolytic action of lipases on fat</a:t>
            </a:r>
          </a:p>
          <a:p>
            <a:pPr>
              <a:lnSpc>
                <a:spcPct val="90000"/>
              </a:lnSpc>
            </a:pPr>
            <a:r>
              <a:rPr lang="en-US" sz="3400" smtClean="0">
                <a:latin typeface="Times New Roman" pitchFamily="18" charset="0"/>
                <a:cs typeface="Times New Roman" pitchFamily="18" charset="0"/>
              </a:rPr>
              <a:t>Most often seen in and around the pancreas; can also be seen in other fatty areas of the body, usually due to trauma</a:t>
            </a:r>
          </a:p>
          <a:p>
            <a:pPr>
              <a:lnSpc>
                <a:spcPct val="90000"/>
              </a:lnSpc>
            </a:pPr>
            <a:r>
              <a:rPr lang="en-US" sz="3400" smtClean="0">
                <a:latin typeface="Times New Roman" pitchFamily="18" charset="0"/>
                <a:cs typeface="Times New Roman" pitchFamily="18" charset="0"/>
              </a:rPr>
              <a:t>Fatty acids released via hydrolysis react with calcium to form chalky white areas </a:t>
            </a:r>
            <a:r>
              <a:rPr lang="en-US" sz="3400" smtClean="0">
                <a:latin typeface="Times New Roman" pitchFamily="18" charset="0"/>
                <a:cs typeface="Times New Roman" pitchFamily="18" charset="0"/>
                <a:sym typeface="Wingdings" charset="2"/>
              </a:rPr>
              <a:t> “saponification”</a:t>
            </a:r>
            <a:endParaRPr lang="en-US" sz="3400" smtClean="0">
              <a:latin typeface="Times New Roman" pitchFamily="18" charset="0"/>
              <a:cs typeface="Times New Roman" pitchFamily="18" charset="0"/>
            </a:endParaRPr>
          </a:p>
        </p:txBody>
      </p:sp>
    </p:spTree>
    <p:extLst>
      <p:ext uri="{BB962C8B-B14F-4D97-AF65-F5344CB8AC3E}">
        <p14:creationId xmlns:p14="http://schemas.microsoft.com/office/powerpoint/2010/main" val="3493719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609600"/>
            <a:ext cx="7772400" cy="762000"/>
          </a:xfrm>
        </p:spPr>
        <p:txBody>
          <a:bodyPr/>
          <a:lstStyle/>
          <a:p>
            <a:r>
              <a:rPr lang="en-US" sz="3400" b="1" dirty="0" smtClean="0">
                <a:latin typeface="Times New Roman" pitchFamily="18" charset="0"/>
                <a:cs typeface="Times New Roman" pitchFamily="18" charset="0"/>
              </a:rPr>
              <a:t>Reversible Injury -- Morphology</a:t>
            </a:r>
          </a:p>
        </p:txBody>
      </p:sp>
      <p:sp>
        <p:nvSpPr>
          <p:cNvPr id="24579" name="Rectangle 3"/>
          <p:cNvSpPr>
            <a:spLocks noGrp="1" noChangeArrowheads="1"/>
          </p:cNvSpPr>
          <p:nvPr>
            <p:ph idx="1"/>
          </p:nvPr>
        </p:nvSpPr>
        <p:spPr>
          <a:xfrm>
            <a:off x="0" y="1676400"/>
            <a:ext cx="9144000" cy="4419600"/>
          </a:xfrm>
        </p:spPr>
        <p:txBody>
          <a:bodyPr>
            <a:noAutofit/>
          </a:bodyPr>
          <a:lstStyle/>
          <a:p>
            <a:pPr>
              <a:lnSpc>
                <a:spcPct val="90000"/>
              </a:lnSpc>
            </a:pPr>
            <a:r>
              <a:rPr lang="en-US" b="1" dirty="0" smtClean="0">
                <a:latin typeface="Times New Roman" pitchFamily="18" charset="0"/>
                <a:cs typeface="Times New Roman" pitchFamily="18" charset="0"/>
              </a:rPr>
              <a:t>Light microscopic changes</a:t>
            </a:r>
          </a:p>
          <a:p>
            <a:pPr lvl="1">
              <a:lnSpc>
                <a:spcPct val="90000"/>
              </a:lnSpc>
            </a:pPr>
            <a:r>
              <a:rPr lang="en-US" sz="3200" dirty="0" smtClean="0">
                <a:latin typeface="Times New Roman" pitchFamily="18" charset="0"/>
                <a:cs typeface="Times New Roman" pitchFamily="18" charset="0"/>
              </a:rPr>
              <a:t>Cell swelling (a/k/a </a:t>
            </a:r>
            <a:r>
              <a:rPr lang="en-US" sz="3200" dirty="0" err="1" smtClean="0">
                <a:latin typeface="Times New Roman" pitchFamily="18" charset="0"/>
                <a:cs typeface="Times New Roman" pitchFamily="18" charset="0"/>
              </a:rPr>
              <a:t>hydropic</a:t>
            </a:r>
            <a:r>
              <a:rPr lang="en-US" sz="3200" dirty="0" smtClean="0">
                <a:latin typeface="Times New Roman" pitchFamily="18" charset="0"/>
                <a:cs typeface="Times New Roman" pitchFamily="18" charset="0"/>
              </a:rPr>
              <a:t> change)</a:t>
            </a:r>
          </a:p>
          <a:p>
            <a:pPr lvl="1">
              <a:lnSpc>
                <a:spcPct val="90000"/>
              </a:lnSpc>
            </a:pPr>
            <a:r>
              <a:rPr lang="en-US" sz="3200" dirty="0" smtClean="0">
                <a:latin typeface="Times New Roman" pitchFamily="18" charset="0"/>
                <a:cs typeface="Times New Roman" pitchFamily="18" charset="0"/>
              </a:rPr>
              <a:t>Fatty change</a:t>
            </a:r>
          </a:p>
          <a:p>
            <a:pPr>
              <a:lnSpc>
                <a:spcPct val="90000"/>
              </a:lnSpc>
            </a:pPr>
            <a:r>
              <a:rPr lang="en-US" b="1" dirty="0" err="1" smtClean="0">
                <a:latin typeface="Times New Roman" pitchFamily="18" charset="0"/>
                <a:cs typeface="Times New Roman" pitchFamily="18" charset="0"/>
              </a:rPr>
              <a:t>Ultrastructural</a:t>
            </a:r>
            <a:r>
              <a:rPr lang="en-US" b="1" dirty="0" smtClean="0">
                <a:latin typeface="Times New Roman" pitchFamily="18" charset="0"/>
                <a:cs typeface="Times New Roman" pitchFamily="18" charset="0"/>
              </a:rPr>
              <a:t> changes</a:t>
            </a:r>
          </a:p>
          <a:p>
            <a:pPr lvl="1">
              <a:lnSpc>
                <a:spcPct val="90000"/>
              </a:lnSpc>
            </a:pPr>
            <a:r>
              <a:rPr lang="en-US" sz="3200" dirty="0" smtClean="0">
                <a:latin typeface="Times New Roman" pitchFamily="18" charset="0"/>
                <a:cs typeface="Times New Roman" pitchFamily="18" charset="0"/>
              </a:rPr>
              <a:t>Alterations of cell membrane</a:t>
            </a:r>
          </a:p>
          <a:p>
            <a:pPr lvl="1">
              <a:lnSpc>
                <a:spcPct val="90000"/>
              </a:lnSpc>
            </a:pPr>
            <a:r>
              <a:rPr lang="en-US" sz="3200" dirty="0" smtClean="0">
                <a:latin typeface="Times New Roman" pitchFamily="18" charset="0"/>
                <a:cs typeface="Times New Roman" pitchFamily="18" charset="0"/>
              </a:rPr>
              <a:t>Swelling of and small amorphous deposits in mitochondria</a:t>
            </a:r>
          </a:p>
          <a:p>
            <a:pPr lvl="1">
              <a:lnSpc>
                <a:spcPct val="90000"/>
              </a:lnSpc>
            </a:pPr>
            <a:r>
              <a:rPr lang="en-US" sz="3200" dirty="0" smtClean="0">
                <a:latin typeface="Times New Roman" pitchFamily="18" charset="0"/>
                <a:cs typeface="Times New Roman" pitchFamily="18" charset="0"/>
              </a:rPr>
              <a:t>Swelling of </a:t>
            </a:r>
            <a:r>
              <a:rPr lang="en-US" sz="3200" dirty="0" err="1" smtClean="0">
                <a:latin typeface="Times New Roman" pitchFamily="18" charset="0"/>
                <a:cs typeface="Times New Roman" pitchFamily="18" charset="0"/>
              </a:rPr>
              <a:t>RER</a:t>
            </a:r>
            <a:r>
              <a:rPr lang="en-US" sz="3200" dirty="0" smtClean="0">
                <a:latin typeface="Times New Roman" pitchFamily="18" charset="0"/>
                <a:cs typeface="Times New Roman" pitchFamily="18" charset="0"/>
              </a:rPr>
              <a:t> and detachment of </a:t>
            </a:r>
            <a:r>
              <a:rPr lang="en-US" sz="3200" dirty="0" err="1" smtClean="0">
                <a:latin typeface="Times New Roman" pitchFamily="18" charset="0"/>
                <a:cs typeface="Times New Roman" pitchFamily="18" charset="0"/>
              </a:rPr>
              <a:t>ribosomes</a:t>
            </a:r>
            <a:endParaRPr lang="en-US"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96352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r>
              <a:rPr lang="en-US" sz="3400" smtClean="0">
                <a:latin typeface="Times New Roman" pitchFamily="18" charset="0"/>
                <a:cs typeface="Times New Roman" pitchFamily="18" charset="0"/>
              </a:rPr>
              <a:t>Enzymatic fat necrosis of pancreas -- gross</a:t>
            </a:r>
          </a:p>
        </p:txBody>
      </p:sp>
      <p:pic>
        <p:nvPicPr>
          <p:cNvPr id="57347" name="Picture 3" descr="ENZYMATIC FAT NECROSIS OF PANCREAS -- GRO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938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d:\SCContent\9781416031215\graphics\fullsize\S9781416031215-001-f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152400"/>
            <a:ext cx="8988425" cy="632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1" name="Text Box 3"/>
          <p:cNvSpPr txBox="1">
            <a:spLocks noChangeArrowheads="1"/>
          </p:cNvSpPr>
          <p:nvPr/>
        </p:nvSpPr>
        <p:spPr bwMode="auto">
          <a:xfrm>
            <a:off x="350520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Downloaded from: StudentConsult (on 8 September 2010 02:58 PM)</a:t>
            </a:r>
          </a:p>
        </p:txBody>
      </p:sp>
      <p:sp>
        <p:nvSpPr>
          <p:cNvPr id="58372" name="Text Box 4"/>
          <p:cNvSpPr txBox="1">
            <a:spLocks noChangeArrowheads="1"/>
          </p:cNvSpPr>
          <p:nvPr/>
        </p:nvSpPr>
        <p:spPr bwMode="auto">
          <a:xfrm>
            <a:off x="457200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 2005 Elsevier </a:t>
            </a:r>
          </a:p>
        </p:txBody>
      </p:sp>
      <p:sp>
        <p:nvSpPr>
          <p:cNvPr id="58373" name="Picture 5" descr="top_logo"/>
          <p:cNvSpPr>
            <a:spLocks noChangeAspect="1" noChangeArrowheads="1"/>
          </p:cNvSpPr>
          <p:nvPr/>
        </p:nvSpPr>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2006924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Fat necrosis -- micro</a:t>
            </a:r>
          </a:p>
        </p:txBody>
      </p:sp>
      <p:pic>
        <p:nvPicPr>
          <p:cNvPr id="59395" name="Picture 3" descr="FAT NECROSIS -- MIC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901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457200" y="152400"/>
            <a:ext cx="8229600" cy="685800"/>
          </a:xfrm>
        </p:spPr>
        <p:txBody>
          <a:bodyPr>
            <a:normAutofit/>
          </a:bodyPr>
          <a:lstStyle/>
          <a:p>
            <a:pPr eaLnBrk="1" hangingPunct="1"/>
            <a:r>
              <a:rPr lang="en-US" sz="3400" b="1" smtClean="0">
                <a:latin typeface="Times New Roman" pitchFamily="18" charset="0"/>
                <a:cs typeface="Times New Roman" pitchFamily="18" charset="0"/>
              </a:rPr>
              <a:t>Fat necrosis of pancreas</a:t>
            </a:r>
          </a:p>
        </p:txBody>
      </p:sp>
      <p:pic>
        <p:nvPicPr>
          <p:cNvPr id="3072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838200"/>
            <a:ext cx="31527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6"/>
          <p:cNvSpPr txBox="1">
            <a:spLocks noChangeArrowheads="1"/>
          </p:cNvSpPr>
          <p:nvPr/>
        </p:nvSpPr>
        <p:spPr bwMode="auto">
          <a:xfrm>
            <a:off x="4343400" y="16764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endParaRPr lang="en-US"/>
          </a:p>
        </p:txBody>
      </p:sp>
      <p:sp>
        <p:nvSpPr>
          <p:cNvPr id="30725" name="Text Box 7"/>
          <p:cNvSpPr txBox="1">
            <a:spLocks noChangeArrowheads="1"/>
          </p:cNvSpPr>
          <p:nvPr/>
        </p:nvSpPr>
        <p:spPr bwMode="auto">
          <a:xfrm>
            <a:off x="3886200" y="4114800"/>
            <a:ext cx="48768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600"/>
              <a:t>Cellular injury to the pancreatic acini leads to release of powerful enzymes which damage fat by the production of soaps, the chalky white areas seen here on the cut surfaces. Microscopically, the necrotic fat cells at the right have vague cellular outlines, have lost their peripheral nuclei, and their cytoplasm has become a pink amorphous mass of necrotic material. There are some remaining steatocytes at the left which are not necrotic.</a:t>
            </a:r>
          </a:p>
        </p:txBody>
      </p:sp>
      <p:pic>
        <p:nvPicPr>
          <p:cNvPr id="3072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838200"/>
            <a:ext cx="48006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372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Gangrenous Necrosis</a:t>
            </a:r>
          </a:p>
        </p:txBody>
      </p:sp>
      <p:sp>
        <p:nvSpPr>
          <p:cNvPr id="60419" name="Rectangle 3"/>
          <p:cNvSpPr>
            <a:spLocks noGrp="1" noChangeArrowheads="1"/>
          </p:cNvSpPr>
          <p:nvPr>
            <p:ph idx="1"/>
          </p:nvPr>
        </p:nvSpPr>
        <p:spPr/>
        <p:txBody>
          <a:bodyPr/>
          <a:lstStyle/>
          <a:p>
            <a:r>
              <a:rPr lang="en-US" sz="3400" smtClean="0">
                <a:latin typeface="Times New Roman" pitchFamily="18" charset="0"/>
                <a:cs typeface="Times New Roman" pitchFamily="18" charset="0"/>
              </a:rPr>
              <a:t>Most often seen on extremities, usually due to trauma or physical injury</a:t>
            </a:r>
          </a:p>
          <a:p>
            <a:r>
              <a:rPr lang="en-US" sz="3400" smtClean="0">
                <a:latin typeface="Times New Roman" pitchFamily="18" charset="0"/>
                <a:cs typeface="Times New Roman" pitchFamily="18" charset="0"/>
              </a:rPr>
              <a:t>“Dry” gangrene – no bacterial superinfection; tissue appears dry</a:t>
            </a:r>
          </a:p>
          <a:p>
            <a:r>
              <a:rPr lang="en-US" sz="3400" smtClean="0">
                <a:latin typeface="Times New Roman" pitchFamily="18" charset="0"/>
                <a:cs typeface="Times New Roman" pitchFamily="18" charset="0"/>
              </a:rPr>
              <a:t>“Wet” gangrene – bacterial superinfection has occurred; tissue looks wet and liquefactive</a:t>
            </a:r>
          </a:p>
        </p:txBody>
      </p:sp>
    </p:spTree>
    <p:extLst>
      <p:ext uri="{BB962C8B-B14F-4D97-AF65-F5344CB8AC3E}">
        <p14:creationId xmlns:p14="http://schemas.microsoft.com/office/powerpoint/2010/main" val="2693873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Gangrene -- gross</a:t>
            </a:r>
          </a:p>
        </p:txBody>
      </p:sp>
      <p:pic>
        <p:nvPicPr>
          <p:cNvPr id="61443" name="Picture 3" descr="GANGRENE -- GRO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697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Wet gangrene -- gross</a:t>
            </a:r>
          </a:p>
        </p:txBody>
      </p:sp>
      <p:pic>
        <p:nvPicPr>
          <p:cNvPr id="62467" name="Picture 3" descr="WET GANGRENE -- GRO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761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Gangrenous necrosis -- micro</a:t>
            </a:r>
          </a:p>
        </p:txBody>
      </p:sp>
      <p:pic>
        <p:nvPicPr>
          <p:cNvPr id="63491" name="Picture 3" descr="GANGRENOUS NECROSIS -- MIC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289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title"/>
          </p:nvPr>
        </p:nvSpPr>
        <p:spPr>
          <a:xfrm>
            <a:off x="457200" y="274638"/>
            <a:ext cx="8229600" cy="792162"/>
          </a:xfrm>
        </p:spPr>
        <p:txBody>
          <a:bodyPr/>
          <a:lstStyle/>
          <a:p>
            <a:pPr eaLnBrk="1" hangingPunct="1"/>
            <a:r>
              <a:rPr lang="en-US" sz="3400" b="1" smtClean="0">
                <a:latin typeface="Times New Roman" pitchFamily="18" charset="0"/>
                <a:cs typeface="Times New Roman" pitchFamily="18" charset="0"/>
              </a:rPr>
              <a:t>Dry gangrene</a:t>
            </a:r>
          </a:p>
        </p:txBody>
      </p:sp>
      <p:pic>
        <p:nvPicPr>
          <p:cNvPr id="2560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066800"/>
            <a:ext cx="4286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066800"/>
            <a:ext cx="4286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856038"/>
            <a:ext cx="4267200"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256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Fibrinoid Necrosis</a:t>
            </a:r>
          </a:p>
        </p:txBody>
      </p:sp>
      <p:sp>
        <p:nvSpPr>
          <p:cNvPr id="64515" name="Rectangle 3"/>
          <p:cNvSpPr>
            <a:spLocks noGrp="1" noChangeArrowheads="1"/>
          </p:cNvSpPr>
          <p:nvPr>
            <p:ph idx="1"/>
          </p:nvPr>
        </p:nvSpPr>
        <p:spPr/>
        <p:txBody>
          <a:bodyPr/>
          <a:lstStyle/>
          <a:p>
            <a:r>
              <a:rPr lang="en-US" sz="3400" smtClean="0">
                <a:latin typeface="Times New Roman" pitchFamily="18" charset="0"/>
                <a:cs typeface="Times New Roman" pitchFamily="18" charset="0"/>
              </a:rPr>
              <a:t>Usually seen in the walls of blood vessels (e.g., in vasculitides)</a:t>
            </a:r>
          </a:p>
          <a:p>
            <a:r>
              <a:rPr lang="en-US" sz="3400" smtClean="0">
                <a:latin typeface="Times New Roman" pitchFamily="18" charset="0"/>
                <a:cs typeface="Times New Roman" pitchFamily="18" charset="0"/>
              </a:rPr>
              <a:t>Glassy, eosinophilic fibrin-like material is deposited within the vascular walls</a:t>
            </a:r>
          </a:p>
        </p:txBody>
      </p:sp>
    </p:spTree>
    <p:extLst>
      <p:ext uri="{BB962C8B-B14F-4D97-AF65-F5344CB8AC3E}">
        <p14:creationId xmlns:p14="http://schemas.microsoft.com/office/powerpoint/2010/main" val="2254878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457200"/>
            <a:ext cx="7772400" cy="838200"/>
          </a:xfrm>
        </p:spPr>
        <p:txBody>
          <a:bodyPr/>
          <a:lstStyle/>
          <a:p>
            <a:r>
              <a:rPr lang="en-US" sz="3400" b="1" dirty="0" smtClean="0">
                <a:latin typeface="Times New Roman" pitchFamily="18" charset="0"/>
                <a:cs typeface="Times New Roman" pitchFamily="18" charset="0"/>
              </a:rPr>
              <a:t>Irreversible Injury -- Morphology</a:t>
            </a:r>
          </a:p>
        </p:txBody>
      </p:sp>
      <p:sp>
        <p:nvSpPr>
          <p:cNvPr id="25603" name="Rectangle 3"/>
          <p:cNvSpPr>
            <a:spLocks noGrp="1" noChangeArrowheads="1"/>
          </p:cNvSpPr>
          <p:nvPr>
            <p:ph idx="1"/>
          </p:nvPr>
        </p:nvSpPr>
        <p:spPr>
          <a:xfrm>
            <a:off x="0" y="1447800"/>
            <a:ext cx="9144000" cy="4800600"/>
          </a:xfrm>
        </p:spPr>
        <p:txBody>
          <a:bodyPr>
            <a:noAutofit/>
          </a:bodyPr>
          <a:lstStyle/>
          <a:p>
            <a:r>
              <a:rPr lang="en-US" b="1" dirty="0" smtClean="0">
                <a:latin typeface="Times New Roman" pitchFamily="18" charset="0"/>
                <a:cs typeface="Times New Roman" pitchFamily="18" charset="0"/>
              </a:rPr>
              <a:t>Light microscopic changes</a:t>
            </a:r>
          </a:p>
          <a:p>
            <a:pPr lvl="1"/>
            <a:r>
              <a:rPr lang="en-US" sz="3200" dirty="0" smtClean="0">
                <a:latin typeface="Times New Roman" pitchFamily="18" charset="0"/>
                <a:cs typeface="Times New Roman" pitchFamily="18" charset="0"/>
              </a:rPr>
              <a:t>Increased </a:t>
            </a:r>
            <a:r>
              <a:rPr lang="en-US" sz="3200" dirty="0" err="1" smtClean="0">
                <a:latin typeface="Times New Roman" pitchFamily="18" charset="0"/>
                <a:cs typeface="Times New Roman" pitchFamily="18" charset="0"/>
              </a:rPr>
              <a:t>cytoplasmic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eosinophilia</a:t>
            </a:r>
            <a:r>
              <a:rPr lang="en-US" sz="3200" dirty="0" smtClean="0">
                <a:latin typeface="Times New Roman" pitchFamily="18" charset="0"/>
                <a:cs typeface="Times New Roman" pitchFamily="18" charset="0"/>
              </a:rPr>
              <a:t> (loss of RNA, which is more basophilic)</a:t>
            </a:r>
          </a:p>
          <a:p>
            <a:pPr lvl="1"/>
            <a:r>
              <a:rPr lang="en-US" sz="3200" dirty="0" err="1" smtClean="0">
                <a:latin typeface="Times New Roman" pitchFamily="18" charset="0"/>
                <a:cs typeface="Times New Roman" pitchFamily="18" charset="0"/>
              </a:rPr>
              <a:t>Cytoplasmic</a:t>
            </a:r>
            <a:r>
              <a:rPr lang="en-US" sz="3200" dirty="0" smtClean="0">
                <a:latin typeface="Times New Roman" pitchFamily="18" charset="0"/>
                <a:cs typeface="Times New Roman" pitchFamily="18" charset="0"/>
              </a:rPr>
              <a:t> vacuolization</a:t>
            </a:r>
          </a:p>
          <a:p>
            <a:pPr lvl="1"/>
            <a:r>
              <a:rPr lang="en-US" sz="3200" dirty="0" smtClean="0">
                <a:latin typeface="Times New Roman" pitchFamily="18" charset="0"/>
                <a:cs typeface="Times New Roman" pitchFamily="18" charset="0"/>
              </a:rPr>
              <a:t>Nuclear chromatin clumping</a:t>
            </a:r>
          </a:p>
          <a:p>
            <a:r>
              <a:rPr lang="en-US" b="1" dirty="0" err="1" smtClean="0">
                <a:latin typeface="Times New Roman" pitchFamily="18" charset="0"/>
                <a:cs typeface="Times New Roman" pitchFamily="18" charset="0"/>
              </a:rPr>
              <a:t>Ultrastructural</a:t>
            </a:r>
            <a:r>
              <a:rPr lang="en-US" b="1" dirty="0" smtClean="0">
                <a:latin typeface="Times New Roman" pitchFamily="18" charset="0"/>
                <a:cs typeface="Times New Roman" pitchFamily="18" charset="0"/>
              </a:rPr>
              <a:t> changes</a:t>
            </a:r>
          </a:p>
          <a:p>
            <a:pPr lvl="1"/>
            <a:r>
              <a:rPr lang="en-US" sz="3200" dirty="0" smtClean="0">
                <a:latin typeface="Times New Roman" pitchFamily="18" charset="0"/>
                <a:cs typeface="Times New Roman" pitchFamily="18" charset="0"/>
              </a:rPr>
              <a:t>Breaks in cellular and </a:t>
            </a:r>
            <a:r>
              <a:rPr lang="en-US" sz="3200" dirty="0" err="1" smtClean="0">
                <a:latin typeface="Times New Roman" pitchFamily="18" charset="0"/>
                <a:cs typeface="Times New Roman" pitchFamily="18" charset="0"/>
              </a:rPr>
              <a:t>organellar</a:t>
            </a:r>
            <a:r>
              <a:rPr lang="en-US" sz="3200" dirty="0" smtClean="0">
                <a:latin typeface="Times New Roman" pitchFamily="18" charset="0"/>
                <a:cs typeface="Times New Roman" pitchFamily="18" charset="0"/>
              </a:rPr>
              <a:t> membranes</a:t>
            </a:r>
          </a:p>
          <a:p>
            <a:pPr lvl="1"/>
            <a:r>
              <a:rPr lang="en-US" sz="3200" dirty="0" smtClean="0">
                <a:latin typeface="Times New Roman" pitchFamily="18" charset="0"/>
                <a:cs typeface="Times New Roman" pitchFamily="18" charset="0"/>
              </a:rPr>
              <a:t>Larger amorphous densities in mitochondria</a:t>
            </a:r>
          </a:p>
          <a:p>
            <a:pPr lvl="1"/>
            <a:r>
              <a:rPr lang="en-US" sz="3200" dirty="0" smtClean="0">
                <a:latin typeface="Times New Roman" pitchFamily="18" charset="0"/>
                <a:cs typeface="Times New Roman" pitchFamily="18" charset="0"/>
              </a:rPr>
              <a:t>Nuclear changes</a:t>
            </a:r>
          </a:p>
        </p:txBody>
      </p:sp>
    </p:spTree>
    <p:extLst>
      <p:ext uri="{BB962C8B-B14F-4D97-AF65-F5344CB8AC3E}">
        <p14:creationId xmlns:p14="http://schemas.microsoft.com/office/powerpoint/2010/main" val="4258772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b="34"/>
          <a:stretch>
            <a:fillRect/>
          </a:stretch>
        </p:blipFill>
        <p:spPr bwMode="auto">
          <a:xfrm>
            <a:off x="1600200" y="533400"/>
            <a:ext cx="5868987" cy="584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2930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d:\SCContent\9781416031215\graphics\fullsize\S9781416031215-001-f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0"/>
            <a:ext cx="8991600" cy="632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39" name="Text Box 3"/>
          <p:cNvSpPr txBox="1">
            <a:spLocks noChangeArrowheads="1"/>
          </p:cNvSpPr>
          <p:nvPr/>
        </p:nvSpPr>
        <p:spPr bwMode="auto">
          <a:xfrm>
            <a:off x="365760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Downloaded from: StudentConsult (on 8 September 2010 02:58 PM)</a:t>
            </a:r>
          </a:p>
        </p:txBody>
      </p:sp>
      <p:sp>
        <p:nvSpPr>
          <p:cNvPr id="65540" name="Text Box 4"/>
          <p:cNvSpPr txBox="1">
            <a:spLocks noChangeArrowheads="1"/>
          </p:cNvSpPr>
          <p:nvPr/>
        </p:nvSpPr>
        <p:spPr bwMode="auto">
          <a:xfrm>
            <a:off x="467995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 2005 Elsevier </a:t>
            </a:r>
          </a:p>
        </p:txBody>
      </p:sp>
      <p:sp>
        <p:nvSpPr>
          <p:cNvPr id="65541" name="Picture 5" descr="top_logo"/>
          <p:cNvSpPr>
            <a:spLocks noChangeAspect="1" noChangeArrowheads="1"/>
          </p:cNvSpPr>
          <p:nvPr/>
        </p:nvSpPr>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5594864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152400"/>
            <a:ext cx="8229600" cy="609600"/>
          </a:xfrm>
        </p:spPr>
        <p:txBody>
          <a:bodyPr>
            <a:normAutofit/>
          </a:bodyPr>
          <a:lstStyle/>
          <a:p>
            <a:pPr eaLnBrk="1" hangingPunct="1"/>
            <a:r>
              <a:rPr lang="en-US" sz="3400" b="1" smtClean="0">
                <a:latin typeface="Times New Roman" pitchFamily="18" charset="0"/>
                <a:cs typeface="Times New Roman" pitchFamily="18" charset="0"/>
              </a:rPr>
              <a:t>Fibrinoid necrosis of vessels</a:t>
            </a:r>
          </a:p>
        </p:txBody>
      </p:sp>
      <p:pic>
        <p:nvPicPr>
          <p:cNvPr id="3174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 y="838200"/>
            <a:ext cx="393065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838200"/>
            <a:ext cx="393065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216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d:\SCContent\9781416031215\graphics\fullsize\S9781416031215-001-f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0650"/>
            <a:ext cx="8108950" cy="650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1" name="Text Box 3"/>
          <p:cNvSpPr txBox="1">
            <a:spLocks noChangeArrowheads="1"/>
          </p:cNvSpPr>
          <p:nvPr/>
        </p:nvSpPr>
        <p:spPr bwMode="auto">
          <a:xfrm>
            <a:off x="350520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Downloaded from: StudentConsult (on 8 September 2010 02:58 PM)</a:t>
            </a:r>
          </a:p>
        </p:txBody>
      </p:sp>
      <p:sp>
        <p:nvSpPr>
          <p:cNvPr id="32772" name="Text Box 4"/>
          <p:cNvSpPr txBox="1">
            <a:spLocks noChangeArrowheads="1"/>
          </p:cNvSpPr>
          <p:nvPr/>
        </p:nvSpPr>
        <p:spPr bwMode="auto">
          <a:xfrm>
            <a:off x="4495800" y="6611938"/>
            <a:ext cx="4464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spcBef>
                <a:spcPct val="50000"/>
              </a:spcBef>
            </a:pPr>
            <a:r>
              <a:rPr lang="en-US" sz="1000" i="1"/>
              <a:t>© 2005 Elsevier </a:t>
            </a:r>
          </a:p>
        </p:txBody>
      </p:sp>
      <p:sp>
        <p:nvSpPr>
          <p:cNvPr id="32773" name="Picture 5" descr="top_logo"/>
          <p:cNvSpPr>
            <a:spLocks noChangeAspect="1" noChangeArrowheads="1"/>
          </p:cNvSpPr>
          <p:nvPr/>
        </p:nvSpPr>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9933407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IN" sz="3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IN"/>
          </a:p>
        </p:txBody>
      </p:sp>
      <p:pic>
        <p:nvPicPr>
          <p:cNvPr id="4"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solidFill>
              <a:srgbClr val="FFFF00"/>
            </a:solidFill>
            <a:miter lim="800000"/>
            <a:headEnd/>
            <a:tailEnd/>
          </a:ln>
        </p:spPr>
      </p:pic>
    </p:spTree>
    <p:extLst>
      <p:ext uri="{BB962C8B-B14F-4D97-AF65-F5344CB8AC3E}">
        <p14:creationId xmlns:p14="http://schemas.microsoft.com/office/powerpoint/2010/main" val="1481220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85000" lnSpcReduction="20000"/>
          </a:bodyPr>
          <a:lstStyle/>
          <a:p>
            <a:pPr marL="0" indent="0">
              <a:buNone/>
            </a:pPr>
            <a:r>
              <a:rPr lang="en-IN" b="1" dirty="0" smtClean="0"/>
              <a:t>1. </a:t>
            </a:r>
            <a:r>
              <a:rPr lang="en-IN" b="1" dirty="0"/>
              <a:t> A pathologist notes the following findings after light microscopic examination of a section of liver from a chronic alcoholic. Which of the following is an example of a reversible injury</a:t>
            </a:r>
            <a:r>
              <a:rPr lang="en-IN" b="1" dirty="0" smtClean="0"/>
              <a:t>?</a:t>
            </a:r>
          </a:p>
          <a:p>
            <a:pPr marL="0" indent="0">
              <a:buNone/>
            </a:pPr>
            <a:endParaRPr lang="en-IN" b="1" dirty="0" smtClean="0"/>
          </a:p>
          <a:p>
            <a:r>
              <a:rPr lang="en-IN" dirty="0" smtClean="0"/>
              <a:t>A. </a:t>
            </a:r>
            <a:r>
              <a:rPr lang="en-IN" dirty="0" err="1" smtClean="0"/>
              <a:t>Pyknosis</a:t>
            </a:r>
            <a:endParaRPr lang="en-IN" dirty="0" smtClean="0"/>
          </a:p>
          <a:p>
            <a:r>
              <a:rPr lang="en-IN" dirty="0" smtClean="0"/>
              <a:t>B. Cytoplasmic </a:t>
            </a:r>
            <a:r>
              <a:rPr lang="en-IN" dirty="0"/>
              <a:t>vacuoles </a:t>
            </a:r>
            <a:endParaRPr lang="en-IN" dirty="0" smtClean="0"/>
          </a:p>
          <a:p>
            <a:r>
              <a:rPr lang="en-IN" dirty="0" smtClean="0"/>
              <a:t>C. Rupture </a:t>
            </a:r>
            <a:r>
              <a:rPr lang="en-IN" dirty="0"/>
              <a:t>of cell </a:t>
            </a:r>
            <a:r>
              <a:rPr lang="en-IN" dirty="0" smtClean="0"/>
              <a:t>membrane</a:t>
            </a:r>
          </a:p>
          <a:p>
            <a:r>
              <a:rPr lang="en-IN" dirty="0" smtClean="0"/>
              <a:t>D. </a:t>
            </a:r>
            <a:r>
              <a:rPr lang="en-IN" dirty="0" err="1" smtClean="0"/>
              <a:t>Karyolysis</a:t>
            </a:r>
            <a:endParaRPr lang="en-IN" dirty="0" smtClean="0"/>
          </a:p>
          <a:p>
            <a:pPr marL="0" indent="0">
              <a:buNone/>
            </a:pPr>
            <a:r>
              <a:rPr lang="en-IN" dirty="0" smtClean="0"/>
              <a:t/>
            </a:r>
            <a:br>
              <a:rPr lang="en-IN" dirty="0" smtClean="0"/>
            </a:br>
            <a:endParaRPr lang="en-IN" dirty="0"/>
          </a:p>
        </p:txBody>
      </p:sp>
    </p:spTree>
    <p:extLst>
      <p:ext uri="{BB962C8B-B14F-4D97-AF65-F5344CB8AC3E}">
        <p14:creationId xmlns:p14="http://schemas.microsoft.com/office/powerpoint/2010/main" val="12508655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pPr marL="0" indent="0">
              <a:buNone/>
            </a:pPr>
            <a:r>
              <a:rPr lang="en-IN" b="1" dirty="0" smtClean="0"/>
              <a:t>2. Which of the following disorders is an example of Coagulation necrosis?</a:t>
            </a:r>
          </a:p>
          <a:p>
            <a:pPr marL="0" indent="0">
              <a:buNone/>
            </a:pPr>
            <a:r>
              <a:rPr lang="en-IN" dirty="0" smtClean="0"/>
              <a:t/>
            </a:r>
            <a:br>
              <a:rPr lang="en-IN" dirty="0" smtClean="0"/>
            </a:br>
            <a:r>
              <a:rPr lang="en-IN" dirty="0" smtClean="0"/>
              <a:t>a) Lobar pneumonia in an alcoholic</a:t>
            </a:r>
            <a:br>
              <a:rPr lang="en-IN" dirty="0" smtClean="0"/>
            </a:br>
            <a:r>
              <a:rPr lang="en-IN" dirty="0" smtClean="0"/>
              <a:t>b) Hepatic </a:t>
            </a:r>
            <a:r>
              <a:rPr lang="en-IN" dirty="0" err="1" smtClean="0"/>
              <a:t>absecess</a:t>
            </a:r>
            <a:r>
              <a:rPr lang="en-IN" dirty="0" smtClean="0"/>
              <a:t> in a pt with </a:t>
            </a:r>
            <a:r>
              <a:rPr lang="en-IN" dirty="0" err="1" smtClean="0"/>
              <a:t>amebiasis</a:t>
            </a:r>
            <a:r>
              <a:rPr lang="en-IN" dirty="0" smtClean="0"/>
              <a:t/>
            </a:r>
            <a:br>
              <a:rPr lang="en-IN" dirty="0" smtClean="0"/>
            </a:br>
            <a:r>
              <a:rPr lang="en-IN" dirty="0" smtClean="0"/>
              <a:t>c) Pseudomembranous colitis in a pt on ampicillin</a:t>
            </a:r>
            <a:br>
              <a:rPr lang="en-IN" dirty="0" smtClean="0"/>
            </a:br>
            <a:r>
              <a:rPr lang="en-IN" dirty="0" smtClean="0"/>
              <a:t>d) Embolus to the superior mesenteric artery leading to bowel infarction</a:t>
            </a:r>
          </a:p>
          <a:p>
            <a:endParaRPr lang="en-IN" dirty="0"/>
          </a:p>
        </p:txBody>
      </p:sp>
    </p:spTree>
    <p:extLst>
      <p:ext uri="{BB962C8B-B14F-4D97-AF65-F5344CB8AC3E}">
        <p14:creationId xmlns:p14="http://schemas.microsoft.com/office/powerpoint/2010/main" val="3996680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pPr marL="0" indent="0">
              <a:buNone/>
            </a:pPr>
            <a:r>
              <a:rPr lang="en-IN" b="1" dirty="0" smtClean="0"/>
              <a:t>3. A </a:t>
            </a:r>
            <a:r>
              <a:rPr lang="en-IN" b="1" dirty="0"/>
              <a:t>pathologist  notes cloudy swelling, </a:t>
            </a:r>
            <a:r>
              <a:rPr lang="en-IN" b="1" dirty="0" err="1"/>
              <a:t>hydropic</a:t>
            </a:r>
            <a:r>
              <a:rPr lang="en-IN" b="1" dirty="0"/>
              <a:t> change and fatty change in the liver of a patient with a history of alcohol abuse.  These morphological changes are all examples </a:t>
            </a:r>
            <a:r>
              <a:rPr lang="en-IN" b="1" dirty="0" smtClean="0"/>
              <a:t>of</a:t>
            </a:r>
          </a:p>
          <a:p>
            <a:pPr marL="0" indent="0">
              <a:buNone/>
            </a:pPr>
            <a:endParaRPr lang="en-IN" b="1" dirty="0" smtClean="0"/>
          </a:p>
          <a:p>
            <a:r>
              <a:rPr lang="en-IN" dirty="0" smtClean="0"/>
              <a:t>A. Early </a:t>
            </a:r>
            <a:r>
              <a:rPr lang="en-IN" dirty="0"/>
              <a:t>neoplastic </a:t>
            </a:r>
            <a:r>
              <a:rPr lang="en-IN" dirty="0" smtClean="0"/>
              <a:t>change</a:t>
            </a:r>
          </a:p>
          <a:p>
            <a:r>
              <a:rPr lang="en-IN" dirty="0" smtClean="0"/>
              <a:t>B. Hyaline change</a:t>
            </a:r>
          </a:p>
          <a:p>
            <a:r>
              <a:rPr lang="en-IN" dirty="0" smtClean="0"/>
              <a:t>C. Patterns </a:t>
            </a:r>
            <a:r>
              <a:rPr lang="en-IN" dirty="0"/>
              <a:t>of cell </a:t>
            </a:r>
            <a:r>
              <a:rPr lang="en-IN" dirty="0" smtClean="0"/>
              <a:t>death</a:t>
            </a:r>
          </a:p>
          <a:p>
            <a:r>
              <a:rPr lang="en-IN" dirty="0" smtClean="0"/>
              <a:t>D. Reversible </a:t>
            </a:r>
            <a:r>
              <a:rPr lang="en-IN" dirty="0"/>
              <a:t>cell injury</a:t>
            </a:r>
            <a:r>
              <a:rPr lang="en-IN" dirty="0" smtClean="0"/>
              <a:t/>
            </a:r>
            <a:br>
              <a:rPr lang="en-IN" dirty="0" smtClean="0"/>
            </a:br>
            <a:endParaRPr lang="en-IN" dirty="0"/>
          </a:p>
        </p:txBody>
      </p:sp>
    </p:spTree>
    <p:extLst>
      <p:ext uri="{BB962C8B-B14F-4D97-AF65-F5344CB8AC3E}">
        <p14:creationId xmlns:p14="http://schemas.microsoft.com/office/powerpoint/2010/main" val="21966348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0" indent="0">
              <a:buNone/>
            </a:pPr>
            <a:r>
              <a:rPr lang="en-IN" b="1" dirty="0" smtClean="0"/>
              <a:t>4. </a:t>
            </a:r>
            <a:r>
              <a:rPr lang="en-IN" b="1" dirty="0"/>
              <a:t> </a:t>
            </a:r>
            <a:r>
              <a:rPr lang="en-IN" b="1" dirty="0" err="1"/>
              <a:t>Caseous</a:t>
            </a:r>
            <a:r>
              <a:rPr lang="en-IN" b="1" dirty="0"/>
              <a:t> necrosis is characterized morphologically by </a:t>
            </a:r>
            <a:endParaRPr lang="en-IN" b="1" dirty="0" smtClean="0"/>
          </a:p>
          <a:p>
            <a:pPr marL="0" indent="0">
              <a:buNone/>
            </a:pPr>
            <a:endParaRPr lang="en-IN" b="1" dirty="0" smtClean="0"/>
          </a:p>
          <a:p>
            <a:r>
              <a:rPr lang="en-IN" dirty="0" smtClean="0"/>
              <a:t>A. Preservation </a:t>
            </a:r>
            <a:r>
              <a:rPr lang="en-IN" dirty="0"/>
              <a:t>of tissue </a:t>
            </a:r>
            <a:r>
              <a:rPr lang="en-IN" dirty="0" smtClean="0"/>
              <a:t>outlines</a:t>
            </a:r>
          </a:p>
          <a:p>
            <a:r>
              <a:rPr lang="en-IN" dirty="0" smtClean="0"/>
              <a:t>B. </a:t>
            </a:r>
            <a:r>
              <a:rPr lang="en-IN" dirty="0" err="1" smtClean="0"/>
              <a:t>Basophilia</a:t>
            </a:r>
            <a:endParaRPr lang="en-IN" dirty="0" smtClean="0"/>
          </a:p>
          <a:p>
            <a:r>
              <a:rPr lang="en-IN" dirty="0" smtClean="0"/>
              <a:t>C. Semi-liquid consistency</a:t>
            </a:r>
          </a:p>
          <a:p>
            <a:r>
              <a:rPr lang="en-IN" dirty="0" smtClean="0"/>
              <a:t>D. Amorphous </a:t>
            </a:r>
            <a:r>
              <a:rPr lang="en-IN" dirty="0"/>
              <a:t>appearance</a:t>
            </a:r>
            <a:r>
              <a:rPr lang="en-IN" dirty="0" smtClean="0"/>
              <a:t/>
            </a:r>
            <a:br>
              <a:rPr lang="en-IN" dirty="0" smtClean="0"/>
            </a:br>
            <a:endParaRPr lang="en-IN" dirty="0"/>
          </a:p>
        </p:txBody>
      </p:sp>
    </p:spTree>
    <p:extLst>
      <p:ext uri="{BB962C8B-B14F-4D97-AF65-F5344CB8AC3E}">
        <p14:creationId xmlns:p14="http://schemas.microsoft.com/office/powerpoint/2010/main" val="3281086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457200" lvl="0" indent="-457200" eaLnBrk="0" fontAlgn="base" hangingPunct="0">
              <a:spcBef>
                <a:spcPct val="0"/>
              </a:spcBef>
              <a:spcAft>
                <a:spcPct val="0"/>
              </a:spcAft>
              <a:buNone/>
            </a:pPr>
            <a:r>
              <a:rPr lang="en-US" altLang="en-US" sz="2700" b="1" dirty="0" smtClean="0">
                <a:latin typeface="+mj-lt"/>
                <a:cs typeface="Times New Roman" pitchFamily="18" charset="0"/>
              </a:rPr>
              <a:t>5. Cell death causes by autolysis is produced by:</a:t>
            </a:r>
          </a:p>
          <a:p>
            <a:pPr marL="457200" lvl="0" indent="-457200" eaLnBrk="0" fontAlgn="base" hangingPunct="0">
              <a:spcBef>
                <a:spcPct val="0"/>
              </a:spcBef>
              <a:spcAft>
                <a:spcPct val="0"/>
              </a:spcAft>
              <a:buNone/>
            </a:pPr>
            <a:endParaRPr lang="en-US" altLang="en-US" sz="2700" b="1" dirty="0" smtClean="0">
              <a:latin typeface="+mj-lt"/>
              <a:cs typeface="Times New Roman" pitchFamily="18" charset="0"/>
            </a:endParaRPr>
          </a:p>
          <a:p>
            <a:pPr marL="514350" lvl="0" indent="-514350" eaLnBrk="0" fontAlgn="base" hangingPunct="0">
              <a:spcBef>
                <a:spcPct val="0"/>
              </a:spcBef>
              <a:spcAft>
                <a:spcPct val="0"/>
              </a:spcAft>
              <a:buFont typeface="+mj-lt"/>
              <a:buAutoNum type="alphaUcPeriod"/>
            </a:pPr>
            <a:r>
              <a:rPr lang="en-US" altLang="en-US" sz="2700" b="1" dirty="0" smtClean="0">
                <a:latin typeface="+mj-lt"/>
                <a:cs typeface="Times New Roman" pitchFamily="18" charset="0"/>
              </a:rPr>
              <a:t>Antibodies</a:t>
            </a:r>
          </a:p>
          <a:p>
            <a:pPr marL="514350" lvl="0" indent="-514350" eaLnBrk="0" fontAlgn="base" hangingPunct="0">
              <a:spcBef>
                <a:spcPct val="0"/>
              </a:spcBef>
              <a:spcAft>
                <a:spcPct val="0"/>
              </a:spcAft>
              <a:buFont typeface="+mj-lt"/>
              <a:buAutoNum type="alphaUcPeriod"/>
            </a:pPr>
            <a:r>
              <a:rPr lang="en-US" altLang="en-US" sz="2700" b="1" dirty="0" smtClean="0">
                <a:latin typeface="+mj-lt"/>
                <a:cs typeface="Times New Roman" pitchFamily="18" charset="0"/>
              </a:rPr>
              <a:t>Endogenous leukocytosis</a:t>
            </a:r>
          </a:p>
          <a:p>
            <a:pPr marL="514350" lvl="0" indent="-514350" eaLnBrk="0" fontAlgn="base" hangingPunct="0">
              <a:spcBef>
                <a:spcPct val="0"/>
              </a:spcBef>
              <a:spcAft>
                <a:spcPct val="0"/>
              </a:spcAft>
              <a:buFont typeface="+mj-lt"/>
              <a:buAutoNum type="alphaUcPeriod"/>
            </a:pPr>
            <a:r>
              <a:rPr lang="en-US" altLang="en-US" sz="2700" b="1" dirty="0" smtClean="0">
                <a:latin typeface="+mj-lt"/>
                <a:cs typeface="Times New Roman" pitchFamily="18" charset="0"/>
              </a:rPr>
              <a:t>Phagocytic leukocytes</a:t>
            </a:r>
          </a:p>
          <a:p>
            <a:pPr marL="514350" lvl="0" indent="-514350" eaLnBrk="0" fontAlgn="base" hangingPunct="0">
              <a:spcBef>
                <a:spcPct val="0"/>
              </a:spcBef>
              <a:spcAft>
                <a:spcPct val="0"/>
              </a:spcAft>
              <a:buFont typeface="+mj-lt"/>
              <a:buAutoNum type="alphaUcPeriod"/>
            </a:pPr>
            <a:r>
              <a:rPr lang="en-US" altLang="en-US" sz="2700" b="1" dirty="0" smtClean="0">
                <a:latin typeface="+mj-lt"/>
                <a:cs typeface="Times New Roman" pitchFamily="18" charset="0"/>
              </a:rPr>
              <a:t>Bacterial enzymes</a:t>
            </a:r>
          </a:p>
        </p:txBody>
      </p:sp>
    </p:spTree>
    <p:extLst>
      <p:ext uri="{BB962C8B-B14F-4D97-AF65-F5344CB8AC3E}">
        <p14:creationId xmlns:p14="http://schemas.microsoft.com/office/powerpoint/2010/main" val="3045067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4209" y="2819399"/>
            <a:ext cx="1847852" cy="160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6" name="Rectangle 2"/>
          <p:cNvSpPr>
            <a:spLocks noGrp="1" noChangeArrowheads="1"/>
          </p:cNvSpPr>
          <p:nvPr>
            <p:ph type="title"/>
          </p:nvPr>
        </p:nvSpPr>
        <p:spPr>
          <a:xfrm>
            <a:off x="685800" y="609600"/>
            <a:ext cx="7772400" cy="762000"/>
          </a:xfrm>
        </p:spPr>
        <p:txBody>
          <a:bodyPr/>
          <a:lstStyle/>
          <a:p>
            <a:r>
              <a:rPr lang="en-US" sz="3400" b="1" dirty="0" smtClean="0">
                <a:latin typeface="Times New Roman" pitchFamily="18" charset="0"/>
                <a:cs typeface="Times New Roman" pitchFamily="18" charset="0"/>
              </a:rPr>
              <a:t>Irreversible Injury – Nuclear Changes</a:t>
            </a:r>
          </a:p>
        </p:txBody>
      </p:sp>
      <p:sp>
        <p:nvSpPr>
          <p:cNvPr id="26627" name="Rectangle 3"/>
          <p:cNvSpPr>
            <a:spLocks noGrp="1" noChangeArrowheads="1"/>
          </p:cNvSpPr>
          <p:nvPr>
            <p:ph idx="1"/>
          </p:nvPr>
        </p:nvSpPr>
        <p:spPr>
          <a:xfrm>
            <a:off x="0" y="1981200"/>
            <a:ext cx="9144000" cy="4114800"/>
          </a:xfrm>
        </p:spPr>
        <p:txBody>
          <a:bodyPr>
            <a:normAutofit fontScale="92500" lnSpcReduction="20000"/>
          </a:bodyPr>
          <a:lstStyle/>
          <a:p>
            <a:r>
              <a:rPr lang="en-US" sz="3400" dirty="0" err="1" smtClean="0">
                <a:latin typeface="Times New Roman" pitchFamily="18" charset="0"/>
                <a:cs typeface="Times New Roman" pitchFamily="18" charset="0"/>
              </a:rPr>
              <a:t>Pyknosis</a:t>
            </a:r>
            <a:endParaRPr lang="en-US" sz="3400" dirty="0" smtClean="0">
              <a:latin typeface="Times New Roman" pitchFamily="18" charset="0"/>
              <a:cs typeface="Times New Roman" pitchFamily="18" charset="0"/>
            </a:endParaRPr>
          </a:p>
          <a:p>
            <a:pPr lvl="1"/>
            <a:r>
              <a:rPr lang="en-US" sz="3400" dirty="0" smtClean="0">
                <a:latin typeface="Times New Roman" pitchFamily="18" charset="0"/>
                <a:cs typeface="Times New Roman" pitchFamily="18" charset="0"/>
              </a:rPr>
              <a:t>Nuclear shrinkage and increased </a:t>
            </a:r>
            <a:r>
              <a:rPr lang="en-US" sz="3400" dirty="0" err="1" smtClean="0">
                <a:latin typeface="Times New Roman" pitchFamily="18" charset="0"/>
                <a:cs typeface="Times New Roman" pitchFamily="18" charset="0"/>
              </a:rPr>
              <a:t>basophilia</a:t>
            </a:r>
            <a:endParaRPr lang="en-US" sz="3400" dirty="0" smtClean="0">
              <a:latin typeface="Times New Roman" pitchFamily="18" charset="0"/>
              <a:cs typeface="Times New Roman" pitchFamily="18" charset="0"/>
            </a:endParaRPr>
          </a:p>
          <a:p>
            <a:pPr lvl="1"/>
            <a:endParaRPr lang="en-US" sz="3400" dirty="0" smtClean="0">
              <a:latin typeface="Times New Roman" pitchFamily="18" charset="0"/>
              <a:cs typeface="Times New Roman" pitchFamily="18" charset="0"/>
            </a:endParaRPr>
          </a:p>
          <a:p>
            <a:r>
              <a:rPr lang="en-US" sz="3400" dirty="0" err="1" smtClean="0">
                <a:latin typeface="Times New Roman" pitchFamily="18" charset="0"/>
                <a:cs typeface="Times New Roman" pitchFamily="18" charset="0"/>
              </a:rPr>
              <a:t>Karyorrhexis</a:t>
            </a:r>
            <a:endParaRPr lang="en-US" sz="3400" dirty="0" smtClean="0">
              <a:latin typeface="Times New Roman" pitchFamily="18" charset="0"/>
              <a:cs typeface="Times New Roman" pitchFamily="18" charset="0"/>
            </a:endParaRPr>
          </a:p>
          <a:p>
            <a:pPr lvl="1"/>
            <a:r>
              <a:rPr lang="en-US" sz="3400" dirty="0" smtClean="0">
                <a:latin typeface="Times New Roman" pitchFamily="18" charset="0"/>
                <a:cs typeface="Times New Roman" pitchFamily="18" charset="0"/>
              </a:rPr>
              <a:t>Fragmentation of the </a:t>
            </a:r>
            <a:r>
              <a:rPr lang="en-US" sz="3400" dirty="0" err="1" smtClean="0">
                <a:latin typeface="Times New Roman" pitchFamily="18" charset="0"/>
                <a:cs typeface="Times New Roman" pitchFamily="18" charset="0"/>
              </a:rPr>
              <a:t>pyknotic</a:t>
            </a:r>
            <a:r>
              <a:rPr lang="en-US" sz="3400" dirty="0" smtClean="0">
                <a:latin typeface="Times New Roman" pitchFamily="18" charset="0"/>
                <a:cs typeface="Times New Roman" pitchFamily="18" charset="0"/>
              </a:rPr>
              <a:t> nucleus</a:t>
            </a:r>
          </a:p>
          <a:p>
            <a:pPr lvl="1"/>
            <a:endParaRPr lang="en-US" sz="3400" dirty="0" smtClean="0">
              <a:latin typeface="Times New Roman" pitchFamily="18" charset="0"/>
              <a:cs typeface="Times New Roman" pitchFamily="18" charset="0"/>
            </a:endParaRPr>
          </a:p>
          <a:p>
            <a:r>
              <a:rPr lang="en-US" sz="3400" dirty="0" err="1" smtClean="0">
                <a:latin typeface="Times New Roman" pitchFamily="18" charset="0"/>
                <a:cs typeface="Times New Roman" pitchFamily="18" charset="0"/>
              </a:rPr>
              <a:t>Karyolysis</a:t>
            </a:r>
            <a:endParaRPr lang="en-US" sz="3400" dirty="0" smtClean="0">
              <a:latin typeface="Times New Roman" pitchFamily="18" charset="0"/>
              <a:cs typeface="Times New Roman" pitchFamily="18" charset="0"/>
            </a:endParaRPr>
          </a:p>
          <a:p>
            <a:pPr lvl="1"/>
            <a:r>
              <a:rPr lang="en-US" sz="3400" dirty="0" smtClean="0">
                <a:latin typeface="Times New Roman" pitchFamily="18" charset="0"/>
                <a:cs typeface="Times New Roman" pitchFamily="18" charset="0"/>
              </a:rPr>
              <a:t>Fading of </a:t>
            </a:r>
            <a:r>
              <a:rPr lang="en-US" sz="3400" dirty="0" err="1" smtClean="0">
                <a:latin typeface="Times New Roman" pitchFamily="18" charset="0"/>
                <a:cs typeface="Times New Roman" pitchFamily="18" charset="0"/>
              </a:rPr>
              <a:t>basophilia</a:t>
            </a:r>
            <a:r>
              <a:rPr lang="en-US" sz="3400" dirty="0" smtClean="0">
                <a:latin typeface="Times New Roman" pitchFamily="18" charset="0"/>
                <a:cs typeface="Times New Roman" pitchFamily="18" charset="0"/>
              </a:rPr>
              <a:t> of chromatin</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876800"/>
            <a:ext cx="1546588" cy="139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1143001"/>
            <a:ext cx="1316615" cy="122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384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85000" lnSpcReduction="20000"/>
          </a:bodyPr>
          <a:lstStyle/>
          <a:p>
            <a:pPr marL="0" indent="0">
              <a:buNone/>
            </a:pPr>
            <a:r>
              <a:rPr lang="en-IN" b="1" dirty="0"/>
              <a:t> </a:t>
            </a:r>
            <a:r>
              <a:rPr lang="en-IN" b="1" dirty="0" smtClean="0"/>
              <a:t>1. A </a:t>
            </a:r>
            <a:r>
              <a:rPr lang="en-IN" b="1" dirty="0"/>
              <a:t>pathologist notes the following findings after light microscopic examination of a section of liver from a chronic alcoholic. Which of the following is an example of a reversible injury</a:t>
            </a:r>
            <a:r>
              <a:rPr lang="en-IN" b="1" dirty="0" smtClean="0"/>
              <a:t>?</a:t>
            </a:r>
          </a:p>
          <a:p>
            <a:pPr marL="0" indent="0">
              <a:buNone/>
            </a:pPr>
            <a:endParaRPr lang="en-IN" b="1" dirty="0" smtClean="0"/>
          </a:p>
          <a:p>
            <a:r>
              <a:rPr lang="en-IN" dirty="0" err="1" smtClean="0"/>
              <a:t>A.pyknosis</a:t>
            </a:r>
            <a:endParaRPr lang="en-IN" dirty="0" smtClean="0"/>
          </a:p>
          <a:p>
            <a:r>
              <a:rPr lang="en-IN" dirty="0" err="1" smtClean="0">
                <a:solidFill>
                  <a:srgbClr val="FF0000"/>
                </a:solidFill>
              </a:rPr>
              <a:t>B.cytoplasmic</a:t>
            </a:r>
            <a:r>
              <a:rPr lang="en-IN" dirty="0" smtClean="0">
                <a:solidFill>
                  <a:srgbClr val="FF0000"/>
                </a:solidFill>
              </a:rPr>
              <a:t> </a:t>
            </a:r>
            <a:r>
              <a:rPr lang="en-IN" dirty="0">
                <a:solidFill>
                  <a:srgbClr val="FF0000"/>
                </a:solidFill>
              </a:rPr>
              <a:t>vacuoles</a:t>
            </a:r>
            <a:r>
              <a:rPr lang="en-IN" dirty="0"/>
              <a:t> </a:t>
            </a:r>
            <a:endParaRPr lang="en-IN" dirty="0" smtClean="0"/>
          </a:p>
          <a:p>
            <a:r>
              <a:rPr lang="en-IN" dirty="0" err="1" smtClean="0"/>
              <a:t>C.rupture</a:t>
            </a:r>
            <a:r>
              <a:rPr lang="en-IN" dirty="0" smtClean="0"/>
              <a:t> </a:t>
            </a:r>
            <a:r>
              <a:rPr lang="en-IN" dirty="0"/>
              <a:t>of cell </a:t>
            </a:r>
            <a:r>
              <a:rPr lang="en-IN" dirty="0" smtClean="0"/>
              <a:t>membrane</a:t>
            </a:r>
          </a:p>
          <a:p>
            <a:r>
              <a:rPr lang="en-IN" dirty="0" err="1" smtClean="0"/>
              <a:t>D.karyolysis</a:t>
            </a:r>
            <a:endParaRPr lang="en-IN" dirty="0" smtClean="0"/>
          </a:p>
          <a:p>
            <a:pPr marL="0" indent="0">
              <a:buNone/>
            </a:pPr>
            <a:r>
              <a:rPr lang="en-IN" dirty="0" smtClean="0"/>
              <a:t/>
            </a:r>
            <a:br>
              <a:rPr lang="en-IN" dirty="0" smtClean="0"/>
            </a:br>
            <a:endParaRPr lang="en-IN" dirty="0"/>
          </a:p>
        </p:txBody>
      </p:sp>
    </p:spTree>
    <p:extLst>
      <p:ext uri="{BB962C8B-B14F-4D97-AF65-F5344CB8AC3E}">
        <p14:creationId xmlns:p14="http://schemas.microsoft.com/office/powerpoint/2010/main" val="51223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pPr marL="0" indent="0">
              <a:buNone/>
            </a:pPr>
            <a:r>
              <a:rPr lang="en-IN" b="1" dirty="0" smtClean="0"/>
              <a:t>2. Which of the following disorders is an example of Coagulation necrosis?</a:t>
            </a:r>
          </a:p>
          <a:p>
            <a:pPr marL="0" indent="0">
              <a:buNone/>
            </a:pPr>
            <a:r>
              <a:rPr lang="en-IN" dirty="0" smtClean="0"/>
              <a:t/>
            </a:r>
            <a:br>
              <a:rPr lang="en-IN" dirty="0" smtClean="0"/>
            </a:br>
            <a:r>
              <a:rPr lang="en-IN" dirty="0" smtClean="0"/>
              <a:t>a) Lobar pneumonia in an alcoholic</a:t>
            </a:r>
            <a:br>
              <a:rPr lang="en-IN" dirty="0" smtClean="0"/>
            </a:br>
            <a:r>
              <a:rPr lang="en-IN" dirty="0" smtClean="0"/>
              <a:t>b) Hepatic abscess in a pt with </a:t>
            </a:r>
            <a:r>
              <a:rPr lang="en-IN" dirty="0" err="1" smtClean="0"/>
              <a:t>amebiasis</a:t>
            </a:r>
            <a:r>
              <a:rPr lang="en-IN" dirty="0" smtClean="0"/>
              <a:t/>
            </a:r>
            <a:br>
              <a:rPr lang="en-IN" dirty="0" smtClean="0"/>
            </a:br>
            <a:r>
              <a:rPr lang="en-IN" dirty="0" smtClean="0"/>
              <a:t>c) Pseudomembranous colitis in a pt on ampicillin</a:t>
            </a:r>
            <a:br>
              <a:rPr lang="en-IN" dirty="0" smtClean="0"/>
            </a:br>
            <a:r>
              <a:rPr lang="en-IN" dirty="0" smtClean="0">
                <a:solidFill>
                  <a:srgbClr val="FF0000"/>
                </a:solidFill>
              </a:rPr>
              <a:t>d)Embolus to the superior mesenteric artery leading to bowel infarction</a:t>
            </a:r>
          </a:p>
          <a:p>
            <a:endParaRPr lang="en-IN" dirty="0"/>
          </a:p>
        </p:txBody>
      </p:sp>
    </p:spTree>
    <p:extLst>
      <p:ext uri="{BB962C8B-B14F-4D97-AF65-F5344CB8AC3E}">
        <p14:creationId xmlns:p14="http://schemas.microsoft.com/office/powerpoint/2010/main" val="6409068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pPr marL="0" indent="0">
              <a:buNone/>
            </a:pPr>
            <a:r>
              <a:rPr lang="en-IN" b="1" dirty="0" smtClean="0"/>
              <a:t>3. A </a:t>
            </a:r>
            <a:r>
              <a:rPr lang="en-IN" b="1" dirty="0"/>
              <a:t>pathologist  notes cloudy swelling, </a:t>
            </a:r>
            <a:r>
              <a:rPr lang="en-IN" b="1" dirty="0" err="1"/>
              <a:t>hydropic</a:t>
            </a:r>
            <a:r>
              <a:rPr lang="en-IN" b="1" dirty="0"/>
              <a:t> change and fatty change in the liver of a patient with a history of alcohol abuse.  These morphological changes are all examples </a:t>
            </a:r>
            <a:r>
              <a:rPr lang="en-IN" b="1" dirty="0" smtClean="0"/>
              <a:t>of</a:t>
            </a:r>
          </a:p>
          <a:p>
            <a:pPr marL="0" indent="0">
              <a:buNone/>
            </a:pPr>
            <a:endParaRPr lang="en-IN" b="1" dirty="0" smtClean="0"/>
          </a:p>
          <a:p>
            <a:r>
              <a:rPr lang="en-IN" dirty="0" smtClean="0"/>
              <a:t>A. Early </a:t>
            </a:r>
            <a:r>
              <a:rPr lang="en-IN" dirty="0"/>
              <a:t>neoplastic </a:t>
            </a:r>
            <a:r>
              <a:rPr lang="en-IN" dirty="0" smtClean="0"/>
              <a:t>change</a:t>
            </a:r>
          </a:p>
          <a:p>
            <a:r>
              <a:rPr lang="en-IN" dirty="0" smtClean="0"/>
              <a:t>B. Hyaline change</a:t>
            </a:r>
          </a:p>
          <a:p>
            <a:r>
              <a:rPr lang="en-IN" dirty="0" smtClean="0"/>
              <a:t>C. Patterns </a:t>
            </a:r>
            <a:r>
              <a:rPr lang="en-IN" dirty="0"/>
              <a:t>of cell </a:t>
            </a:r>
            <a:r>
              <a:rPr lang="en-IN" dirty="0" smtClean="0"/>
              <a:t>death</a:t>
            </a:r>
          </a:p>
          <a:p>
            <a:r>
              <a:rPr lang="en-IN" dirty="0" smtClean="0">
                <a:solidFill>
                  <a:srgbClr val="FF0000"/>
                </a:solidFill>
              </a:rPr>
              <a:t>D. Reversible </a:t>
            </a:r>
            <a:r>
              <a:rPr lang="en-IN" dirty="0">
                <a:solidFill>
                  <a:srgbClr val="FF0000"/>
                </a:solidFill>
              </a:rPr>
              <a:t>cell injury</a:t>
            </a:r>
            <a:r>
              <a:rPr lang="en-IN" dirty="0" smtClean="0"/>
              <a:t/>
            </a:r>
            <a:br>
              <a:rPr lang="en-IN" dirty="0" smtClean="0"/>
            </a:br>
            <a:endParaRPr lang="en-IN" dirty="0"/>
          </a:p>
        </p:txBody>
      </p:sp>
    </p:spTree>
    <p:extLst>
      <p:ext uri="{BB962C8B-B14F-4D97-AF65-F5344CB8AC3E}">
        <p14:creationId xmlns:p14="http://schemas.microsoft.com/office/powerpoint/2010/main" val="6967644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0" indent="0">
              <a:buNone/>
            </a:pPr>
            <a:r>
              <a:rPr lang="en-IN" b="1" dirty="0" smtClean="0"/>
              <a:t>4. </a:t>
            </a:r>
            <a:r>
              <a:rPr lang="en-IN" b="1" dirty="0"/>
              <a:t> </a:t>
            </a:r>
            <a:r>
              <a:rPr lang="en-IN" b="1" dirty="0" err="1"/>
              <a:t>Caseous</a:t>
            </a:r>
            <a:r>
              <a:rPr lang="en-IN" b="1" dirty="0"/>
              <a:t> necrosis is characterized morphologically by </a:t>
            </a:r>
            <a:endParaRPr lang="en-IN" b="1" dirty="0" smtClean="0"/>
          </a:p>
          <a:p>
            <a:pPr marL="0" indent="0">
              <a:buNone/>
            </a:pPr>
            <a:endParaRPr lang="en-IN" b="1" dirty="0" smtClean="0"/>
          </a:p>
          <a:p>
            <a:r>
              <a:rPr lang="en-IN" dirty="0" smtClean="0"/>
              <a:t>A. Preservation </a:t>
            </a:r>
            <a:r>
              <a:rPr lang="en-IN" dirty="0"/>
              <a:t>of tissue </a:t>
            </a:r>
            <a:r>
              <a:rPr lang="en-IN" dirty="0" smtClean="0"/>
              <a:t>outlines</a:t>
            </a:r>
          </a:p>
          <a:p>
            <a:r>
              <a:rPr lang="en-IN" dirty="0" smtClean="0"/>
              <a:t>B. </a:t>
            </a:r>
            <a:r>
              <a:rPr lang="en-IN" dirty="0" err="1" smtClean="0"/>
              <a:t>Basophilia</a:t>
            </a:r>
            <a:endParaRPr lang="en-IN" dirty="0" smtClean="0"/>
          </a:p>
          <a:p>
            <a:r>
              <a:rPr lang="en-IN" dirty="0" smtClean="0"/>
              <a:t>C. Semi-liquid consistency</a:t>
            </a:r>
          </a:p>
          <a:p>
            <a:r>
              <a:rPr lang="en-IN" dirty="0" smtClean="0">
                <a:solidFill>
                  <a:srgbClr val="FF0000"/>
                </a:solidFill>
              </a:rPr>
              <a:t>D. Amorphous </a:t>
            </a:r>
            <a:r>
              <a:rPr lang="en-IN" dirty="0">
                <a:solidFill>
                  <a:srgbClr val="FF0000"/>
                </a:solidFill>
              </a:rPr>
              <a:t>appearance</a:t>
            </a:r>
            <a:r>
              <a:rPr lang="en-IN" dirty="0" smtClean="0"/>
              <a:t/>
            </a:r>
            <a:br>
              <a:rPr lang="en-IN" dirty="0" smtClean="0"/>
            </a:br>
            <a:endParaRPr lang="en-IN" dirty="0"/>
          </a:p>
        </p:txBody>
      </p:sp>
    </p:spTree>
    <p:extLst>
      <p:ext uri="{BB962C8B-B14F-4D97-AF65-F5344CB8AC3E}">
        <p14:creationId xmlns:p14="http://schemas.microsoft.com/office/powerpoint/2010/main" val="24567631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457200" lvl="0" indent="-457200" eaLnBrk="0" fontAlgn="base" hangingPunct="0">
              <a:spcBef>
                <a:spcPct val="0"/>
              </a:spcBef>
              <a:spcAft>
                <a:spcPct val="0"/>
              </a:spcAft>
              <a:buNone/>
            </a:pPr>
            <a:r>
              <a:rPr lang="en-US" altLang="en-US" sz="2700" b="1" dirty="0" smtClean="0">
                <a:latin typeface="+mj-lt"/>
                <a:cs typeface="Times New Roman" pitchFamily="18" charset="0"/>
              </a:rPr>
              <a:t>5. Cell death causes by autolysis is produced by:</a:t>
            </a:r>
          </a:p>
          <a:p>
            <a:pPr marL="457200" lvl="0" indent="-457200" eaLnBrk="0" fontAlgn="base" hangingPunct="0">
              <a:spcBef>
                <a:spcPct val="0"/>
              </a:spcBef>
              <a:spcAft>
                <a:spcPct val="0"/>
              </a:spcAft>
              <a:buNone/>
            </a:pPr>
            <a:endParaRPr lang="en-US" altLang="en-US" sz="2700" b="1" dirty="0" smtClean="0">
              <a:latin typeface="+mj-lt"/>
              <a:cs typeface="Times New Roman" pitchFamily="18" charset="0"/>
            </a:endParaRPr>
          </a:p>
          <a:p>
            <a:pPr marL="514350" lvl="0" indent="-514350" eaLnBrk="0" fontAlgn="base" hangingPunct="0">
              <a:spcBef>
                <a:spcPct val="0"/>
              </a:spcBef>
              <a:spcAft>
                <a:spcPct val="0"/>
              </a:spcAft>
              <a:buFont typeface="+mj-lt"/>
              <a:buAutoNum type="alphaUcPeriod"/>
            </a:pPr>
            <a:r>
              <a:rPr lang="en-US" altLang="en-US" sz="2700" b="1" dirty="0" smtClean="0">
                <a:latin typeface="+mj-lt"/>
                <a:cs typeface="Times New Roman" pitchFamily="18" charset="0"/>
              </a:rPr>
              <a:t>Antibodies</a:t>
            </a:r>
          </a:p>
          <a:p>
            <a:pPr marL="514350" lvl="0" indent="-514350" eaLnBrk="0" fontAlgn="base" hangingPunct="0">
              <a:spcBef>
                <a:spcPct val="0"/>
              </a:spcBef>
              <a:spcAft>
                <a:spcPct val="0"/>
              </a:spcAft>
              <a:buFont typeface="+mj-lt"/>
              <a:buAutoNum type="alphaUcPeriod"/>
            </a:pPr>
            <a:r>
              <a:rPr lang="en-US" altLang="en-US" sz="2700" b="1" dirty="0" smtClean="0">
                <a:solidFill>
                  <a:srgbClr val="FF0000"/>
                </a:solidFill>
                <a:latin typeface="+mj-lt"/>
                <a:cs typeface="Times New Roman" pitchFamily="18" charset="0"/>
              </a:rPr>
              <a:t>Endogenous leukocytosis</a:t>
            </a:r>
          </a:p>
          <a:p>
            <a:pPr marL="514350" lvl="0" indent="-514350" eaLnBrk="0" fontAlgn="base" hangingPunct="0">
              <a:spcBef>
                <a:spcPct val="0"/>
              </a:spcBef>
              <a:spcAft>
                <a:spcPct val="0"/>
              </a:spcAft>
              <a:buFont typeface="+mj-lt"/>
              <a:buAutoNum type="alphaUcPeriod"/>
            </a:pPr>
            <a:r>
              <a:rPr lang="en-US" altLang="en-US" sz="2700" b="1" dirty="0" smtClean="0">
                <a:latin typeface="+mj-lt"/>
                <a:cs typeface="Times New Roman" pitchFamily="18" charset="0"/>
              </a:rPr>
              <a:t>Phagocytic leukocytes</a:t>
            </a:r>
          </a:p>
          <a:p>
            <a:pPr marL="514350" lvl="0" indent="-514350" eaLnBrk="0" fontAlgn="base" hangingPunct="0">
              <a:spcBef>
                <a:spcPct val="0"/>
              </a:spcBef>
              <a:spcAft>
                <a:spcPct val="0"/>
              </a:spcAft>
              <a:buFont typeface="+mj-lt"/>
              <a:buAutoNum type="alphaUcPeriod"/>
            </a:pPr>
            <a:r>
              <a:rPr lang="en-US" altLang="en-US" sz="2700" b="1" dirty="0" smtClean="0">
                <a:latin typeface="+mj-lt"/>
                <a:cs typeface="Times New Roman" pitchFamily="18" charset="0"/>
              </a:rPr>
              <a:t>Bacterial enzymes</a:t>
            </a:r>
          </a:p>
        </p:txBody>
      </p:sp>
    </p:spTree>
    <p:extLst>
      <p:ext uri="{BB962C8B-B14F-4D97-AF65-F5344CB8AC3E}">
        <p14:creationId xmlns:p14="http://schemas.microsoft.com/office/powerpoint/2010/main" val="15284029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599"/>
            <a:ext cx="9144000" cy="1295400"/>
          </a:xfrm>
        </p:spPr>
        <p:txBody>
          <a:bodyPr>
            <a:normAutofit/>
          </a:bodyPr>
          <a:lstStyle/>
          <a:p>
            <a:pPr fontAlgn="base"/>
            <a:r>
              <a:rPr lang="en-US" sz="1600" b="1" dirty="0" smtClean="0"/>
              <a:t>What Is the Role of Noninvasive Treatment for Infected Pancreatic Necrosis: Still an Unanswered Question</a:t>
            </a:r>
            <a:br>
              <a:rPr lang="en-US" sz="1600" b="1" dirty="0" smtClean="0"/>
            </a:br>
            <a:r>
              <a:rPr lang="en-US" sz="1600" dirty="0" smtClean="0">
                <a:hlinkClick r:id="rId2"/>
              </a:rPr>
              <a:t>Phil A. Hart</a:t>
            </a:r>
            <a:r>
              <a:rPr lang="en-US" sz="1600" dirty="0" smtClean="0"/>
              <a:t>, </a:t>
            </a:r>
            <a:r>
              <a:rPr lang="en-US" sz="1600" dirty="0" smtClean="0">
                <a:hlinkClick r:id="rId2"/>
              </a:rPr>
              <a:t>Todd H. Baron</a:t>
            </a:r>
            <a:r>
              <a:rPr lang="en-US" sz="1600" dirty="0" smtClean="0"/>
              <a:t/>
            </a:r>
            <a:br>
              <a:rPr lang="en-US" sz="1600" dirty="0" smtClean="0"/>
            </a:br>
            <a:r>
              <a:rPr lang="en-US" sz="1600" dirty="0" smtClean="0"/>
              <a:t>Division of Gastroenterology and </a:t>
            </a:r>
            <a:r>
              <a:rPr lang="en-US" sz="1600" dirty="0" err="1" smtClean="0"/>
              <a:t>Hepatology</a:t>
            </a:r>
            <a:r>
              <a:rPr lang="en-US" sz="1600" dirty="0" smtClean="0"/>
              <a:t>, Mayo Clinic, Rochester, Minnesota</a:t>
            </a:r>
            <a:r>
              <a:rPr lang="en-US" sz="1050" dirty="0" smtClean="0"/>
              <a:t/>
            </a:r>
            <a:br>
              <a:rPr lang="en-US" sz="1050" dirty="0" smtClean="0"/>
            </a:br>
            <a:endParaRPr lang="en-US" sz="1050" dirty="0" smtClean="0"/>
          </a:p>
        </p:txBody>
      </p:sp>
      <p:graphicFrame>
        <p:nvGraphicFramePr>
          <p:cNvPr id="3" name="Table 2"/>
          <p:cNvGraphicFramePr>
            <a:graphicFrameLocks noGrp="1"/>
          </p:cNvGraphicFramePr>
          <p:nvPr>
            <p:extLst>
              <p:ext uri="{D42A27DB-BD31-4B8C-83A1-F6EECF244321}">
                <p14:modId xmlns:p14="http://schemas.microsoft.com/office/powerpoint/2010/main" val="3659315263"/>
              </p:ext>
            </p:extLst>
          </p:nvPr>
        </p:nvGraphicFramePr>
        <p:xfrm>
          <a:off x="0" y="838200"/>
          <a:ext cx="9144000" cy="6949440"/>
        </p:xfrm>
        <a:graphic>
          <a:graphicData uri="http://schemas.openxmlformats.org/drawingml/2006/table">
            <a:tbl>
              <a:tblPr firstRow="1" bandRow="1">
                <a:tableStyleId>{5C22544A-7EE6-4342-B048-85BDC9FD1C3A}</a:tableStyleId>
              </a:tblPr>
              <a:tblGrid>
                <a:gridCol w="762000"/>
                <a:gridCol w="1600200"/>
                <a:gridCol w="2209800"/>
                <a:gridCol w="3048000"/>
                <a:gridCol w="1524000"/>
              </a:tblGrid>
              <a:tr h="6553200">
                <a:tc>
                  <a:txBody>
                    <a:bodyPr/>
                    <a:lstStyle/>
                    <a:p>
                      <a:r>
                        <a:rPr lang="en-US" sz="1800" b="0" u="none" strike="noStrike" kern="1200" dirty="0" smtClean="0">
                          <a:solidFill>
                            <a:schemeClr val="tx1"/>
                          </a:solidFill>
                          <a:latin typeface="+mn-lt"/>
                          <a:ea typeface="+mn-ea"/>
                          <a:cs typeface="+mn-cs"/>
                          <a:hlinkClick r:id="rId2"/>
                        </a:rPr>
                        <a:t>Phil A. Hart</a:t>
                      </a:r>
                      <a:r>
                        <a:rPr lang="en-US" dirty="0" smtClean="0">
                          <a:solidFill>
                            <a:schemeClr val="tx1"/>
                          </a:solidFill>
                        </a:rPr>
                        <a:t>, </a:t>
                      </a:r>
                      <a:r>
                        <a:rPr lang="en-US" sz="1800" b="0" u="none" strike="noStrike" kern="1200" dirty="0" smtClean="0">
                          <a:solidFill>
                            <a:schemeClr val="tx1"/>
                          </a:solidFill>
                          <a:latin typeface="+mn-lt"/>
                          <a:ea typeface="+mn-ea"/>
                          <a:cs typeface="+mn-cs"/>
                          <a:hlinkClick r:id="rId2"/>
                        </a:rPr>
                        <a:t>Todd H. Baron</a:t>
                      </a:r>
                      <a:endParaRPr 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lt1"/>
                          </a:solidFill>
                          <a:latin typeface="+mn-lt"/>
                          <a:ea typeface="+mn-ea"/>
                          <a:cs typeface="+mn-cs"/>
                        </a:rPr>
                        <a:t>Efficacy of Conservative Treatment, Without </a:t>
                      </a:r>
                      <a:r>
                        <a:rPr lang="en-US" sz="1800" b="1" i="0" kern="1200" dirty="0" err="1" smtClean="0">
                          <a:solidFill>
                            <a:schemeClr val="lt1"/>
                          </a:solidFill>
                          <a:latin typeface="+mn-lt"/>
                          <a:ea typeface="+mn-ea"/>
                          <a:cs typeface="+mn-cs"/>
                        </a:rPr>
                        <a:t>Necrosectomy</a:t>
                      </a:r>
                      <a:r>
                        <a:rPr lang="en-US" sz="1800" b="1" i="0" kern="1200" dirty="0" smtClean="0">
                          <a:solidFill>
                            <a:schemeClr val="lt1"/>
                          </a:solidFill>
                          <a:latin typeface="+mn-lt"/>
                          <a:ea typeface="+mn-ea"/>
                          <a:cs typeface="+mn-cs"/>
                        </a:rPr>
                        <a:t>, for Infected Pancreatic Necrosis: A Systematic Review and Meta-analysis</a:t>
                      </a:r>
                    </a:p>
                    <a:p>
                      <a:endParaRPr lang="en-US" dirty="0"/>
                    </a:p>
                  </a:txBody>
                  <a:tcPr/>
                </a:tc>
                <a:tc>
                  <a:txBody>
                    <a:bodyPr/>
                    <a:lstStyle/>
                    <a:p>
                      <a:r>
                        <a:rPr lang="en-US" sz="1800" b="0" i="0" kern="1200" dirty="0" smtClean="0">
                          <a:solidFill>
                            <a:schemeClr val="lt1"/>
                          </a:solidFill>
                          <a:latin typeface="+mn-lt"/>
                          <a:ea typeface="+mn-ea"/>
                          <a:cs typeface="+mn-cs"/>
                        </a:rPr>
                        <a:t>Conservative treatment (intensive care, a combination of antimicrobial agents, and nutritional support, with or without drainage of the infected fluid) has recently been shown to be effective for patients with infected pancreatic necrosis (IPN), but the data from individual studies are not robust enough to recommend it as the standard of care. We performed a systematic review and meta-analysis of studies related to primary conservative management for IPN.</a:t>
                      </a:r>
                      <a:endParaRPr lang="en-US" dirty="0"/>
                    </a:p>
                  </a:txBody>
                  <a:tcPr/>
                </a:tc>
                <a:tc>
                  <a:txBody>
                    <a:bodyPr/>
                    <a:lstStyle/>
                    <a:p>
                      <a:r>
                        <a:rPr lang="en-US" sz="1800" b="0" i="0" kern="1200" dirty="0" smtClean="0">
                          <a:solidFill>
                            <a:schemeClr val="lt1"/>
                          </a:solidFill>
                          <a:latin typeface="+mn-lt"/>
                          <a:ea typeface="+mn-ea"/>
                          <a:cs typeface="+mn-cs"/>
                        </a:rPr>
                        <a:t>There was significant heterogeneity in results among the studies. Based on a random effects model, conservative management was successful for 64% of patients (95% confidence interval [CI], 51%–78%); mortality was 12% (95% CI, 6%–18%), and 26% of patients required </a:t>
                      </a:r>
                      <a:r>
                        <a:rPr lang="en-US" sz="1800" b="0" i="0" kern="1200" dirty="0" err="1" smtClean="0">
                          <a:solidFill>
                            <a:schemeClr val="lt1"/>
                          </a:solidFill>
                          <a:latin typeface="+mn-lt"/>
                          <a:ea typeface="+mn-ea"/>
                          <a:cs typeface="+mn-cs"/>
                        </a:rPr>
                        <a:t>necrosectomy</a:t>
                      </a:r>
                      <a:r>
                        <a:rPr lang="en-US" sz="1800" b="0" i="0" kern="1200" dirty="0" smtClean="0">
                          <a:solidFill>
                            <a:schemeClr val="lt1"/>
                          </a:solidFill>
                          <a:latin typeface="+mn-lt"/>
                          <a:ea typeface="+mn-ea"/>
                          <a:cs typeface="+mn-cs"/>
                        </a:rPr>
                        <a:t> or additional surgery for complications (95% CI, 15%–37%). A separate analysis of 4 studies that reported outcomes of nonconsecutive patients with IPN following </a:t>
                      </a:r>
                      <a:r>
                        <a:rPr lang="en-US" sz="1800" b="0" i="0" kern="1200" dirty="0" err="1" smtClean="0">
                          <a:solidFill>
                            <a:schemeClr val="lt1"/>
                          </a:solidFill>
                          <a:latin typeface="+mn-lt"/>
                          <a:ea typeface="+mn-ea"/>
                          <a:cs typeface="+mn-cs"/>
                        </a:rPr>
                        <a:t>percutaneous</a:t>
                      </a:r>
                      <a:r>
                        <a:rPr lang="en-US" sz="1800" b="0" i="0" kern="1200" dirty="0" smtClean="0">
                          <a:solidFill>
                            <a:schemeClr val="lt1"/>
                          </a:solidFill>
                          <a:latin typeface="+mn-lt"/>
                          <a:ea typeface="+mn-ea"/>
                          <a:cs typeface="+mn-cs"/>
                        </a:rPr>
                        <a:t> drainage had comparable results; 50% had successful outcomes (95% CI, 43%–58%), mortality was 18% (95% CI, 6%–30%), and 38% of patients required surgery (95% CI, 20%–56%).</a:t>
                      </a:r>
                      <a:endParaRPr lang="en-US" dirty="0"/>
                    </a:p>
                  </a:txBody>
                  <a:tcPr/>
                </a:tc>
                <a:tc>
                  <a:txBody>
                    <a:bodyPr/>
                    <a:lstStyle/>
                    <a:p>
                      <a:r>
                        <a:rPr lang="en-US" sz="1800" b="0" i="0" kern="1200" dirty="0" smtClean="0">
                          <a:solidFill>
                            <a:schemeClr val="lt1"/>
                          </a:solidFill>
                          <a:latin typeface="+mn-lt"/>
                          <a:ea typeface="+mn-ea"/>
                          <a:cs typeface="+mn-cs"/>
                        </a:rPr>
                        <a:t>Conservative management without </a:t>
                      </a:r>
                      <a:r>
                        <a:rPr lang="en-US" sz="1800" b="0" i="0" kern="1200" dirty="0" err="1" smtClean="0">
                          <a:solidFill>
                            <a:schemeClr val="lt1"/>
                          </a:solidFill>
                          <a:latin typeface="+mn-lt"/>
                          <a:ea typeface="+mn-ea"/>
                          <a:cs typeface="+mn-cs"/>
                        </a:rPr>
                        <a:t>necrosectomy</a:t>
                      </a:r>
                      <a:r>
                        <a:rPr lang="en-US" sz="1800" b="0" i="0" kern="1200" dirty="0" smtClean="0">
                          <a:solidFill>
                            <a:schemeClr val="lt1"/>
                          </a:solidFill>
                          <a:latin typeface="+mn-lt"/>
                          <a:ea typeface="+mn-ea"/>
                          <a:cs typeface="+mn-cs"/>
                        </a:rPr>
                        <a:t> is a successful approach for 64% of patients with IPN. This approach has low mortality and prevents surgical </a:t>
                      </a:r>
                      <a:r>
                        <a:rPr lang="en-US" sz="1800" b="0" i="0" kern="1200" dirty="0" err="1" smtClean="0">
                          <a:solidFill>
                            <a:schemeClr val="lt1"/>
                          </a:solidFill>
                          <a:latin typeface="+mn-lt"/>
                          <a:ea typeface="+mn-ea"/>
                          <a:cs typeface="+mn-cs"/>
                        </a:rPr>
                        <a:t>necrosectomy</a:t>
                      </a:r>
                      <a:r>
                        <a:rPr lang="en-US" sz="1800" b="0" i="0" kern="1200" dirty="0" smtClean="0">
                          <a:solidFill>
                            <a:schemeClr val="lt1"/>
                          </a:solidFill>
                          <a:latin typeface="+mn-lt"/>
                          <a:ea typeface="+mn-ea"/>
                          <a:cs typeface="+mn-cs"/>
                        </a:rPr>
                        <a:t>..</a:t>
                      </a:r>
                      <a:endParaRPr lang="en-US" dirty="0"/>
                    </a:p>
                  </a:txBody>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914400"/>
          </a:xfrm>
        </p:spPr>
        <p:txBody>
          <a:bodyPr>
            <a:normAutofit fontScale="90000"/>
          </a:bodyPr>
          <a:lstStyle/>
          <a:p>
            <a:pPr>
              <a:defRPr/>
            </a:pPr>
            <a:r>
              <a:rPr lang="en-US"/>
              <a:t/>
            </a:r>
            <a:br>
              <a:rPr lang="en-US"/>
            </a:br>
            <a:r>
              <a:rPr lang="en-US"/>
              <a:t/>
            </a:r>
            <a:br>
              <a:rPr lang="en-US"/>
            </a:br>
            <a:endParaRPr lang="en-US"/>
          </a:p>
        </p:txBody>
      </p:sp>
      <p:graphicFrame>
        <p:nvGraphicFramePr>
          <p:cNvPr id="4" name="Content Placeholder 3"/>
          <p:cNvGraphicFramePr>
            <a:graphicFrameLocks noGrp="1"/>
          </p:cNvGraphicFramePr>
          <p:nvPr>
            <p:ph idx="1"/>
          </p:nvPr>
        </p:nvGraphicFramePr>
        <p:xfrm>
          <a:off x="0" y="957355"/>
          <a:ext cx="9144000" cy="8046720"/>
        </p:xfrm>
        <a:graphic>
          <a:graphicData uri="http://schemas.openxmlformats.org/drawingml/2006/table">
            <a:tbl>
              <a:tblPr>
                <a:tableStyleId>{2D5ABB26-0587-4C30-8999-92F81FD0307C}</a:tableStyleId>
              </a:tblPr>
              <a:tblGrid>
                <a:gridCol w="1071538"/>
                <a:gridCol w="2000264"/>
                <a:gridCol w="2143140"/>
                <a:gridCol w="2500330"/>
                <a:gridCol w="1428728"/>
              </a:tblGrid>
              <a:tr h="7190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Author/year</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Study </a:t>
                      </a:r>
                      <a:r>
                        <a:rPr kumimoji="0" lang="en-US" sz="1800" u="none" strike="noStrike" cap="none" normalizeH="0" baseline="0" dirty="0" smtClean="0">
                          <a:ln>
                            <a:noFill/>
                          </a:ln>
                          <a:effectLst/>
                        </a:rPr>
                        <a:t>design and Objective</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Method </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Result</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Conclusion </a:t>
                      </a:r>
                      <a:endParaRPr kumimoji="0" lang="en-US" sz="18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r>
              <a:tr h="5177953">
                <a:tc>
                  <a:txBody>
                    <a:bodyPr/>
                    <a:lstStyle/>
                    <a:p>
                      <a:pPr fontAlgn="base"/>
                      <a:r>
                        <a:rPr lang="pt-BR" sz="1400" dirty="0" smtClean="0">
                          <a:hlinkClick r:id="rId2"/>
                        </a:rPr>
                        <a:t>Puthumana J</a:t>
                      </a:r>
                      <a:r>
                        <a:rPr lang="pt-BR" sz="1400" baseline="30000" dirty="0" smtClean="0"/>
                        <a:t>1</a:t>
                      </a:r>
                      <a:r>
                        <a:rPr lang="pt-BR" sz="1400" dirty="0" smtClean="0"/>
                        <a:t>, </a:t>
                      </a:r>
                      <a:r>
                        <a:rPr lang="pt-BR" sz="1400" dirty="0" smtClean="0">
                          <a:hlinkClick r:id="rId3"/>
                        </a:rPr>
                        <a:t>Ariza X</a:t>
                      </a:r>
                      <a:r>
                        <a:rPr lang="pt-BR" sz="1400" baseline="30000" dirty="0" smtClean="0"/>
                        <a:t>2</a:t>
                      </a:r>
                      <a:r>
                        <a:rPr lang="pt-BR" sz="1400" dirty="0" smtClean="0"/>
                        <a:t>, </a:t>
                      </a:r>
                      <a:r>
                        <a:rPr lang="pt-BR" sz="1400" dirty="0" smtClean="0">
                          <a:hlinkClick r:id="rId4"/>
                        </a:rPr>
                        <a:t>Belcher JM</a:t>
                      </a:r>
                      <a:r>
                        <a:rPr lang="pt-BR" sz="1400" baseline="30000" dirty="0" smtClean="0"/>
                        <a:t>3</a:t>
                      </a:r>
                      <a:r>
                        <a:rPr lang="pt-BR" sz="1400" dirty="0" smtClean="0"/>
                        <a:t>, </a:t>
                      </a:r>
                      <a:r>
                        <a:rPr lang="pt-BR" sz="1400" dirty="0" smtClean="0">
                          <a:hlinkClick r:id="rId5"/>
                        </a:rPr>
                        <a:t>Graupera I</a:t>
                      </a:r>
                      <a:r>
                        <a:rPr lang="pt-BR" sz="1400" baseline="30000" dirty="0" smtClean="0"/>
                        <a:t>2</a:t>
                      </a:r>
                      <a:r>
                        <a:rPr lang="pt-BR" sz="1400" dirty="0" smtClean="0"/>
                        <a:t>, </a:t>
                      </a:r>
                      <a:r>
                        <a:rPr lang="pt-BR" sz="1400" dirty="0" smtClean="0">
                          <a:hlinkClick r:id="rId6"/>
                        </a:rPr>
                        <a:t>Ginès P</a:t>
                      </a:r>
                      <a:r>
                        <a:rPr lang="pt-BR" sz="1400" baseline="30000" dirty="0" smtClean="0"/>
                        <a:t>2</a:t>
                      </a:r>
                      <a:r>
                        <a:rPr lang="pt-BR" sz="1400" dirty="0" smtClean="0"/>
                        <a:t>, </a:t>
                      </a:r>
                      <a:r>
                        <a:rPr lang="pt-BR" sz="1400" dirty="0" smtClean="0">
                          <a:hlinkClick r:id="rId7"/>
                        </a:rPr>
                        <a:t>Parikh CR</a:t>
                      </a:r>
                      <a:r>
                        <a:rPr lang="pt-BR" sz="1400" baseline="30000" dirty="0" smtClean="0"/>
                        <a:t>4</a:t>
                      </a:r>
                      <a:r>
                        <a:rPr lang="pt-BR" sz="1400" dirty="0" smtClean="0"/>
                        <a:t>.</a:t>
                      </a:r>
                      <a:endParaRPr lang="en-IN" sz="1400" b="0" i="0" kern="1200" dirty="0">
                        <a:solidFill>
                          <a:schemeClr val="tx1"/>
                        </a:solidFill>
                        <a:latin typeface="+mn-lt"/>
                        <a:ea typeface="+mn-ea"/>
                        <a:cs typeface="+mn-cs"/>
                      </a:endParaRPr>
                    </a:p>
                  </a:txBody>
                  <a:tcPr horzOverflow="overflow"/>
                </a:tc>
                <a:tc>
                  <a:txBody>
                    <a:bodyPr/>
                    <a:lstStyle/>
                    <a:p>
                      <a:r>
                        <a:rPr lang="en-IN" sz="1400" kern="1200" dirty="0" smtClean="0"/>
                        <a:t>meta-analysis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smtClean="0">
                          <a:ln>
                            <a:noFill/>
                          </a:ln>
                          <a:effectLst/>
                        </a:rPr>
                        <a:t>Objective:</a:t>
                      </a:r>
                    </a:p>
                    <a:p>
                      <a:pPr marL="0" marR="0" lvl="0" indent="0" algn="l" defTabSz="914400" rtl="0" eaLnBrk="1" fontAlgn="base" latinLnBrk="0" hangingPunct="1">
                        <a:lnSpc>
                          <a:spcPct val="100000"/>
                        </a:lnSpc>
                        <a:spcBef>
                          <a:spcPct val="0"/>
                        </a:spcBef>
                        <a:spcAft>
                          <a:spcPct val="0"/>
                        </a:spcAft>
                        <a:buClrTx/>
                        <a:buSzTx/>
                        <a:buFontTx/>
                        <a:buNone/>
                        <a:tabLst/>
                      </a:pPr>
                      <a:endParaRPr lang="en-US" sz="1400" dirty="0" smtClean="0"/>
                    </a:p>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Systemic review and meta-analysis of published studies to determine whether urine levels of interleukin 18 (IL18) and </a:t>
                      </a:r>
                      <a:r>
                        <a:rPr lang="en-US" sz="1400" dirty="0" err="1" smtClean="0"/>
                        <a:t>lipocalin</a:t>
                      </a:r>
                      <a:r>
                        <a:rPr lang="en-US" sz="1400" dirty="0" smtClean="0"/>
                        <a:t> 2 (LCN2 or NGAL) associate with development of ATN in patients with cirrhosis.</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c>
                  <a:txBody>
                    <a:bodyPr/>
                    <a:lstStyle/>
                    <a:p>
                      <a:pPr fontAlgn="base"/>
                      <a:r>
                        <a:rPr lang="en-US" sz="1400" dirty="0" smtClean="0"/>
                        <a:t>We searched MEDLINE, Scopus, ISI Web of Knowledge, and conference abstracts, through December 31, 2015, for studies that assessed urine biomarkers for detection of acute kidney injury in patients with cirrhosis or reported an association between urine biomarkers and all-cause mortality in these patients. We included only biomarkers assessed in 3 or more independent studies, searching for terms that included urine biomarkers, liver cirrhosis, </a:t>
                      </a:r>
                      <a:r>
                        <a:rPr lang="en-US" sz="1400" dirty="0" err="1" smtClean="0"/>
                        <a:t>neutrophil</a:t>
                      </a:r>
                      <a:r>
                        <a:rPr lang="en-US" sz="1400" dirty="0" smtClean="0"/>
                        <a:t> </a:t>
                      </a:r>
                      <a:r>
                        <a:rPr lang="en-US" sz="1400" dirty="0" err="1" smtClean="0"/>
                        <a:t>gelatinase</a:t>
                      </a:r>
                      <a:r>
                        <a:rPr lang="en-US" sz="1400" dirty="0" smtClean="0"/>
                        <a:t>-associated </a:t>
                      </a:r>
                      <a:r>
                        <a:rPr lang="en-US" sz="1400" dirty="0" err="1" smtClean="0"/>
                        <a:t>lipocalin</a:t>
                      </a:r>
                      <a:r>
                        <a:rPr lang="en-US" sz="1400" dirty="0" smtClean="0"/>
                        <a:t>, NGAL, interleukin 18, and IL18. We calculated pooled sensitivities and specificities for detection and calculated area under the receiver operating characteristic curve (AUC) values using a </a:t>
                      </a:r>
                      <a:r>
                        <a:rPr lang="en-US" sz="1400" dirty="0" err="1" smtClean="0"/>
                        <a:t>bivariate</a:t>
                      </a:r>
                      <a:r>
                        <a:rPr lang="en-US" sz="1400" dirty="0" smtClean="0"/>
                        <a:t> logistic mixed-effects model. We used the χ</a:t>
                      </a:r>
                      <a:r>
                        <a:rPr lang="en-US" sz="1400" baseline="30000" dirty="0" smtClean="0"/>
                        <a:t>2</a:t>
                      </a:r>
                      <a:r>
                        <a:rPr lang="en-US" sz="1400" dirty="0" smtClean="0"/>
                        <a:t> test to assess heterogeneity among studies.</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We analyzed data from 8 prospective studies, comprising 1129 patients with cirrhosis. We found urine levels of the markers discriminated between patients with ATN and other types of kidney impairments, with AUC values of 0.88 for IL18 (95% CI, 0.79-0.97) and 0.89 for NGAL (95% CI, 0.84-0.94). Urine levels of IL18 identified patients who would die in-hospital or within 90 days (short-term mortality) with an AUC value of 0.76 (95% CI, 0.68-0.85); NGAL identified these patients with the same AUC (0.76; 95% CI, 0.71-0.82).</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In a systematic review and meta-analysis, we found that urine levels of IL18 and NGAL from patients with cirrhosis discriminate between those with ATN and other types of kidney impairments, with AUC values of 0.88 and 0.89, respectively. Urine levels of IL18 and NGAL identified patients with short-term mortality with an AUC value of 0.76. These biomarkers might be used to determine prognosis and select treatments for patients with cirrhosis.</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r>
            </a:tbl>
          </a:graphicData>
        </a:graphic>
      </p:graphicFrame>
      <p:sp>
        <p:nvSpPr>
          <p:cNvPr id="6" name="TextBox 5"/>
          <p:cNvSpPr txBox="1"/>
          <p:nvPr/>
        </p:nvSpPr>
        <p:spPr>
          <a:xfrm>
            <a:off x="228600" y="0"/>
            <a:ext cx="8381999" cy="923330"/>
          </a:xfrm>
          <a:prstGeom prst="rect">
            <a:avLst/>
          </a:prstGeom>
          <a:noFill/>
        </p:spPr>
        <p:txBody>
          <a:bodyPr wrap="square" rtlCol="0">
            <a:spAutoFit/>
          </a:bodyPr>
          <a:lstStyle/>
          <a:p>
            <a:r>
              <a:rPr lang="en-US" b="1" dirty="0" smtClean="0"/>
              <a:t>Urine Interleukin 18 and </a:t>
            </a:r>
            <a:r>
              <a:rPr lang="en-US" b="1" dirty="0" err="1" smtClean="0"/>
              <a:t>Lipocalin</a:t>
            </a:r>
            <a:r>
              <a:rPr lang="en-US" b="1" dirty="0" smtClean="0"/>
              <a:t> 2 are Biomarkers of Acute Tubular Necrosis in Patients With Cirrhosis: A Systematic Review and Meta-Analysis.</a:t>
            </a:r>
          </a:p>
          <a:p>
            <a:endParaRPr lang="en-US" dirty="0"/>
          </a:p>
        </p:txBody>
      </p:sp>
    </p:spTree>
    <p:extLst>
      <p:ext uri="{BB962C8B-B14F-4D97-AF65-F5344CB8AC3E}">
        <p14:creationId xmlns:p14="http://schemas.microsoft.com/office/powerpoint/2010/main" val="415664566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914400"/>
          </a:xfrm>
        </p:spPr>
        <p:txBody>
          <a:bodyPr>
            <a:normAutofit fontScale="90000"/>
          </a:bodyPr>
          <a:lstStyle/>
          <a:p>
            <a:pPr>
              <a:defRPr/>
            </a:pPr>
            <a:r>
              <a:rPr lang="en-US"/>
              <a:t/>
            </a:r>
            <a:br>
              <a:rPr lang="en-US"/>
            </a:br>
            <a:r>
              <a:rPr lang="en-US"/>
              <a:t/>
            </a:r>
            <a:br>
              <a:rPr lang="en-US"/>
            </a:br>
            <a:endParaRPr lang="en-US"/>
          </a:p>
        </p:txBody>
      </p:sp>
      <p:graphicFrame>
        <p:nvGraphicFramePr>
          <p:cNvPr id="4" name="Content Placeholder 3"/>
          <p:cNvGraphicFramePr>
            <a:graphicFrameLocks noGrp="1"/>
          </p:cNvGraphicFramePr>
          <p:nvPr>
            <p:ph idx="1"/>
          </p:nvPr>
        </p:nvGraphicFramePr>
        <p:xfrm>
          <a:off x="0" y="957355"/>
          <a:ext cx="9144000" cy="6553200"/>
        </p:xfrm>
        <a:graphic>
          <a:graphicData uri="http://schemas.openxmlformats.org/drawingml/2006/table">
            <a:tbl>
              <a:tblPr>
                <a:tableStyleId>{2D5ABB26-0587-4C30-8999-92F81FD0307C}</a:tableStyleId>
              </a:tblPr>
              <a:tblGrid>
                <a:gridCol w="1071538"/>
                <a:gridCol w="2000264"/>
                <a:gridCol w="2143140"/>
                <a:gridCol w="2500330"/>
                <a:gridCol w="1428728"/>
              </a:tblGrid>
              <a:tr h="7190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Author/year</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Study </a:t>
                      </a:r>
                      <a:r>
                        <a:rPr kumimoji="0" lang="en-US" sz="1800" u="none" strike="noStrike" cap="none" normalizeH="0" baseline="0" dirty="0" smtClean="0">
                          <a:ln>
                            <a:noFill/>
                          </a:ln>
                          <a:effectLst/>
                        </a:rPr>
                        <a:t>design and Objective</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Method </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Result</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Conclusion </a:t>
                      </a:r>
                      <a:endParaRPr kumimoji="0" lang="en-US" sz="18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r>
              <a:tr h="5177953">
                <a:tc>
                  <a:txBody>
                    <a:bodyPr/>
                    <a:lstStyle/>
                    <a:p>
                      <a:pPr fontAlgn="base"/>
                      <a:r>
                        <a:rPr lang="pl-PL" sz="1400" dirty="0" smtClean="0">
                          <a:hlinkClick r:id="rId3"/>
                        </a:rPr>
                        <a:t>Li W</a:t>
                      </a:r>
                      <a:r>
                        <a:rPr lang="pl-PL" sz="1400" baseline="30000" dirty="0" smtClean="0"/>
                        <a:t>1,2</a:t>
                      </a:r>
                      <a:r>
                        <a:rPr lang="pl-PL" sz="1400" dirty="0" smtClean="0"/>
                        <a:t>, </a:t>
                      </a:r>
                      <a:r>
                        <a:rPr lang="pl-PL" sz="1400" dirty="0" smtClean="0">
                          <a:hlinkClick r:id="rId4"/>
                        </a:rPr>
                        <a:t>Ye Z</a:t>
                      </a:r>
                      <a:r>
                        <a:rPr lang="pl-PL" sz="1400" baseline="30000" dirty="0" smtClean="0"/>
                        <a:t>3,4</a:t>
                      </a:r>
                      <a:r>
                        <a:rPr lang="pl-PL" sz="1400" dirty="0" smtClean="0"/>
                        <a:t>, </a:t>
                      </a:r>
                      <a:r>
                        <a:rPr lang="pl-PL" sz="1400" dirty="0" smtClean="0">
                          <a:hlinkClick r:id="rId5"/>
                        </a:rPr>
                        <a:t>Wang W</a:t>
                      </a:r>
                      <a:r>
                        <a:rPr lang="pl-PL" sz="1400" baseline="30000" dirty="0" smtClean="0"/>
                        <a:t>2</a:t>
                      </a:r>
                      <a:r>
                        <a:rPr lang="pl-PL" sz="1400" dirty="0" smtClean="0"/>
                        <a:t>, </a:t>
                      </a:r>
                      <a:r>
                        <a:rPr lang="pl-PL" sz="1400" dirty="0" smtClean="0">
                          <a:hlinkClick r:id="rId6"/>
                        </a:rPr>
                        <a:t>Wang K</a:t>
                      </a:r>
                      <a:r>
                        <a:rPr lang="pl-PL" sz="1400" baseline="30000" dirty="0" smtClean="0"/>
                        <a:t>2</a:t>
                      </a:r>
                      <a:r>
                        <a:rPr lang="pl-PL" sz="1400" dirty="0" smtClean="0"/>
                        <a:t>, </a:t>
                      </a:r>
                      <a:r>
                        <a:rPr lang="pl-PL" sz="1400" dirty="0" smtClean="0">
                          <a:hlinkClick r:id="rId7"/>
                        </a:rPr>
                        <a:t>Li L</a:t>
                      </a:r>
                      <a:r>
                        <a:rPr lang="pl-PL" sz="1400" baseline="30000" dirty="0" smtClean="0"/>
                        <a:t>3,4</a:t>
                      </a:r>
                      <a:r>
                        <a:rPr lang="pl-PL" sz="1400" dirty="0" smtClean="0"/>
                        <a:t>, </a:t>
                      </a:r>
                      <a:r>
                        <a:rPr lang="pl-PL" sz="1400" dirty="0" smtClean="0">
                          <a:hlinkClick r:id="rId8"/>
                        </a:rPr>
                        <a:t>Zhao D</a:t>
                      </a:r>
                      <a:r>
                        <a:rPr lang="pl-PL" sz="1400" baseline="30000" dirty="0" smtClean="0"/>
                        <a:t>5</a:t>
                      </a:r>
                      <a:r>
                        <a:rPr lang="pl-PL" sz="1400" dirty="0" smtClean="0"/>
                        <a:t>.</a:t>
                      </a:r>
                      <a:endParaRPr lang="en-IN" sz="1400" b="0" i="0" kern="1200" dirty="0">
                        <a:solidFill>
                          <a:schemeClr val="tx1"/>
                        </a:solidFill>
                        <a:latin typeface="+mn-lt"/>
                        <a:ea typeface="+mn-ea"/>
                        <a:cs typeface="+mn-cs"/>
                      </a:endParaRPr>
                    </a:p>
                  </a:txBody>
                  <a:tcPr horzOverflow="overflow"/>
                </a:tc>
                <a:tc>
                  <a:txBody>
                    <a:bodyPr/>
                    <a:lstStyle/>
                    <a:p>
                      <a:r>
                        <a:rPr lang="en-IN" sz="1400" kern="1200" dirty="0" smtClean="0"/>
                        <a:t>meta-analysis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smtClean="0">
                          <a:ln>
                            <a:noFill/>
                          </a:ln>
                          <a:effectLst/>
                        </a:rPr>
                        <a:t>Objective:</a:t>
                      </a:r>
                    </a:p>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 Meta-analysis is performed to systematically evaluate the clinical effect of HBO therapy in the treatment of femoral head necrosis.</a:t>
                      </a:r>
                    </a:p>
                  </a:txBody>
                  <a:tcPr horzOverflow="overflow"/>
                </a:tc>
                <a:tc>
                  <a:txBody>
                    <a:bodyPr/>
                    <a:lstStyle/>
                    <a:p>
                      <a:pPr fontAlgn="base"/>
                      <a:r>
                        <a:rPr lang="en-US" sz="1400" dirty="0" err="1" smtClean="0"/>
                        <a:t>PubMed</a:t>
                      </a:r>
                      <a:r>
                        <a:rPr lang="en-US" sz="1400" dirty="0" smtClean="0"/>
                        <a:t>, </a:t>
                      </a:r>
                      <a:r>
                        <a:rPr lang="en-US" sz="1400" dirty="0" err="1" smtClean="0"/>
                        <a:t>Embase</a:t>
                      </a:r>
                      <a:r>
                        <a:rPr lang="en-US" sz="1400" dirty="0" smtClean="0"/>
                        <a:t>, and Web of Science databases, as well as the reference lists of relevant studies published before August 2016 were systematically searched using terms related to HBO and femoral head necrosis. Fixed or random effects models were used to estimate the pooled risk ratio (RR) with 95% confidence intervals (CI). Several subgroup analyses, sensitivity analyses, and publication bias tests were carried out to explore potential study heterogeneity and bias.</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Nine studies involving 305 controls and 318 HBO cases were included. The clinical effect in the HBO therapy group was 4.95-times higher than in the control group (odds ratio, OR = 4.95, 95% CI [3.24,7.55], P &lt; 0.00001) and the difference was statistically significant. According to the principle of subgroup analysis, the population was divided into Asian and non-Asian subpopulations. Subgroup analyses showed that the clinical effect in the HBO therapy group was 4.77-times higher than that of the control group of the Asian subpopulation (OR = 4.77, 95% CI [3.06,7.44], P &lt; 0.00001) and 7.07-times than that of the control group of the non-Asian subpopulation (OR = 7.07, 95% CI [1.77,28.27], P &lt; 0.00001).</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The results of this study showed that HBO therapy can significantly improve the clinical treatment effect in patients with femoral head necrosis, and that this treatment approach is worthy of clinical application.</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r>
            </a:tbl>
          </a:graphicData>
        </a:graphic>
      </p:graphicFrame>
      <p:sp>
        <p:nvSpPr>
          <p:cNvPr id="6" name="TextBox 5"/>
          <p:cNvSpPr txBox="1"/>
          <p:nvPr/>
        </p:nvSpPr>
        <p:spPr>
          <a:xfrm>
            <a:off x="228600" y="0"/>
            <a:ext cx="8381999" cy="923330"/>
          </a:xfrm>
          <a:prstGeom prst="rect">
            <a:avLst/>
          </a:prstGeom>
          <a:noFill/>
        </p:spPr>
        <p:txBody>
          <a:bodyPr wrap="square" rtlCol="0">
            <a:spAutoFit/>
          </a:bodyPr>
          <a:lstStyle/>
          <a:p>
            <a:r>
              <a:rPr lang="en-US" b="1" dirty="0" smtClean="0"/>
              <a:t>Clinical effect of hyperbaric oxygen therapy in the treatment of femoral head necrosis : A systematic review and meta-analysis.</a:t>
            </a:r>
          </a:p>
          <a:p>
            <a:endParaRPr lang="en-US" dirty="0"/>
          </a:p>
        </p:txBody>
      </p:sp>
    </p:spTree>
    <p:extLst>
      <p:ext uri="{BB962C8B-B14F-4D97-AF65-F5344CB8AC3E}">
        <p14:creationId xmlns:p14="http://schemas.microsoft.com/office/powerpoint/2010/main" val="44492125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914400"/>
          </a:xfrm>
        </p:spPr>
        <p:txBody>
          <a:bodyPr>
            <a:normAutofit fontScale="90000"/>
          </a:bodyPr>
          <a:lstStyle/>
          <a:p>
            <a:pPr>
              <a:defRPr/>
            </a:pPr>
            <a:r>
              <a:rPr lang="en-US"/>
              <a:t/>
            </a:r>
            <a:br>
              <a:rPr lang="en-US"/>
            </a:br>
            <a:r>
              <a:rPr lang="en-US"/>
              <a:t/>
            </a:r>
            <a:br>
              <a:rPr lang="en-US"/>
            </a:br>
            <a:endParaRPr lang="en-US"/>
          </a:p>
        </p:txBody>
      </p:sp>
      <p:graphicFrame>
        <p:nvGraphicFramePr>
          <p:cNvPr id="4" name="Content Placeholder 3"/>
          <p:cNvGraphicFramePr>
            <a:graphicFrameLocks noGrp="1"/>
          </p:cNvGraphicFramePr>
          <p:nvPr>
            <p:ph idx="1"/>
          </p:nvPr>
        </p:nvGraphicFramePr>
        <p:xfrm>
          <a:off x="0" y="957355"/>
          <a:ext cx="9144000" cy="6553200"/>
        </p:xfrm>
        <a:graphic>
          <a:graphicData uri="http://schemas.openxmlformats.org/drawingml/2006/table">
            <a:tbl>
              <a:tblPr>
                <a:tableStyleId>{2D5ABB26-0587-4C30-8999-92F81FD0307C}</a:tableStyleId>
              </a:tblPr>
              <a:tblGrid>
                <a:gridCol w="1071538"/>
                <a:gridCol w="2000264"/>
                <a:gridCol w="2143140"/>
                <a:gridCol w="2500330"/>
                <a:gridCol w="1428728"/>
              </a:tblGrid>
              <a:tr h="7190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Author/year</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Study </a:t>
                      </a:r>
                      <a:r>
                        <a:rPr kumimoji="0" lang="en-US" sz="1800" u="none" strike="noStrike" cap="none" normalizeH="0" baseline="0" dirty="0" smtClean="0">
                          <a:ln>
                            <a:noFill/>
                          </a:ln>
                          <a:effectLst/>
                        </a:rPr>
                        <a:t>design and Objective</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Method </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Result</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Conclusion </a:t>
                      </a:r>
                      <a:endParaRPr kumimoji="0" lang="en-US" sz="18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r>
              <a:tr h="5177953">
                <a:tc>
                  <a:txBody>
                    <a:bodyPr/>
                    <a:lstStyle/>
                    <a:p>
                      <a:pPr fontAlgn="base"/>
                      <a:r>
                        <a:rPr lang="es-ES" sz="1400" dirty="0" smtClean="0">
                          <a:hlinkClick r:id="rId3"/>
                        </a:rPr>
                        <a:t>Yuan HF</a:t>
                      </a:r>
                      <a:r>
                        <a:rPr lang="es-ES" sz="1400" baseline="30000" dirty="0" smtClean="0"/>
                        <a:t>1</a:t>
                      </a:r>
                      <a:r>
                        <a:rPr lang="es-ES" sz="1400" dirty="0" smtClean="0"/>
                        <a:t>, </a:t>
                      </a:r>
                      <a:r>
                        <a:rPr lang="es-ES" sz="1400" dirty="0" err="1" smtClean="0">
                          <a:hlinkClick r:id="rId4"/>
                        </a:rPr>
                        <a:t>Guo</a:t>
                      </a:r>
                      <a:r>
                        <a:rPr lang="es-ES" sz="1400" dirty="0" smtClean="0">
                          <a:hlinkClick r:id="rId4"/>
                        </a:rPr>
                        <a:t> CA</a:t>
                      </a:r>
                      <a:r>
                        <a:rPr lang="es-ES" sz="1400" baseline="30000" dirty="0" smtClean="0"/>
                        <a:t>1</a:t>
                      </a:r>
                      <a:r>
                        <a:rPr lang="es-ES" sz="1400" dirty="0" smtClean="0"/>
                        <a:t>, </a:t>
                      </a:r>
                      <a:r>
                        <a:rPr lang="es-ES" sz="1400" dirty="0" err="1" smtClean="0">
                          <a:hlinkClick r:id="rId5"/>
                        </a:rPr>
                        <a:t>Yan</a:t>
                      </a:r>
                      <a:r>
                        <a:rPr lang="es-ES" sz="1400" dirty="0" smtClean="0">
                          <a:hlinkClick r:id="rId5"/>
                        </a:rPr>
                        <a:t> ZQ</a:t>
                      </a:r>
                      <a:r>
                        <a:rPr lang="es-ES" sz="1400" baseline="30000" dirty="0" smtClean="0"/>
                        <a:t>2</a:t>
                      </a:r>
                      <a:r>
                        <a:rPr lang="es-ES" sz="1400" dirty="0" smtClean="0"/>
                        <a:t>.</a:t>
                      </a:r>
                      <a:endParaRPr lang="en-IN" sz="1400" b="0" i="0" kern="1200" dirty="0">
                        <a:solidFill>
                          <a:schemeClr val="tx1"/>
                        </a:solidFill>
                        <a:latin typeface="+mn-lt"/>
                        <a:ea typeface="+mn-ea"/>
                        <a:cs typeface="+mn-cs"/>
                      </a:endParaRPr>
                    </a:p>
                  </a:txBody>
                  <a:tcPr horzOverflow="overflow"/>
                </a:tc>
                <a:tc>
                  <a:txBody>
                    <a:bodyPr/>
                    <a:lstStyle/>
                    <a:p>
                      <a:r>
                        <a:rPr lang="en-IN" sz="1400" kern="1200" dirty="0" smtClean="0"/>
                        <a:t>meta-analysis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smtClean="0">
                          <a:ln>
                            <a:noFill/>
                          </a:ln>
                          <a:effectLst/>
                        </a:rPr>
                        <a:t>Objective:</a:t>
                      </a:r>
                    </a:p>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This meta-analysis is</a:t>
                      </a:r>
                      <a:r>
                        <a:rPr lang="en-US" sz="1400" baseline="0" dirty="0" smtClean="0"/>
                        <a:t> done to show</a:t>
                      </a:r>
                      <a:r>
                        <a:rPr lang="en-US" sz="1400" dirty="0" smtClean="0"/>
                        <a:t> that </a:t>
                      </a:r>
                      <a:r>
                        <a:rPr lang="en-US" sz="1400" dirty="0" err="1" smtClean="0"/>
                        <a:t>bisphosphonates</a:t>
                      </a:r>
                      <a:r>
                        <a:rPr lang="en-US" sz="1400" dirty="0" smtClean="0"/>
                        <a:t> could not provide a better clinical outcome in the treatment of </a:t>
                      </a:r>
                      <a:r>
                        <a:rPr lang="en-US" sz="1400" dirty="0" err="1" smtClean="0"/>
                        <a:t>osteonecrosis</a:t>
                      </a:r>
                      <a:r>
                        <a:rPr lang="en-US" sz="1400" dirty="0" smtClean="0"/>
                        <a:t> of the femoral head (ONFH) when compared with placebo.</a:t>
                      </a:r>
                      <a:endParaRPr kumimoji="0" lang="en-US" sz="1400" u="none" strike="noStrike" kern="1200" cap="none" normalizeH="0" baseline="0" dirty="0" smtClean="0">
                        <a:ln>
                          <a:noFill/>
                        </a:ln>
                        <a:effectLst/>
                      </a:endParaRPr>
                    </a:p>
                  </a:txBody>
                  <a:tcPr horzOverflow="overflow"/>
                </a:tc>
                <a:tc>
                  <a:txBody>
                    <a:bodyPr/>
                    <a:lstStyle/>
                    <a:p>
                      <a:pPr fontAlgn="base"/>
                      <a:r>
                        <a:rPr lang="en-US" sz="1400" dirty="0" smtClean="0"/>
                        <a:t>A comprehensive search of </a:t>
                      </a:r>
                      <a:r>
                        <a:rPr lang="en-US" sz="1400" dirty="0" err="1" smtClean="0"/>
                        <a:t>PubMed</a:t>
                      </a:r>
                      <a:r>
                        <a:rPr lang="en-US" sz="1400" dirty="0" smtClean="0"/>
                        <a:t>, </a:t>
                      </a:r>
                      <a:r>
                        <a:rPr lang="en-US" sz="1400" dirty="0" err="1" smtClean="0"/>
                        <a:t>Embase</a:t>
                      </a:r>
                      <a:r>
                        <a:rPr lang="en-US" sz="1400" dirty="0" smtClean="0"/>
                        <a:t>, and Web of Science databases was undertaken, and only randomized control trials were included. The clinical outcomes consisted of progression to collapse, total hip </a:t>
                      </a:r>
                      <a:r>
                        <a:rPr lang="en-US" sz="1400" dirty="0" err="1" smtClean="0"/>
                        <a:t>arthroplasty</a:t>
                      </a:r>
                      <a:r>
                        <a:rPr lang="en-US" sz="1400" dirty="0" smtClean="0"/>
                        <a:t> (THA) incidence, and improvement of Harris hip score (HHS). The heterogeneities between the trials were assessed with the I (2) statistic, and random effects models were used for the meta-analysis.</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Five eligible trials were identified involving 329 subjects with 920.9 patient-years of follow-up. The clinical outcomes of patients with ONFH was not significantly improved by </a:t>
                      </a:r>
                      <a:r>
                        <a:rPr lang="en-US" sz="1400" dirty="0" err="1" smtClean="0"/>
                        <a:t>bisphosphonate</a:t>
                      </a:r>
                      <a:r>
                        <a:rPr lang="en-US" sz="1400" dirty="0" smtClean="0"/>
                        <a:t> therapy (progression to collapse: risk ratio = 0.71 (0.41, 1.24), p = 0.23; THA incidence: risk ratio = 0.61 (0.33, 1.15), p = 0.13; HHS improvement: mean difference = 3.26 (-5.12, 11.64), p = 0.45). The I (2) statistic showed the existence of considerable heterogeneity (all I (2) ≥ 50 %), which was explained by one trial where </a:t>
                      </a:r>
                      <a:r>
                        <a:rPr lang="en-US" sz="1400" dirty="0" err="1" smtClean="0"/>
                        <a:t>bisphosphonate</a:t>
                      </a:r>
                      <a:r>
                        <a:rPr lang="en-US" sz="1400" dirty="0" smtClean="0"/>
                        <a:t> alone was used with no additional therapy. However, when this trial was excluded, the clinical outcomes after </a:t>
                      </a:r>
                      <a:r>
                        <a:rPr lang="en-US" sz="1400" dirty="0" err="1" smtClean="0"/>
                        <a:t>bisphosphonate</a:t>
                      </a:r>
                      <a:r>
                        <a:rPr lang="en-US" sz="1400" dirty="0" smtClean="0"/>
                        <a:t> therapy were still not significantly improved compared with placebo.</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The current analysis does not support the use of </a:t>
                      </a:r>
                      <a:r>
                        <a:rPr lang="en-US" sz="1400" dirty="0" err="1" smtClean="0"/>
                        <a:t>bisphosphonates</a:t>
                      </a:r>
                      <a:r>
                        <a:rPr lang="en-US" sz="1400" dirty="0" smtClean="0"/>
                        <a:t> for ONFH. As potential serious adverse effects are associated with these drugs, only limited use can be recommended.</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r>
            </a:tbl>
          </a:graphicData>
        </a:graphic>
      </p:graphicFrame>
      <p:sp>
        <p:nvSpPr>
          <p:cNvPr id="6" name="TextBox 5"/>
          <p:cNvSpPr txBox="1"/>
          <p:nvPr/>
        </p:nvSpPr>
        <p:spPr>
          <a:xfrm>
            <a:off x="228600" y="-152399"/>
            <a:ext cx="8381999" cy="1200329"/>
          </a:xfrm>
          <a:prstGeom prst="rect">
            <a:avLst/>
          </a:prstGeom>
          <a:noFill/>
        </p:spPr>
        <p:txBody>
          <a:bodyPr wrap="square" rtlCol="0">
            <a:spAutoFit/>
          </a:bodyPr>
          <a:lstStyle/>
          <a:p>
            <a:r>
              <a:rPr lang="en-US" b="1" dirty="0" smtClean="0"/>
              <a:t>The use of </a:t>
            </a:r>
            <a:r>
              <a:rPr lang="en-US" b="1" dirty="0" err="1" smtClean="0"/>
              <a:t>bisphosphonate</a:t>
            </a:r>
            <a:r>
              <a:rPr lang="en-US" b="1" dirty="0" smtClean="0"/>
              <a:t> in the treatment of </a:t>
            </a:r>
            <a:r>
              <a:rPr lang="en-US" b="1" dirty="0" err="1" smtClean="0"/>
              <a:t>osteonecrosis</a:t>
            </a:r>
            <a:r>
              <a:rPr lang="en-US" b="1" dirty="0" smtClean="0"/>
              <a:t> of the femoral head: a meta-analysis of randomized control trials.</a:t>
            </a:r>
          </a:p>
          <a:p>
            <a:r>
              <a:rPr lang="en-US" b="1" dirty="0" smtClean="0"/>
              <a:t>.</a:t>
            </a:r>
          </a:p>
          <a:p>
            <a:endParaRPr lang="en-US" dirty="0"/>
          </a:p>
        </p:txBody>
      </p:sp>
    </p:spTree>
    <p:extLst>
      <p:ext uri="{BB962C8B-B14F-4D97-AF65-F5344CB8AC3E}">
        <p14:creationId xmlns:p14="http://schemas.microsoft.com/office/powerpoint/2010/main" val="300190101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914400"/>
          </a:xfrm>
        </p:spPr>
        <p:txBody>
          <a:bodyPr>
            <a:normAutofit fontScale="90000"/>
          </a:bodyPr>
          <a:lstStyle/>
          <a:p>
            <a:pPr>
              <a:defRPr/>
            </a:pPr>
            <a:r>
              <a:rPr lang="en-US"/>
              <a:t/>
            </a:r>
            <a:br>
              <a:rPr lang="en-US"/>
            </a:br>
            <a:r>
              <a:rPr lang="en-US"/>
              <a:t/>
            </a:r>
            <a:br>
              <a:rPr lang="en-US"/>
            </a:br>
            <a:endParaRPr lang="en-US"/>
          </a:p>
        </p:txBody>
      </p:sp>
      <p:graphicFrame>
        <p:nvGraphicFramePr>
          <p:cNvPr id="4" name="Content Placeholder 3"/>
          <p:cNvGraphicFramePr>
            <a:graphicFrameLocks noGrp="1"/>
          </p:cNvGraphicFramePr>
          <p:nvPr>
            <p:ph idx="1"/>
          </p:nvPr>
        </p:nvGraphicFramePr>
        <p:xfrm>
          <a:off x="0" y="957355"/>
          <a:ext cx="9144000" cy="11887200"/>
        </p:xfrm>
        <a:graphic>
          <a:graphicData uri="http://schemas.openxmlformats.org/drawingml/2006/table">
            <a:tbl>
              <a:tblPr>
                <a:tableStyleId>{2D5ABB26-0587-4C30-8999-92F81FD0307C}</a:tableStyleId>
              </a:tblPr>
              <a:tblGrid>
                <a:gridCol w="1071538"/>
                <a:gridCol w="2000264"/>
                <a:gridCol w="2143140"/>
                <a:gridCol w="2500330"/>
                <a:gridCol w="1428728"/>
              </a:tblGrid>
              <a:tr h="7190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Author/year</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Study </a:t>
                      </a:r>
                      <a:r>
                        <a:rPr kumimoji="0" lang="en-US" sz="1800" u="none" strike="noStrike" cap="none" normalizeH="0" baseline="0" dirty="0" smtClean="0">
                          <a:ln>
                            <a:noFill/>
                          </a:ln>
                          <a:effectLst/>
                        </a:rPr>
                        <a:t>design and Objective</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Method </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Result</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Conclusion </a:t>
                      </a:r>
                      <a:endParaRPr kumimoji="0" lang="en-US" sz="18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r>
              <a:tr h="5177953">
                <a:tc>
                  <a:txBody>
                    <a:bodyPr/>
                    <a:lstStyle/>
                    <a:p>
                      <a:pPr fontAlgn="base"/>
                      <a:r>
                        <a:rPr lang="pt-BR" sz="1400" dirty="0" smtClean="0">
                          <a:hlinkClick r:id="rId3"/>
                        </a:rPr>
                        <a:t>Martí-Carvajal AJ</a:t>
                      </a:r>
                      <a:r>
                        <a:rPr lang="pt-BR" sz="1400" baseline="30000" dirty="0" smtClean="0"/>
                        <a:t>1</a:t>
                      </a:r>
                      <a:r>
                        <a:rPr lang="pt-BR" sz="1400" dirty="0" smtClean="0"/>
                        <a:t>, </a:t>
                      </a:r>
                      <a:r>
                        <a:rPr lang="pt-BR" sz="1400" dirty="0" smtClean="0">
                          <a:hlinkClick r:id="rId4"/>
                        </a:rPr>
                        <a:t>Solà I</a:t>
                      </a:r>
                      <a:r>
                        <a:rPr lang="pt-BR" sz="1400" dirty="0" smtClean="0"/>
                        <a:t>, </a:t>
                      </a:r>
                      <a:r>
                        <a:rPr lang="pt-BR" sz="1400" dirty="0" smtClean="0">
                          <a:hlinkClick r:id="rId5"/>
                        </a:rPr>
                        <a:t>Agreda-Pérez LH</a:t>
                      </a:r>
                      <a:r>
                        <a:rPr lang="pt-BR" sz="1400" dirty="0" smtClean="0"/>
                        <a:t>.</a:t>
                      </a:r>
                      <a:endParaRPr lang="en-IN" sz="1400" b="0" i="0" kern="1200" dirty="0">
                        <a:solidFill>
                          <a:schemeClr val="tx1"/>
                        </a:solidFill>
                        <a:latin typeface="+mn-lt"/>
                        <a:ea typeface="+mn-ea"/>
                        <a:cs typeface="+mn-cs"/>
                      </a:endParaRPr>
                    </a:p>
                  </a:txBody>
                  <a:tcPr horzOverflow="overflow"/>
                </a:tc>
                <a:tc>
                  <a:txBody>
                    <a:bodyPr/>
                    <a:lstStyle/>
                    <a:p>
                      <a:r>
                        <a:rPr lang="en-IN" sz="1400" kern="1200" dirty="0" smtClean="0"/>
                        <a:t>meta-analysis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smtClean="0">
                          <a:ln>
                            <a:noFill/>
                          </a:ln>
                          <a:effectLst/>
                        </a:rPr>
                        <a:t>Objective:</a:t>
                      </a:r>
                    </a:p>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 To determine the impact of any surgical procedure compared with other surgical interventions or non-surgical procedures, on </a:t>
                      </a:r>
                      <a:r>
                        <a:rPr lang="en-US" sz="1400" dirty="0" err="1" smtClean="0"/>
                        <a:t>avascular</a:t>
                      </a:r>
                      <a:r>
                        <a:rPr lang="en-US" sz="1400" dirty="0" smtClean="0"/>
                        <a:t> necrosis of bone in people with sickle cell disease in terms of efficacy and safety</a:t>
                      </a:r>
                    </a:p>
                  </a:txBody>
                  <a:tcPr horzOverflow="overflow"/>
                </a:tc>
                <a:tc>
                  <a:txBody>
                    <a:bodyPr/>
                    <a:lstStyle/>
                    <a:p>
                      <a:pPr fontAlgn="base"/>
                      <a:r>
                        <a:rPr lang="en-US" sz="1400" dirty="0" smtClean="0"/>
                        <a:t>We searched the Cochrane Cystic Fibrosis and Genetic Disorders Group </a:t>
                      </a:r>
                      <a:r>
                        <a:rPr lang="en-US" sz="1400" dirty="0" err="1" smtClean="0"/>
                        <a:t>Haemoglobinopathies</a:t>
                      </a:r>
                      <a:r>
                        <a:rPr lang="en-US" sz="1400" dirty="0" smtClean="0"/>
                        <a:t> Trials Register, comprising references identified from comprehensive electronic database searches and </a:t>
                      </a:r>
                      <a:r>
                        <a:rPr lang="en-US" sz="1400" dirty="0" err="1" smtClean="0"/>
                        <a:t>handsearches</a:t>
                      </a:r>
                      <a:r>
                        <a:rPr lang="en-US" sz="1400" dirty="0" smtClean="0"/>
                        <a:t> of relevant journals and abstract books of conference proceedings. Additional trials were sought from the reference lists of papers identified by the search </a:t>
                      </a:r>
                      <a:r>
                        <a:rPr lang="en-US" sz="1400" dirty="0" err="1" smtClean="0"/>
                        <a:t>strategy.Date</a:t>
                      </a:r>
                      <a:r>
                        <a:rPr lang="en-US" sz="1400" dirty="0" smtClean="0"/>
                        <a:t> of the most recent search of the Group's </a:t>
                      </a:r>
                      <a:r>
                        <a:rPr lang="en-US" sz="1400" dirty="0" err="1" smtClean="0"/>
                        <a:t>Haemoglobinopathies</a:t>
                      </a:r>
                      <a:r>
                        <a:rPr lang="en-US" sz="1400" dirty="0" smtClean="0"/>
                        <a:t> Trials Register: 27 May 2016.</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One trial (46 participants) was eligible for inclusion. After randomization eight participants were withdrawn, mainly because they declined to participate in the trial. Data were </a:t>
                      </a:r>
                      <a:r>
                        <a:rPr lang="en-US" sz="1400" dirty="0" err="1" smtClean="0"/>
                        <a:t>analysed</a:t>
                      </a:r>
                      <a:r>
                        <a:rPr lang="en-US" sz="1400" dirty="0" smtClean="0"/>
                        <a:t> for 38 participants at the end of the trial. After a mean follow up of three years, hip core decompression and physical therapy did not show clinical improvement when compared with physical therapy alone using the score from the original trial (an improvement of 18.1 points for those treated with intervention therapy versus an improvement of 15.7 points with control therapy). There was no significant statistical difference between groups regarding major complications (hip pain, risk ratio 0.95 (95% confidence interval 0.56 to 1.60; </a:t>
                      </a:r>
                      <a:r>
                        <a:rPr lang="en-US" sz="1400" dirty="0" err="1" smtClean="0"/>
                        <a:t>vaso</a:t>
                      </a:r>
                      <a:r>
                        <a:rPr lang="en-US" sz="1400" dirty="0" smtClean="0"/>
                        <a:t>-occlusive crises, risk ratio 1.14 (95% confidence interval 0.72 to 1.80; very low quality of evidence); and acute chest syndrome, risk ratio 1.06 (95% confidence interval 0.44 to 2.56; very low quality of evidence)). This trial did not report results on mortality or quality of life.</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We found no evidence that adding hip core decompression to physical therapy achieves clinical improvement in people with sickle cell disease with </a:t>
                      </a:r>
                      <a:r>
                        <a:rPr lang="en-US" sz="1400" dirty="0" err="1" smtClean="0"/>
                        <a:t>avascular</a:t>
                      </a:r>
                      <a:r>
                        <a:rPr lang="en-US" sz="1400" dirty="0" smtClean="0"/>
                        <a:t> necrosis of bone compared to physical therapy alone. However, we highlight that our conclusion is based on one trial with high attrition rates. Further randomized controlled trials are necessary to evaluate the role of hip-core depression for this clinical condition. Endpoints should focus on participants' subjective experience (e.g. quality of life and pain) as well as more objective 'time-to-event' measures (e.g. mortality, survival, hip longevity). The availability of participants to allow adequate trial power will be a key consideration for endpoint choice.</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r>
            </a:tbl>
          </a:graphicData>
        </a:graphic>
      </p:graphicFrame>
      <p:sp>
        <p:nvSpPr>
          <p:cNvPr id="6" name="TextBox 5"/>
          <p:cNvSpPr txBox="1"/>
          <p:nvPr/>
        </p:nvSpPr>
        <p:spPr>
          <a:xfrm>
            <a:off x="228600" y="0"/>
            <a:ext cx="8381999" cy="646331"/>
          </a:xfrm>
          <a:prstGeom prst="rect">
            <a:avLst/>
          </a:prstGeom>
          <a:noFill/>
        </p:spPr>
        <p:txBody>
          <a:bodyPr wrap="square" rtlCol="0">
            <a:spAutoFit/>
          </a:bodyPr>
          <a:lstStyle/>
          <a:p>
            <a:r>
              <a:rPr lang="en-US" b="1" dirty="0" smtClean="0"/>
              <a:t>Treatment for </a:t>
            </a:r>
            <a:r>
              <a:rPr lang="en-US" b="1" dirty="0" err="1" smtClean="0"/>
              <a:t>avascular</a:t>
            </a:r>
            <a:r>
              <a:rPr lang="en-US" b="1" dirty="0" smtClean="0"/>
              <a:t> necrosis of bone in people with sickle cell disease.</a:t>
            </a:r>
          </a:p>
          <a:p>
            <a:endParaRPr lang="en-US" dirty="0"/>
          </a:p>
        </p:txBody>
      </p:sp>
    </p:spTree>
    <p:extLst>
      <p:ext uri="{BB962C8B-B14F-4D97-AF65-F5344CB8AC3E}">
        <p14:creationId xmlns:p14="http://schemas.microsoft.com/office/powerpoint/2010/main" val="210051323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3400" smtClean="0">
                <a:latin typeface="Times New Roman" pitchFamily="18" charset="0"/>
                <a:cs typeface="Times New Roman" pitchFamily="18" charset="0"/>
              </a:rPr>
              <a:t>Karyolysis &amp; karyorrhexis -- micro</a:t>
            </a:r>
          </a:p>
        </p:txBody>
      </p:sp>
      <p:pic>
        <p:nvPicPr>
          <p:cNvPr id="27651" name="Picture 3" descr="KARYOLYSIS AND KARYORRHEXIS -- MIC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9816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914400"/>
          </a:xfrm>
        </p:spPr>
        <p:txBody>
          <a:bodyPr>
            <a:normAutofit fontScale="90000"/>
          </a:bodyPr>
          <a:lstStyle/>
          <a:p>
            <a:pPr>
              <a:defRPr/>
            </a:pPr>
            <a:r>
              <a:rPr lang="en-US"/>
              <a:t/>
            </a:r>
            <a:br>
              <a:rPr lang="en-US"/>
            </a:br>
            <a:r>
              <a:rPr lang="en-US"/>
              <a:t/>
            </a:r>
            <a:br>
              <a:rPr lang="en-US"/>
            </a:br>
            <a:endParaRPr lang="en-US"/>
          </a:p>
        </p:txBody>
      </p:sp>
      <p:graphicFrame>
        <p:nvGraphicFramePr>
          <p:cNvPr id="4" name="Content Placeholder 3"/>
          <p:cNvGraphicFramePr>
            <a:graphicFrameLocks noGrp="1"/>
          </p:cNvGraphicFramePr>
          <p:nvPr>
            <p:ph idx="1"/>
          </p:nvPr>
        </p:nvGraphicFramePr>
        <p:xfrm>
          <a:off x="0" y="957355"/>
          <a:ext cx="9144000" cy="7833360"/>
        </p:xfrm>
        <a:graphic>
          <a:graphicData uri="http://schemas.openxmlformats.org/drawingml/2006/table">
            <a:tbl>
              <a:tblPr>
                <a:tableStyleId>{2D5ABB26-0587-4C30-8999-92F81FD0307C}</a:tableStyleId>
              </a:tblPr>
              <a:tblGrid>
                <a:gridCol w="1071538"/>
                <a:gridCol w="2000264"/>
                <a:gridCol w="2143140"/>
                <a:gridCol w="2500330"/>
                <a:gridCol w="1428728"/>
              </a:tblGrid>
              <a:tr h="7190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Author/year</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Study </a:t>
                      </a:r>
                      <a:r>
                        <a:rPr kumimoji="0" lang="en-US" sz="1800" u="none" strike="noStrike" cap="none" normalizeH="0" baseline="0" dirty="0" smtClean="0">
                          <a:ln>
                            <a:noFill/>
                          </a:ln>
                          <a:effectLst/>
                        </a:rPr>
                        <a:t>design and Objective</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Method </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Result</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Conclusion </a:t>
                      </a:r>
                      <a:endParaRPr kumimoji="0" lang="en-US" sz="18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tc>
              </a:tr>
              <a:tr h="5177953">
                <a:tc>
                  <a:txBody>
                    <a:bodyPr/>
                    <a:lstStyle/>
                    <a:p>
                      <a:pPr fontAlgn="base"/>
                      <a:r>
                        <a:rPr lang="en-US" sz="1400" dirty="0" err="1" smtClean="0">
                          <a:hlinkClick r:id="rId3"/>
                        </a:rPr>
                        <a:t>Floerkemeier</a:t>
                      </a:r>
                      <a:r>
                        <a:rPr lang="en-US" sz="1400" dirty="0" smtClean="0">
                          <a:hlinkClick r:id="rId3"/>
                        </a:rPr>
                        <a:t> T</a:t>
                      </a:r>
                      <a:r>
                        <a:rPr lang="en-US" sz="1400" baseline="30000" dirty="0" smtClean="0"/>
                        <a:t>1</a:t>
                      </a:r>
                      <a:r>
                        <a:rPr lang="en-US" sz="1400" dirty="0" smtClean="0"/>
                        <a:t>, </a:t>
                      </a:r>
                      <a:r>
                        <a:rPr lang="en-US" sz="1400" dirty="0" err="1" smtClean="0">
                          <a:hlinkClick r:id="rId4"/>
                        </a:rPr>
                        <a:t>Budde</a:t>
                      </a:r>
                      <a:r>
                        <a:rPr lang="en-US" sz="1400" dirty="0" smtClean="0">
                          <a:hlinkClick r:id="rId4"/>
                        </a:rPr>
                        <a:t> S</a:t>
                      </a:r>
                      <a:r>
                        <a:rPr lang="en-US" sz="1400" dirty="0" smtClean="0"/>
                        <a:t>, </a:t>
                      </a:r>
                      <a:r>
                        <a:rPr lang="en-US" sz="1400" dirty="0" err="1" smtClean="0">
                          <a:hlinkClick r:id="rId5"/>
                        </a:rPr>
                        <a:t>Gronewold</a:t>
                      </a:r>
                      <a:r>
                        <a:rPr lang="en-US" sz="1400" dirty="0" smtClean="0">
                          <a:hlinkClick r:id="rId5"/>
                        </a:rPr>
                        <a:t> J</a:t>
                      </a:r>
                      <a:r>
                        <a:rPr lang="en-US" sz="1400" dirty="0" smtClean="0"/>
                        <a:t>, </a:t>
                      </a:r>
                      <a:r>
                        <a:rPr lang="en-US" sz="1400" dirty="0" err="1" smtClean="0">
                          <a:hlinkClick r:id="rId6"/>
                        </a:rPr>
                        <a:t>Radtke</a:t>
                      </a:r>
                      <a:r>
                        <a:rPr lang="en-US" sz="1400" dirty="0" smtClean="0">
                          <a:hlinkClick r:id="rId6"/>
                        </a:rPr>
                        <a:t> K</a:t>
                      </a:r>
                      <a:r>
                        <a:rPr lang="en-US" sz="1400" dirty="0" smtClean="0"/>
                        <a:t>, </a:t>
                      </a:r>
                      <a:r>
                        <a:rPr lang="en-US" sz="1400" dirty="0" err="1" smtClean="0">
                          <a:hlinkClick r:id="rId7"/>
                        </a:rPr>
                        <a:t>Ettinger</a:t>
                      </a:r>
                      <a:r>
                        <a:rPr lang="en-US" sz="1400" dirty="0" smtClean="0">
                          <a:hlinkClick r:id="rId7"/>
                        </a:rPr>
                        <a:t> M</a:t>
                      </a:r>
                      <a:r>
                        <a:rPr lang="en-US" sz="1400" dirty="0" smtClean="0"/>
                        <a:t>, </a:t>
                      </a:r>
                      <a:r>
                        <a:rPr lang="en-US" sz="1400" dirty="0" err="1" smtClean="0">
                          <a:hlinkClick r:id="rId8"/>
                        </a:rPr>
                        <a:t>Windhagen</a:t>
                      </a:r>
                      <a:r>
                        <a:rPr lang="en-US" sz="1400" dirty="0" smtClean="0">
                          <a:hlinkClick r:id="rId8"/>
                        </a:rPr>
                        <a:t> H</a:t>
                      </a:r>
                      <a:r>
                        <a:rPr lang="en-US" sz="1400" dirty="0" smtClean="0"/>
                        <a:t>, </a:t>
                      </a:r>
                      <a:r>
                        <a:rPr lang="en-US" sz="1400" dirty="0" smtClean="0">
                          <a:hlinkClick r:id="rId9"/>
                        </a:rPr>
                        <a:t>von Lewinski G</a:t>
                      </a:r>
                      <a:endParaRPr lang="en-IN" sz="1400" b="0" i="0" kern="1200" dirty="0">
                        <a:solidFill>
                          <a:schemeClr val="tx1"/>
                        </a:solidFill>
                        <a:latin typeface="+mn-lt"/>
                        <a:ea typeface="+mn-ea"/>
                        <a:cs typeface="+mn-cs"/>
                      </a:endParaRPr>
                    </a:p>
                  </a:txBody>
                  <a:tcPr horzOverflow="overflow"/>
                </a:tc>
                <a:tc>
                  <a:txBody>
                    <a:bodyPr/>
                    <a:lstStyle/>
                    <a:p>
                      <a:r>
                        <a:rPr lang="en-IN" sz="1400" kern="1200" dirty="0" smtClean="0"/>
                        <a:t>meta-analysis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smtClean="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smtClean="0">
                          <a:ln>
                            <a:noFill/>
                          </a:ln>
                          <a:effectLst/>
                        </a:rPr>
                        <a:t>Objective:</a:t>
                      </a:r>
                    </a:p>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The objective of this study is to review existing literature regarding the outcome of short-stem </a:t>
                      </a:r>
                      <a:r>
                        <a:rPr lang="en-US" sz="1400" dirty="0" err="1" smtClean="0"/>
                        <a:t>arthroplasty</a:t>
                      </a:r>
                      <a:r>
                        <a:rPr lang="en-US" sz="1400" dirty="0" smtClean="0"/>
                        <a:t> in ONFH and to present the pros and cons of short-stem hip </a:t>
                      </a:r>
                      <a:r>
                        <a:rPr lang="en-US" sz="1400" dirty="0" err="1" smtClean="0"/>
                        <a:t>arthroplasty</a:t>
                      </a:r>
                      <a:r>
                        <a:rPr lang="en-US" sz="1400" dirty="0" smtClean="0"/>
                        <a:t> in </a:t>
                      </a:r>
                      <a:r>
                        <a:rPr lang="en-US" sz="1400" dirty="0" err="1" smtClean="0"/>
                        <a:t>osteonecrosis</a:t>
                      </a:r>
                      <a:r>
                        <a:rPr lang="en-US" sz="1400" dirty="0" smtClean="0"/>
                        <a:t> of the femoral head.</a:t>
                      </a:r>
                      <a:endParaRPr kumimoji="0" lang="en-US" sz="1400" u="none" strike="noStrike" kern="1200" cap="none" normalizeH="0" baseline="0" dirty="0" smtClean="0">
                        <a:ln>
                          <a:noFill/>
                        </a:ln>
                        <a:effectLst/>
                      </a:endParaRPr>
                    </a:p>
                  </a:txBody>
                  <a:tcPr horzOverflow="overflow"/>
                </a:tc>
                <a:tc>
                  <a:txBody>
                    <a:bodyPr/>
                    <a:lstStyle/>
                    <a:p>
                      <a:pPr fontAlgn="base"/>
                      <a:r>
                        <a:rPr lang="en-US" sz="1400" dirty="0" smtClean="0"/>
                        <a:t>This review </a:t>
                      </a:r>
                      <a:r>
                        <a:rPr lang="en-US" sz="1400" dirty="0" err="1" smtClean="0"/>
                        <a:t>summarises</a:t>
                      </a:r>
                      <a:r>
                        <a:rPr lang="en-US" sz="1400" dirty="0" smtClean="0"/>
                        <a:t> existing studies on short-stem hip </a:t>
                      </a:r>
                      <a:r>
                        <a:rPr lang="en-US" sz="1400" dirty="0" err="1" smtClean="0"/>
                        <a:t>arthroplasty</a:t>
                      </a:r>
                      <a:r>
                        <a:rPr lang="en-US" sz="1400" dirty="0" smtClean="0"/>
                        <a:t> in </a:t>
                      </a:r>
                      <a:r>
                        <a:rPr lang="en-US" sz="1400" dirty="0" err="1" smtClean="0"/>
                        <a:t>osteonecrosis</a:t>
                      </a:r>
                      <a:r>
                        <a:rPr lang="en-US" sz="1400" dirty="0" smtClean="0"/>
                        <a:t> of the femoral head.</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Few studies have </a:t>
                      </a:r>
                      <a:r>
                        <a:rPr lang="en-US" sz="1400" dirty="0" err="1" smtClean="0"/>
                        <a:t>analysed</a:t>
                      </a:r>
                      <a:r>
                        <a:rPr lang="en-US" sz="1400" dirty="0" smtClean="0"/>
                        <a:t> the clinical and radiological outcome of short-stem THA in patients with ONFH. Only a handful of studies present clinical and radiological outcome after implantation of a short-stem </a:t>
                      </a:r>
                      <a:r>
                        <a:rPr lang="en-US" sz="1400" dirty="0" err="1" smtClean="0"/>
                        <a:t>arthroplasty</a:t>
                      </a:r>
                      <a:r>
                        <a:rPr lang="en-US" sz="1400" dirty="0" smtClean="0"/>
                        <a:t> in patients with the underlying diagnosis of </a:t>
                      </a:r>
                      <a:r>
                        <a:rPr lang="en-US" sz="1400" dirty="0" err="1" smtClean="0"/>
                        <a:t>osteonecrosis</a:t>
                      </a:r>
                      <a:r>
                        <a:rPr lang="en-US" sz="1400" dirty="0" smtClean="0"/>
                        <a:t> of the femoral head.</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The short- to medium-term results show predominantly good outcomes. However, due to differences in the design of short stems and their fixation, it is hard to draw a general conclusion. Short stems with primary </a:t>
                      </a:r>
                      <a:r>
                        <a:rPr lang="en-US" sz="1400" dirty="0" err="1" smtClean="0"/>
                        <a:t>diaphyseal</a:t>
                      </a:r>
                      <a:r>
                        <a:rPr lang="en-US" sz="1400" dirty="0" smtClean="0"/>
                        <a:t> fixation do not reveal a high increased risk of failed </a:t>
                      </a:r>
                      <a:r>
                        <a:rPr lang="en-US" sz="1400" dirty="0" err="1" smtClean="0"/>
                        <a:t>osseointegration</a:t>
                      </a:r>
                      <a:r>
                        <a:rPr lang="en-US" sz="1400" dirty="0" smtClean="0"/>
                        <a:t> or loosening. For designs with a primary </a:t>
                      </a:r>
                      <a:r>
                        <a:rPr lang="en-US" sz="1400" dirty="0" err="1" smtClean="0"/>
                        <a:t>metaphyseal</a:t>
                      </a:r>
                      <a:r>
                        <a:rPr lang="en-US" sz="1400" dirty="0" smtClean="0"/>
                        <a:t> anchorage, an MRI should be conducted to exclude that the </a:t>
                      </a:r>
                      <a:r>
                        <a:rPr lang="en-US" sz="1400" dirty="0" err="1" smtClean="0"/>
                        <a:t>ostenecrosis</a:t>
                      </a:r>
                      <a:r>
                        <a:rPr lang="en-US" sz="1400" dirty="0" smtClean="0"/>
                        <a:t> exceeds the femoral neck.</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tc>
              </a:tr>
            </a:tbl>
          </a:graphicData>
        </a:graphic>
      </p:graphicFrame>
      <p:sp>
        <p:nvSpPr>
          <p:cNvPr id="6" name="TextBox 5"/>
          <p:cNvSpPr txBox="1"/>
          <p:nvPr/>
        </p:nvSpPr>
        <p:spPr>
          <a:xfrm>
            <a:off x="228600" y="0"/>
            <a:ext cx="8381999" cy="646331"/>
          </a:xfrm>
          <a:prstGeom prst="rect">
            <a:avLst/>
          </a:prstGeom>
          <a:noFill/>
        </p:spPr>
        <p:txBody>
          <a:bodyPr wrap="square" rtlCol="0">
            <a:spAutoFit/>
          </a:bodyPr>
          <a:lstStyle/>
          <a:p>
            <a:r>
              <a:rPr lang="en-US" b="1" dirty="0" smtClean="0"/>
              <a:t>Short-stem hip </a:t>
            </a:r>
            <a:r>
              <a:rPr lang="en-US" b="1" dirty="0" err="1" smtClean="0"/>
              <a:t>arthroplasty</a:t>
            </a:r>
            <a:r>
              <a:rPr lang="en-US" b="1" dirty="0" smtClean="0"/>
              <a:t> in </a:t>
            </a:r>
            <a:r>
              <a:rPr lang="en-US" b="1" dirty="0" err="1" smtClean="0"/>
              <a:t>osteonecrosis</a:t>
            </a:r>
            <a:r>
              <a:rPr lang="en-US" b="1" dirty="0" smtClean="0"/>
              <a:t> of the femoral head.</a:t>
            </a:r>
          </a:p>
          <a:p>
            <a:endParaRPr lang="en-US" dirty="0"/>
          </a:p>
        </p:txBody>
      </p:sp>
    </p:spTree>
    <p:extLst>
      <p:ext uri="{BB962C8B-B14F-4D97-AF65-F5344CB8AC3E}">
        <p14:creationId xmlns:p14="http://schemas.microsoft.com/office/powerpoint/2010/main" val="2336210863"/>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8600" y="304800"/>
            <a:ext cx="8347075" cy="1216025"/>
          </a:xfrm>
        </p:spPr>
        <p:txBody>
          <a:bodyPr>
            <a:normAutofit fontScale="90000"/>
          </a:bodyPr>
          <a:lstStyle/>
          <a:p>
            <a:pPr>
              <a:defRPr/>
            </a:pPr>
            <a:r>
              <a:rPr lang="en-US"/>
              <a:t/>
            </a:r>
            <a:br>
              <a:rPr lang="en-US"/>
            </a:br>
            <a:r>
              <a:rPr lang="en-US"/>
              <a:t/>
            </a:r>
            <a:br>
              <a:rPr lang="en-US"/>
            </a:br>
            <a:endParaRPr lang="en-US"/>
          </a:p>
        </p:txBody>
      </p:sp>
      <p:graphicFrame>
        <p:nvGraphicFramePr>
          <p:cNvPr id="4" name="Content Placeholder 3"/>
          <p:cNvGraphicFramePr>
            <a:graphicFrameLocks noGrp="1"/>
          </p:cNvGraphicFramePr>
          <p:nvPr>
            <p:ph idx="1"/>
          </p:nvPr>
        </p:nvGraphicFramePr>
        <p:xfrm>
          <a:off x="0" y="609600"/>
          <a:ext cx="9144000" cy="6586445"/>
        </p:xfrm>
        <a:graphic>
          <a:graphicData uri="http://schemas.openxmlformats.org/drawingml/2006/table">
            <a:tbl>
              <a:tblPr/>
              <a:tblGrid>
                <a:gridCol w="1071538"/>
                <a:gridCol w="2000264"/>
                <a:gridCol w="2143140"/>
                <a:gridCol w="2500330"/>
                <a:gridCol w="1428728"/>
              </a:tblGrid>
              <a:tr h="9476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rPr>
                        <a:t>Author/year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lumMod val="6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rPr>
                        <a:t>Study </a:t>
                      </a:r>
                      <a:r>
                        <a:rPr kumimoji="0" lang="en-US" sz="1800" b="1" i="0" u="none" strike="noStrike" cap="none" normalizeH="0" baseline="0" dirty="0" smtClean="0">
                          <a:ln>
                            <a:noFill/>
                          </a:ln>
                          <a:solidFill>
                            <a:srgbClr val="FFFFFF"/>
                          </a:solidFill>
                          <a:effectLst/>
                          <a:latin typeface="Arial" charset="0"/>
                          <a:ea typeface="ＭＳ Ｐゴシック" charset="0"/>
                        </a:rPr>
                        <a:t>design and Objective</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lumMod val="6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0"/>
                        </a:rPr>
                        <a:t>Method </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lumMod val="6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0"/>
                        </a:rPr>
                        <a:t>Result</a:t>
                      </a: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lumMod val="6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charset="0"/>
                          <a:ea typeface="ＭＳ Ｐゴシック" charset="0"/>
                        </a:rPr>
                        <a:t>Conclusion </a:t>
                      </a:r>
                      <a:endParaRPr kumimoji="0" lang="en-US" sz="1800" b="1" i="0" u="none" strike="noStrike" cap="none" normalizeH="0" baseline="0" dirty="0">
                        <a:ln>
                          <a:noFill/>
                        </a:ln>
                        <a:solidFill>
                          <a:srgbClr val="FFFFFF"/>
                        </a:solidFill>
                        <a:effectLst/>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lumMod val="65000"/>
                      </a:schemeClr>
                    </a:solidFill>
                  </a:tcPr>
                </a:tc>
              </a:tr>
              <a:tr h="5568663">
                <a:tc>
                  <a:txBody>
                    <a:bodyPr/>
                    <a:lstStyle/>
                    <a:p>
                      <a:pPr fontAlgn="base"/>
                      <a:r>
                        <a:rPr lang="en-US" sz="1400" dirty="0" err="1" smtClean="0">
                          <a:hlinkClick r:id="rId2"/>
                        </a:rPr>
                        <a:t>Zheng</a:t>
                      </a:r>
                      <a:r>
                        <a:rPr lang="en-US" sz="1400" dirty="0" smtClean="0">
                          <a:hlinkClick r:id="rId2"/>
                        </a:rPr>
                        <a:t> Y</a:t>
                      </a:r>
                      <a:r>
                        <a:rPr lang="en-US" sz="1400" baseline="30000" dirty="0" smtClean="0"/>
                        <a:t>1</a:t>
                      </a:r>
                      <a:r>
                        <a:rPr lang="en-US" sz="1400" dirty="0" smtClean="0"/>
                        <a:t>, </a:t>
                      </a:r>
                      <a:r>
                        <a:rPr lang="en-US" sz="1400" dirty="0" err="1" smtClean="0">
                          <a:hlinkClick r:id="rId3"/>
                        </a:rPr>
                        <a:t>Zhong</a:t>
                      </a:r>
                      <a:r>
                        <a:rPr lang="en-US" sz="1400" dirty="0" smtClean="0">
                          <a:hlinkClick r:id="rId3"/>
                        </a:rPr>
                        <a:t> M</a:t>
                      </a:r>
                      <a:r>
                        <a:rPr lang="en-US" sz="1400" baseline="30000" dirty="0" smtClean="0"/>
                        <a:t>2</a:t>
                      </a:r>
                      <a:r>
                        <a:rPr lang="en-US" sz="1400" dirty="0" smtClean="0"/>
                        <a:t>, </a:t>
                      </a:r>
                      <a:r>
                        <a:rPr lang="en-US" sz="1400" dirty="0" smtClean="0">
                          <a:hlinkClick r:id="rId4"/>
                        </a:rPr>
                        <a:t>Ni C</a:t>
                      </a:r>
                      <a:r>
                        <a:rPr lang="en-US" sz="1400" baseline="30000" dirty="0" smtClean="0"/>
                        <a:t>1</a:t>
                      </a:r>
                      <a:r>
                        <a:rPr lang="en-US" sz="1400" dirty="0" smtClean="0"/>
                        <a:t>, </a:t>
                      </a:r>
                      <a:r>
                        <a:rPr lang="en-US" sz="1400" dirty="0" smtClean="0">
                          <a:hlinkClick r:id="rId5"/>
                        </a:rPr>
                        <a:t>Yuan H</a:t>
                      </a:r>
                      <a:r>
                        <a:rPr lang="en-US" sz="1400" baseline="30000" dirty="0" smtClean="0"/>
                        <a:t>1</a:t>
                      </a:r>
                      <a:r>
                        <a:rPr lang="en-US" sz="1400" dirty="0" smtClean="0"/>
                        <a:t>, </a:t>
                      </a:r>
                      <a:r>
                        <a:rPr lang="en-US" sz="1400" dirty="0" smtClean="0">
                          <a:hlinkClick r:id="rId6"/>
                        </a:rPr>
                        <a:t>Zhang J</a:t>
                      </a:r>
                      <a:r>
                        <a:rPr lang="en-US" sz="1400" baseline="30000" dirty="0" smtClean="0"/>
                        <a:t>1</a:t>
                      </a:r>
                      <a:endParaRPr lang="en-IN" sz="1400" b="0" i="0"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schemeClr>
                    </a:solidFill>
                  </a:tcPr>
                </a:tc>
                <a:tc>
                  <a:txBody>
                    <a:bodyPr/>
                    <a:lstStyle/>
                    <a:p>
                      <a:r>
                        <a:rPr lang="en-IN" sz="1400" b="1" i="0" kern="1200" dirty="0" smtClean="0">
                          <a:solidFill>
                            <a:schemeClr val="tx1"/>
                          </a:solidFill>
                          <a:latin typeface="+mn-lt"/>
                          <a:ea typeface="+mn-ea"/>
                          <a:cs typeface="+mn-cs"/>
                        </a:rPr>
                        <a:t>meta-analysis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smtClean="0">
                          <a:ln>
                            <a:noFill/>
                          </a:ln>
                          <a:solidFill>
                            <a:srgbClr val="463416"/>
                          </a:solidFill>
                          <a:effectLst/>
                          <a:latin typeface="Arial" charset="0"/>
                          <a:ea typeface="ＭＳ Ｐゴシック" charset="0"/>
                          <a:cs typeface="+mn-cs"/>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noFill/>
                          </a:ln>
                          <a:solidFill>
                            <a:srgbClr val="463416"/>
                          </a:solidFill>
                          <a:effectLst/>
                          <a:latin typeface="Arial" charset="0"/>
                          <a:ea typeface="ＭＳ Ｐゴシック" charset="0"/>
                          <a:cs typeface="+mn-cs"/>
                        </a:rPr>
                        <a:t>Objective:</a:t>
                      </a:r>
                    </a:p>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To perform a meta-analysis to determine the effect of radiotherapy (RT) on nipple-</a:t>
                      </a:r>
                      <a:r>
                        <a:rPr lang="en-US" sz="1400" dirty="0" err="1" smtClean="0"/>
                        <a:t>areolar</a:t>
                      </a:r>
                      <a:r>
                        <a:rPr lang="en-US" sz="1400" dirty="0" smtClean="0"/>
                        <a:t> complex (NAC) and skin flap necrosis, and local recurrence in women who undergo nipple-sparing mastectomy (NSM) and immediate breast reconstruction.</a:t>
                      </a:r>
                      <a:endParaRPr kumimoji="0" lang="en-US" sz="1400" b="1" i="0" u="none" strike="noStrike" kern="1200" cap="none" normalizeH="0" baseline="0" dirty="0" smtClean="0">
                        <a:ln>
                          <a:noFill/>
                        </a:ln>
                        <a:solidFill>
                          <a:srgbClr val="463416"/>
                        </a:solidFill>
                        <a:effectLst/>
                        <a:latin typeface="Arial" charset="0"/>
                        <a:ea typeface="ＭＳ Ｐゴシック" charset="0"/>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fontAlgn="base"/>
                      <a:r>
                        <a:rPr lang="en-US" sz="1400" dirty="0" smtClean="0"/>
                        <a:t>Medline, </a:t>
                      </a:r>
                      <a:r>
                        <a:rPr lang="en-US" sz="1400" dirty="0" err="1" smtClean="0"/>
                        <a:t>PubMed</a:t>
                      </a:r>
                      <a:r>
                        <a:rPr lang="en-US" sz="1400" dirty="0" smtClean="0"/>
                        <a:t>, Cochrane, and Google Scholar databases were searched until October 16, 2015. Randomized-controlled-trials, prospective, retrospective, and cohort studies were included. The primary outcome was the NAC necrosis rate, and the secondary outcomes were the skin flap necrosis and local recurrence rates.</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Of 186 studies identified, 2 prospective and 5 retrospective studies including a total of 3692 patients were included in the meta-analysis. Five, 3, and 2 studies reported data of NAC necrosis (3461 breasts), skin flap necrosis (2490 breasts), and local recurrence (988 breasts), respectively. Pooled results showed no difference in the odds of NAC necrosis [odds ratio (OR) = 1.250, 95% confidence interval (CI) 0.481-3.247, P = 0.647], or local recurrence (OR = 0.564, 95% CI 0.056-5.710, P = 0.627) between patients who received and did not receive RT. Patients treated with RT had a higher likelihood of skin flap necrosis (OR = 2.534, 95% CI 1.720-3.735, P &lt; 0.001). Significant heterogeneity, however, was noted in the analysis of NAC and local recurrence.</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t>Because of the limitations of the small number of studies and heterogeneity in the analysis, this study does not allow drawing any definitive conclusions and highlights the need of well-controlled trials to determine the effect of RT in patients undergoing NSM.</a:t>
                      </a:r>
                      <a:endParaRPr kumimoji="0" lang="en-US" sz="1400" b="0" i="0" u="none" strike="noStrike" cap="none" normalizeH="0" baseline="0" dirty="0">
                        <a:ln>
                          <a:noFill/>
                        </a:ln>
                        <a:solidFill>
                          <a:srgbClr val="463416"/>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85000"/>
                      </a:schemeClr>
                    </a:solidFill>
                  </a:tcPr>
                </a:tc>
              </a:tr>
            </a:tbl>
          </a:graphicData>
        </a:graphic>
      </p:graphicFrame>
      <p:sp>
        <p:nvSpPr>
          <p:cNvPr id="16407" name="TextBox 5"/>
          <p:cNvSpPr txBox="1">
            <a:spLocks noChangeArrowheads="1"/>
          </p:cNvSpPr>
          <p:nvPr/>
        </p:nvSpPr>
        <p:spPr bwMode="auto">
          <a:xfrm>
            <a:off x="0" y="1"/>
            <a:ext cx="9144000" cy="646331"/>
          </a:xfrm>
          <a:prstGeom prst="rect">
            <a:avLst/>
          </a:prstGeom>
          <a:noFill/>
          <a:ln w="9525">
            <a:noFill/>
            <a:miter lim="800000"/>
            <a:headEnd/>
            <a:tailEnd/>
          </a:ln>
        </p:spPr>
        <p:txBody>
          <a:bodyPr wrap="square">
            <a:spAutoFit/>
          </a:bodyPr>
          <a:lstStyle/>
          <a:p>
            <a:r>
              <a:rPr lang="en-US" b="1" dirty="0" smtClean="0"/>
              <a:t> Radiotherapy and nipple-</a:t>
            </a:r>
            <a:r>
              <a:rPr lang="en-US" b="1" dirty="0" err="1" smtClean="0"/>
              <a:t>areolar</a:t>
            </a:r>
            <a:r>
              <a:rPr lang="en-US" b="1" dirty="0" smtClean="0"/>
              <a:t> complex necrosis after nipple-sparing mastectomy: a systematic review and meta-analysis.</a:t>
            </a:r>
            <a:endParaRPr lang="en-US" b="1" dirty="0"/>
          </a:p>
        </p:txBody>
      </p:sp>
    </p:spTree>
    <p:extLst>
      <p:ext uri="{BB962C8B-B14F-4D97-AF65-F5344CB8AC3E}">
        <p14:creationId xmlns:p14="http://schemas.microsoft.com/office/powerpoint/2010/main" val="292449591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0" indent="0">
              <a:buNone/>
            </a:pPr>
            <a:endParaRPr lang="en-US" sz="6000" b="1" dirty="0" smtClean="0">
              <a:solidFill>
                <a:srgbClr val="FF0000"/>
              </a:solidFill>
            </a:endParaRPr>
          </a:p>
          <a:p>
            <a:pPr marL="0" indent="0" algn="ctr">
              <a:buNone/>
            </a:pPr>
            <a:r>
              <a:rPr lang="en-US" sz="6000" b="1" dirty="0" smtClean="0">
                <a:solidFill>
                  <a:srgbClr val="FF0000"/>
                </a:solidFill>
              </a:rPr>
              <a:t>THANK YOU</a:t>
            </a:r>
            <a:endParaRPr lang="en-IN" sz="6000" b="1" dirty="0">
              <a:solidFill>
                <a:srgbClr val="FF0000"/>
              </a:solidFill>
            </a:endParaRPr>
          </a:p>
        </p:txBody>
      </p:sp>
    </p:spTree>
    <p:extLst>
      <p:ext uri="{BB962C8B-B14F-4D97-AF65-F5344CB8AC3E}">
        <p14:creationId xmlns:p14="http://schemas.microsoft.com/office/powerpoint/2010/main" val="792791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f001006"/>
          <p:cNvPicPr>
            <a:picLocks noChangeAspect="1" noChangeArrowheads="1"/>
          </p:cNvPicPr>
          <p:nvPr/>
        </p:nvPicPr>
        <p:blipFill>
          <a:blip r:embed="rId2" cstate="print">
            <a:extLst>
              <a:ext uri="{28A0092B-C50C-407E-A947-70E740481C1C}">
                <a14:useLocalDpi xmlns:a14="http://schemas.microsoft.com/office/drawing/2010/main" val="0"/>
              </a:ext>
            </a:extLst>
          </a:blip>
          <a:srcRect b="69936"/>
          <a:stretch>
            <a:fillRect/>
          </a:stretch>
        </p:blipFill>
        <p:spPr bwMode="auto">
          <a:xfrm>
            <a:off x="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17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TotalTime>
  <Words>3872</Words>
  <Application>Microsoft Office PowerPoint</Application>
  <PresentationFormat>On-screen Show (4:3)</PresentationFormat>
  <Paragraphs>410</Paragraphs>
  <Slides>82</Slides>
  <Notes>60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ＭＳ Ｐゴシック</vt:lpstr>
      <vt:lpstr>Arial</vt:lpstr>
      <vt:lpstr>Calibri</vt:lpstr>
      <vt:lpstr>Times New Roman</vt:lpstr>
      <vt:lpstr>Wingdings</vt:lpstr>
      <vt:lpstr>Office Theme</vt:lpstr>
      <vt:lpstr>Cell Injury – Necrosis </vt:lpstr>
      <vt:lpstr>Morphology of Cell Injury</vt:lpstr>
      <vt:lpstr>Morphology of Cell Injury –  Key Concept</vt:lpstr>
      <vt:lpstr>PowerPoint Presentation</vt:lpstr>
      <vt:lpstr>Reversible Injury -- Morphology</vt:lpstr>
      <vt:lpstr>Irreversible Injury -- Morphology</vt:lpstr>
      <vt:lpstr>Irreversible Injury – Nuclear Changes</vt:lpstr>
      <vt:lpstr>Karyolysis &amp; karyorrhexis -- micro</vt:lpstr>
      <vt:lpstr>PowerPoint Presentation</vt:lpstr>
      <vt:lpstr>PowerPoint Presentation</vt:lpstr>
      <vt:lpstr>PowerPoint Presentation</vt:lpstr>
      <vt:lpstr>Normal kidney tubules</vt:lpstr>
      <vt:lpstr>Swollen kidney tubules</vt:lpstr>
      <vt:lpstr>Necrotic kidney tubules</vt:lpstr>
      <vt:lpstr>Cell Death</vt:lpstr>
      <vt:lpstr>Types of Cell Death</vt:lpstr>
      <vt:lpstr>Necrosis </vt:lpstr>
      <vt:lpstr>Necrosis </vt:lpstr>
      <vt:lpstr>PowerPoint Presentation</vt:lpstr>
      <vt:lpstr>Types of Necrosis </vt:lpstr>
      <vt:lpstr>Coagulative necrosis</vt:lpstr>
      <vt:lpstr>Coagulative Necrosis</vt:lpstr>
      <vt:lpstr>PowerPoint Presentation</vt:lpstr>
      <vt:lpstr>Splenic infarcts -- gross</vt:lpstr>
      <vt:lpstr>Infarcted bowel -- gross</vt:lpstr>
      <vt:lpstr>Myocardium photomic</vt:lpstr>
      <vt:lpstr>Adrenal infarct -- Micro</vt:lpstr>
      <vt:lpstr>3 stages of coagulative necrosis (L to R) -- micro</vt:lpstr>
      <vt:lpstr>Coagulative necrosis—myocardial infarction</vt:lpstr>
      <vt:lpstr>Coagulative necrosis—myocardial infarction</vt:lpstr>
      <vt:lpstr>Coagulative necrosis—myocardial infarction</vt:lpstr>
      <vt:lpstr>Coagulative necrosis—intestinal infarction</vt:lpstr>
      <vt:lpstr>Coagulative necrosis—kidney infarction</vt:lpstr>
      <vt:lpstr>Liquefactive Necrosis</vt:lpstr>
      <vt:lpstr>Liquefactive necrosis</vt:lpstr>
      <vt:lpstr>Lung abscesses (liquefactive  necrosis) -- gross</vt:lpstr>
      <vt:lpstr>Liver abscess -- micro</vt:lpstr>
      <vt:lpstr>Liquefactive necrosis -- gross</vt:lpstr>
      <vt:lpstr>Liquefactive necrosis of brain -- micro</vt:lpstr>
      <vt:lpstr>PowerPoint Presentation</vt:lpstr>
      <vt:lpstr>Macrophages cleaning liquefactive necrosis -- micro</vt:lpstr>
      <vt:lpstr>Liquefactive necrosis</vt:lpstr>
      <vt:lpstr>Caseous Necrosis </vt:lpstr>
      <vt:lpstr>Caseous necrosis -- gross</vt:lpstr>
      <vt:lpstr>PowerPoint Presentation</vt:lpstr>
      <vt:lpstr>Extensive caseous necrosis  -- gross</vt:lpstr>
      <vt:lpstr>Caseous necrosis -- micro</vt:lpstr>
      <vt:lpstr>Caseous necrosis of lung</vt:lpstr>
      <vt:lpstr>Enzymatic Fat Necrosis </vt:lpstr>
      <vt:lpstr>Enzymatic fat necrosis of pancreas -- gross</vt:lpstr>
      <vt:lpstr>PowerPoint Presentation</vt:lpstr>
      <vt:lpstr>Fat necrosis -- micro</vt:lpstr>
      <vt:lpstr>Fat necrosis of pancreas</vt:lpstr>
      <vt:lpstr>Gangrenous Necrosis</vt:lpstr>
      <vt:lpstr>Gangrene -- gross</vt:lpstr>
      <vt:lpstr>Wet gangrene -- gross</vt:lpstr>
      <vt:lpstr>Gangrenous necrosis -- micro</vt:lpstr>
      <vt:lpstr>Dry gangrene</vt:lpstr>
      <vt:lpstr>Fibrinoid Necrosis</vt:lpstr>
      <vt:lpstr>PowerPoint Presentation</vt:lpstr>
      <vt:lpstr>PowerPoint Presentation</vt:lpstr>
      <vt:lpstr>Fibrinoid necrosis of vessels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Role of Noninvasive Treatment for Infected Pancreatic Necrosis: Still an Unanswered Question Phil A. Hart, Todd H. Baron Division of Gastroenterology and Hepatology, Mayo Clinic, Rochester, Minnesota </vt:lpstr>
      <vt:lpstr>  </vt:lpstr>
      <vt:lpstr>  </vt:lpstr>
      <vt:lpstr>  </vt:lpstr>
      <vt:lpstr>  </vt:lpstr>
      <vt:lpstr>  </vt:lpstr>
      <vt:lpstr>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Morphology of Cell Injury –  Key Concept</dc:title>
  <dc:creator>RAJ</dc:creator>
  <cp:lastModifiedBy>Aviral Chandra</cp:lastModifiedBy>
  <cp:revision>30</cp:revision>
  <dcterms:created xsi:type="dcterms:W3CDTF">2006-08-16T00:00:00Z</dcterms:created>
  <dcterms:modified xsi:type="dcterms:W3CDTF">2017-01-10T15:19:31Z</dcterms:modified>
</cp:coreProperties>
</file>