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30"/>
  </p:notesMasterIdLst>
  <p:sldIdLst>
    <p:sldId id="256" r:id="rId2"/>
    <p:sldId id="257" r:id="rId3"/>
    <p:sldId id="261" r:id="rId4"/>
    <p:sldId id="265" r:id="rId5"/>
    <p:sldId id="262" r:id="rId6"/>
    <p:sldId id="264" r:id="rId7"/>
    <p:sldId id="266" r:id="rId8"/>
    <p:sldId id="258" r:id="rId9"/>
    <p:sldId id="259" r:id="rId10"/>
    <p:sldId id="267" r:id="rId11"/>
    <p:sldId id="268" r:id="rId12"/>
    <p:sldId id="271" r:id="rId13"/>
    <p:sldId id="272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8" r:id="rId22"/>
    <p:sldId id="289" r:id="rId23"/>
    <p:sldId id="293" r:id="rId24"/>
    <p:sldId id="292" r:id="rId25"/>
    <p:sldId id="269" r:id="rId26"/>
    <p:sldId id="294" r:id="rId27"/>
    <p:sldId id="295" r:id="rId28"/>
    <p:sldId id="26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CBC2E-7B71-4005-9BB6-C3A62B629869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AFCD0F-FEF2-478D-9F26-BC4A39B6E4AD}">
      <dgm:prSet phldrT="[Text]"/>
      <dgm:spPr/>
      <dgm:t>
        <a:bodyPr/>
        <a:lstStyle/>
        <a:p>
          <a:r>
            <a:rPr lang="en-US" dirty="0" smtClean="0"/>
            <a:t>Clinical </a:t>
          </a:r>
          <a:endParaRPr lang="en-US" dirty="0"/>
        </a:p>
      </dgm:t>
    </dgm:pt>
    <dgm:pt modelId="{E555FCDD-738C-4ABF-BA87-B19D1B8E3CC6}" type="parTrans" cxnId="{1FD18BDA-8744-47E8-99D8-9F9E73C950CF}">
      <dgm:prSet/>
      <dgm:spPr/>
      <dgm:t>
        <a:bodyPr/>
        <a:lstStyle/>
        <a:p>
          <a:endParaRPr lang="en-US"/>
        </a:p>
      </dgm:t>
    </dgm:pt>
    <dgm:pt modelId="{1BD5A99D-171A-4509-9160-54D3098E0EBB}" type="sibTrans" cxnId="{1FD18BDA-8744-47E8-99D8-9F9E73C950CF}">
      <dgm:prSet/>
      <dgm:spPr/>
      <dgm:t>
        <a:bodyPr/>
        <a:lstStyle/>
        <a:p>
          <a:endParaRPr lang="en-US"/>
        </a:p>
      </dgm:t>
    </dgm:pt>
    <dgm:pt modelId="{BB5E6C7A-4386-4F71-BAF9-96AF137ADFBD}">
      <dgm:prSet phldrT="[Text]" custT="1"/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Sulcus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depth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DA597A21-EC89-4FAF-8C05-180756AB3719}" type="parTrans" cxnId="{A1A390A5-BC70-4142-97C1-DE725408C286}">
      <dgm:prSet/>
      <dgm:spPr/>
      <dgm:t>
        <a:bodyPr/>
        <a:lstStyle/>
        <a:p>
          <a:endParaRPr lang="en-US"/>
        </a:p>
      </dgm:t>
    </dgm:pt>
    <dgm:pt modelId="{27521166-FB68-44F4-A334-A683767F4B2B}" type="sibTrans" cxnId="{A1A390A5-BC70-4142-97C1-DE725408C286}">
      <dgm:prSet/>
      <dgm:spPr/>
      <dgm:t>
        <a:bodyPr/>
        <a:lstStyle/>
        <a:p>
          <a:endParaRPr lang="en-US"/>
        </a:p>
      </dgm:t>
    </dgm:pt>
    <dgm:pt modelId="{2BFC1DED-02A1-4606-9FDF-C20CFD25DC2D}">
      <dgm:prSet phldrT="[Text]"/>
      <dgm:spPr/>
      <dgm:t>
        <a:bodyPr/>
        <a:lstStyle/>
        <a:p>
          <a:r>
            <a:rPr lang="en-US" dirty="0" smtClean="0"/>
            <a:t>Radiographic </a:t>
          </a:r>
          <a:endParaRPr lang="en-US" dirty="0"/>
        </a:p>
      </dgm:t>
    </dgm:pt>
    <dgm:pt modelId="{94D1F712-EBC8-4042-8A6B-8A2F6FEAB383}" type="parTrans" cxnId="{32C770CA-747B-4A0B-87FD-AB4092541AC4}">
      <dgm:prSet/>
      <dgm:spPr/>
      <dgm:t>
        <a:bodyPr/>
        <a:lstStyle/>
        <a:p>
          <a:endParaRPr lang="en-US"/>
        </a:p>
      </dgm:t>
    </dgm:pt>
    <dgm:pt modelId="{A780EBB2-2FA9-466A-8052-2FA6B66AF285}" type="sibTrans" cxnId="{32C770CA-747B-4A0B-87FD-AB4092541AC4}">
      <dgm:prSet/>
      <dgm:spPr/>
      <dgm:t>
        <a:bodyPr/>
        <a:lstStyle/>
        <a:p>
          <a:endParaRPr lang="en-US"/>
        </a:p>
      </dgm:t>
    </dgm:pt>
    <dgm:pt modelId="{C41F7976-14D7-44F5-BE91-7CC59FD2C77D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Level of bone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F80B1B89-9BB1-4475-A5BD-C8C249724E7C}" type="parTrans" cxnId="{4BE22C78-37A3-4F72-BF64-C2943BF6A397}">
      <dgm:prSet/>
      <dgm:spPr/>
      <dgm:t>
        <a:bodyPr/>
        <a:lstStyle/>
        <a:p>
          <a:endParaRPr lang="en-US"/>
        </a:p>
      </dgm:t>
    </dgm:pt>
    <dgm:pt modelId="{C8D8D038-D7B2-4852-B531-929D87751F1E}" type="sibTrans" cxnId="{4BE22C78-37A3-4F72-BF64-C2943BF6A397}">
      <dgm:prSet/>
      <dgm:spPr/>
      <dgm:t>
        <a:bodyPr/>
        <a:lstStyle/>
        <a:p>
          <a:endParaRPr lang="en-US"/>
        </a:p>
      </dgm:t>
    </dgm:pt>
    <dgm:pt modelId="{C25B4630-68F4-46DE-949E-671EBBF91C67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Biologic width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BB4989AC-9D7C-4928-9108-D05D0E9D0C1B}" type="parTrans" cxnId="{FB87CF80-4118-4EC6-91A2-98CFAE772192}">
      <dgm:prSet/>
      <dgm:spPr/>
      <dgm:t>
        <a:bodyPr/>
        <a:lstStyle/>
        <a:p>
          <a:endParaRPr lang="en-US"/>
        </a:p>
      </dgm:t>
    </dgm:pt>
    <dgm:pt modelId="{14063991-BF0C-4A9E-9575-6EE04900BB4B}" type="sibTrans" cxnId="{FB87CF80-4118-4EC6-91A2-98CFAE772192}">
      <dgm:prSet/>
      <dgm:spPr/>
      <dgm:t>
        <a:bodyPr/>
        <a:lstStyle/>
        <a:p>
          <a:endParaRPr lang="en-US"/>
        </a:p>
      </dgm:t>
    </dgm:pt>
    <dgm:pt modelId="{18797109-DD7C-4B16-AB8D-A45A76ED700B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Osseous crest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90B0229-A15A-47C9-8867-477E447C7E92}" type="parTrans" cxnId="{C1FDB01C-B214-4204-9EBA-75D8B6D6AAD8}">
      <dgm:prSet/>
      <dgm:spPr/>
      <dgm:t>
        <a:bodyPr/>
        <a:lstStyle/>
        <a:p>
          <a:endParaRPr lang="en-US"/>
        </a:p>
      </dgm:t>
    </dgm:pt>
    <dgm:pt modelId="{F18326F6-3546-4033-9217-E3A7959F08BB}" type="sibTrans" cxnId="{C1FDB01C-B214-4204-9EBA-75D8B6D6AAD8}">
      <dgm:prSet/>
      <dgm:spPr/>
      <dgm:t>
        <a:bodyPr/>
        <a:lstStyle/>
        <a:p>
          <a:endParaRPr lang="en-US"/>
        </a:p>
      </dgm:t>
    </dgm:pt>
    <dgm:pt modelId="{3ABA70CF-E2AC-4F66-83EA-8654F5652349}">
      <dgm:prSet phldrT="[Text]" custT="1"/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Pulpal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involvement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335A58DC-3A40-4837-8169-3D6A9AAD84DB}" type="parTrans" cxnId="{3032DEA9-FCBA-49DC-A897-467E964FCE2C}">
      <dgm:prSet/>
      <dgm:spPr/>
      <dgm:t>
        <a:bodyPr/>
        <a:lstStyle/>
        <a:p>
          <a:endParaRPr lang="en-US"/>
        </a:p>
      </dgm:t>
    </dgm:pt>
    <dgm:pt modelId="{F75B38B7-5FDE-45A3-8BF1-E8B149B36497}" type="sibTrans" cxnId="{3032DEA9-FCBA-49DC-A897-467E964FCE2C}">
      <dgm:prSet/>
      <dgm:spPr/>
      <dgm:t>
        <a:bodyPr/>
        <a:lstStyle/>
        <a:p>
          <a:endParaRPr lang="en-US"/>
        </a:p>
      </dgm:t>
    </dgm:pt>
    <dgm:pt modelId="{2CEC17A5-B04C-4C03-9AD3-886F017BDBD4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Apical extent of caries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12B09DDB-570B-4990-BE1A-39FB6E2D3F70}" type="parTrans" cxnId="{D4D33C26-B594-41F5-B30B-2F4AC4A5C3BA}">
      <dgm:prSet/>
      <dgm:spPr/>
      <dgm:t>
        <a:bodyPr/>
        <a:lstStyle/>
        <a:p>
          <a:endParaRPr lang="en-US"/>
        </a:p>
      </dgm:t>
    </dgm:pt>
    <dgm:pt modelId="{1959AD0A-F348-4E50-B08A-D45B7AC17895}" type="sibTrans" cxnId="{D4D33C26-B594-41F5-B30B-2F4AC4A5C3BA}">
      <dgm:prSet/>
      <dgm:spPr/>
      <dgm:t>
        <a:bodyPr/>
        <a:lstStyle/>
        <a:p>
          <a:endParaRPr lang="en-US"/>
        </a:p>
      </dgm:t>
    </dgm:pt>
    <dgm:pt modelId="{FB8C08D5-670B-48D3-AA52-B88F573ACD1B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Gingival health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47B2A251-4D06-4B8E-8B4C-CB45437AEFF9}" type="parTrans" cxnId="{B45E7357-2D7F-4A69-8250-42CBE46B787A}">
      <dgm:prSet/>
      <dgm:spPr/>
      <dgm:t>
        <a:bodyPr/>
        <a:lstStyle/>
        <a:p>
          <a:endParaRPr lang="en-US"/>
        </a:p>
      </dgm:t>
    </dgm:pt>
    <dgm:pt modelId="{ACD1CFCE-0B84-49CD-8731-D570DA3ADBB8}" type="sibTrans" cxnId="{B45E7357-2D7F-4A69-8250-42CBE46B787A}">
      <dgm:prSet/>
      <dgm:spPr/>
      <dgm:t>
        <a:bodyPr/>
        <a:lstStyle/>
        <a:p>
          <a:endParaRPr lang="en-US"/>
        </a:p>
      </dgm:t>
    </dgm:pt>
    <dgm:pt modelId="{37F5D4F2-A693-489C-97A7-D1FD1125DE83}">
      <dgm:prSet phldrT="[Text]" custT="1"/>
      <dgm:spPr/>
      <dgm:t>
        <a:bodyPr/>
        <a:lstStyle/>
        <a:p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Furcation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location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B3ACDDE-6E5A-44E7-9205-7898DA169864}" type="parTrans" cxnId="{7614C7E9-C579-4F3C-AE30-E8C76FA31487}">
      <dgm:prSet/>
      <dgm:spPr/>
      <dgm:t>
        <a:bodyPr/>
        <a:lstStyle/>
        <a:p>
          <a:endParaRPr lang="en-US"/>
        </a:p>
      </dgm:t>
    </dgm:pt>
    <dgm:pt modelId="{F9E2C03D-8E22-4AE3-A782-DAB503904EB3}" type="sibTrans" cxnId="{7614C7E9-C579-4F3C-AE30-E8C76FA31487}">
      <dgm:prSet/>
      <dgm:spPr/>
      <dgm:t>
        <a:bodyPr/>
        <a:lstStyle/>
        <a:p>
          <a:endParaRPr lang="en-US"/>
        </a:p>
      </dgm:t>
    </dgm:pt>
    <dgm:pt modelId="{7ADB7804-DE93-4E8D-9611-59D7DC9BA5AA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Apical extent of caries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BB2EA567-7144-4154-96C2-FD6931513837}" type="parTrans" cxnId="{F27951B1-149A-4172-9C6D-0F873A7BFC3A}">
      <dgm:prSet/>
      <dgm:spPr/>
      <dgm:t>
        <a:bodyPr/>
        <a:lstStyle/>
        <a:p>
          <a:endParaRPr lang="en-US"/>
        </a:p>
      </dgm:t>
    </dgm:pt>
    <dgm:pt modelId="{300A5A12-A075-4CEC-8DE4-5133A3A8C9F8}" type="sibTrans" cxnId="{F27951B1-149A-4172-9C6D-0F873A7BFC3A}">
      <dgm:prSet/>
      <dgm:spPr/>
      <dgm:t>
        <a:bodyPr/>
        <a:lstStyle/>
        <a:p>
          <a:endParaRPr lang="en-US"/>
        </a:p>
      </dgm:t>
    </dgm:pt>
    <dgm:pt modelId="{F22A370F-E516-4F35-AD8A-0109F59D3AA8}">
      <dgm:prSet phldrT="[Text]" custT="1"/>
      <dgm:spPr/>
      <dgm:t>
        <a:bodyPr/>
        <a:lstStyle/>
        <a:p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Pulpal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involvement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0258CAEB-46BC-4686-AD76-8E7A872C6FD2}" type="parTrans" cxnId="{D424C040-B99F-4EA3-88D6-6A8AE9A55E85}">
      <dgm:prSet/>
      <dgm:spPr/>
      <dgm:t>
        <a:bodyPr/>
        <a:lstStyle/>
        <a:p>
          <a:endParaRPr lang="en-US"/>
        </a:p>
      </dgm:t>
    </dgm:pt>
    <dgm:pt modelId="{57ABC4CB-4256-4C1A-A132-73E1A6F65369}" type="sibTrans" cxnId="{D424C040-B99F-4EA3-88D6-6A8AE9A55E85}">
      <dgm:prSet/>
      <dgm:spPr/>
      <dgm:t>
        <a:bodyPr/>
        <a:lstStyle/>
        <a:p>
          <a:endParaRPr lang="en-US"/>
        </a:p>
      </dgm:t>
    </dgm:pt>
    <dgm:pt modelId="{715986C2-9761-4067-9122-F4B9FA04A148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Root Length &amp; Form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0786EB0B-B2EB-443C-9186-A3FE4F9D965D}" type="parTrans" cxnId="{0882D0D8-74AD-4E99-9842-39DC3E603F94}">
      <dgm:prSet/>
      <dgm:spPr/>
      <dgm:t>
        <a:bodyPr/>
        <a:lstStyle/>
        <a:p>
          <a:endParaRPr lang="en-US"/>
        </a:p>
      </dgm:t>
    </dgm:pt>
    <dgm:pt modelId="{244CDDD0-00A2-4855-8918-3BA6E462011B}" type="sibTrans" cxnId="{0882D0D8-74AD-4E99-9842-39DC3E603F94}">
      <dgm:prSet/>
      <dgm:spPr/>
      <dgm:t>
        <a:bodyPr/>
        <a:lstStyle/>
        <a:p>
          <a:endParaRPr lang="en-US"/>
        </a:p>
      </dgm:t>
    </dgm:pt>
    <dgm:pt modelId="{11220609-D695-452F-8F37-C2532008FD62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Crown to root ratio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4ACAF25A-96D8-482E-A0A5-517D8B990167}" type="parTrans" cxnId="{80188FB3-5B92-4521-A4E7-EA65FE926CDC}">
      <dgm:prSet/>
      <dgm:spPr/>
      <dgm:t>
        <a:bodyPr/>
        <a:lstStyle/>
        <a:p>
          <a:endParaRPr lang="en-US"/>
        </a:p>
      </dgm:t>
    </dgm:pt>
    <dgm:pt modelId="{9254B02A-AAE7-4BD7-AC84-0D9464368861}" type="sibTrans" cxnId="{80188FB3-5B92-4521-A4E7-EA65FE926CDC}">
      <dgm:prSet/>
      <dgm:spPr/>
      <dgm:t>
        <a:bodyPr/>
        <a:lstStyle/>
        <a:p>
          <a:endParaRPr lang="en-US"/>
        </a:p>
      </dgm:t>
    </dgm:pt>
    <dgm:pt modelId="{147EDD79-4F35-4704-8F46-CFDBB064CC2F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Root trunk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7F9126E2-1A6C-44A9-BCA7-19FF91C7E41A}" type="parTrans" cxnId="{15726422-83C9-4E40-9738-6A35A1BB6F64}">
      <dgm:prSet/>
      <dgm:spPr/>
      <dgm:t>
        <a:bodyPr/>
        <a:lstStyle/>
        <a:p>
          <a:endParaRPr lang="en-US"/>
        </a:p>
      </dgm:t>
    </dgm:pt>
    <dgm:pt modelId="{D1E29E17-E15C-454F-80E6-1C29CB176EA9}" type="sibTrans" cxnId="{15726422-83C9-4E40-9738-6A35A1BB6F64}">
      <dgm:prSet/>
      <dgm:spPr/>
      <dgm:t>
        <a:bodyPr/>
        <a:lstStyle/>
        <a:p>
          <a:endParaRPr lang="en-US"/>
        </a:p>
      </dgm:t>
    </dgm:pt>
    <dgm:pt modelId="{09DEC2EA-8257-4440-BCAE-9F9E2220EA13}" type="pres">
      <dgm:prSet presAssocID="{1C9CBC2E-7B71-4005-9BB6-C3A62B62986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F27D0B-FEB5-4956-BCA9-57C4B9BEE626}" type="pres">
      <dgm:prSet presAssocID="{75AFCD0F-FEF2-478D-9F26-BC4A39B6E4AD}" presName="linNode" presStyleCnt="0"/>
      <dgm:spPr/>
      <dgm:t>
        <a:bodyPr/>
        <a:lstStyle/>
        <a:p>
          <a:endParaRPr lang="en-US"/>
        </a:p>
      </dgm:t>
    </dgm:pt>
    <dgm:pt modelId="{F309EB5C-D4C1-49DD-86D1-4BE787CA84BB}" type="pres">
      <dgm:prSet presAssocID="{75AFCD0F-FEF2-478D-9F26-BC4A39B6E4A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E0E11-D1BD-494F-9D1A-8BDD7E0B59DB}" type="pres">
      <dgm:prSet presAssocID="{75AFCD0F-FEF2-478D-9F26-BC4A39B6E4AD}" presName="childShp" presStyleLbl="bgAccFollowNode1" presStyleIdx="0" presStyleCnt="2" custScaleY="123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EBFAC-9631-4C4B-BFF5-E129D4AA21EA}" type="pres">
      <dgm:prSet presAssocID="{1BD5A99D-171A-4509-9160-54D3098E0EBB}" presName="spacing" presStyleCnt="0"/>
      <dgm:spPr/>
      <dgm:t>
        <a:bodyPr/>
        <a:lstStyle/>
        <a:p>
          <a:endParaRPr lang="en-US"/>
        </a:p>
      </dgm:t>
    </dgm:pt>
    <dgm:pt modelId="{BE1E42F3-CE52-4C4C-AFB5-F28EC7DFCD8D}" type="pres">
      <dgm:prSet presAssocID="{2BFC1DED-02A1-4606-9FDF-C20CFD25DC2D}" presName="linNode" presStyleCnt="0"/>
      <dgm:spPr/>
      <dgm:t>
        <a:bodyPr/>
        <a:lstStyle/>
        <a:p>
          <a:endParaRPr lang="en-US"/>
        </a:p>
      </dgm:t>
    </dgm:pt>
    <dgm:pt modelId="{067EB1FA-3232-4B7E-ADA0-F3083D6E5A02}" type="pres">
      <dgm:prSet presAssocID="{2BFC1DED-02A1-4606-9FDF-C20CFD25DC2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9FA8A-A6DB-44AA-ABBB-38612029E9A2}" type="pres">
      <dgm:prSet presAssocID="{2BFC1DED-02A1-4606-9FDF-C20CFD25DC2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FDB01C-B214-4204-9EBA-75D8B6D6AAD8}" srcId="{75AFCD0F-FEF2-478D-9F26-BC4A39B6E4AD}" destId="{18797109-DD7C-4B16-AB8D-A45A76ED700B}" srcOrd="2" destOrd="0" parTransId="{F90B0229-A15A-47C9-8867-477E447C7E92}" sibTransId="{F18326F6-3546-4033-9217-E3A7959F08BB}"/>
    <dgm:cxn modelId="{80E5F5C5-2836-4A86-8934-A2B2B823ECD4}" type="presOf" srcId="{FB8C08D5-670B-48D3-AA52-B88F573ACD1B}" destId="{684E0E11-D1BD-494F-9D1A-8BDD7E0B59DB}" srcOrd="0" destOrd="5" presId="urn:microsoft.com/office/officeart/2005/8/layout/vList6"/>
    <dgm:cxn modelId="{7614C7E9-C579-4F3C-AE30-E8C76FA31487}" srcId="{75AFCD0F-FEF2-478D-9F26-BC4A39B6E4AD}" destId="{37F5D4F2-A693-489C-97A7-D1FD1125DE83}" srcOrd="6" destOrd="0" parTransId="{FB3ACDDE-6E5A-44E7-9205-7898DA169864}" sibTransId="{F9E2C03D-8E22-4AE3-A782-DAB503904EB3}"/>
    <dgm:cxn modelId="{1FD18BDA-8744-47E8-99D8-9F9E73C950CF}" srcId="{1C9CBC2E-7B71-4005-9BB6-C3A62B629869}" destId="{75AFCD0F-FEF2-478D-9F26-BC4A39B6E4AD}" srcOrd="0" destOrd="0" parTransId="{E555FCDD-738C-4ABF-BA87-B19D1B8E3CC6}" sibTransId="{1BD5A99D-171A-4509-9160-54D3098E0EBB}"/>
    <dgm:cxn modelId="{26A44282-11E3-4A8F-82CE-995A70D9F0CE}" type="presOf" srcId="{11220609-D695-452F-8F37-C2532008FD62}" destId="{0C89FA8A-A6DB-44AA-ABBB-38612029E9A2}" srcOrd="0" destOrd="4" presId="urn:microsoft.com/office/officeart/2005/8/layout/vList6"/>
    <dgm:cxn modelId="{32C770CA-747B-4A0B-87FD-AB4092541AC4}" srcId="{1C9CBC2E-7B71-4005-9BB6-C3A62B629869}" destId="{2BFC1DED-02A1-4606-9FDF-C20CFD25DC2D}" srcOrd="1" destOrd="0" parTransId="{94D1F712-EBC8-4042-8A6B-8A2F6FEAB383}" sibTransId="{A780EBB2-2FA9-466A-8052-2FA6B66AF285}"/>
    <dgm:cxn modelId="{582DD274-A2DE-43E5-9F28-3A82B5449D2D}" type="presOf" srcId="{7ADB7804-DE93-4E8D-9611-59D7DC9BA5AA}" destId="{0C89FA8A-A6DB-44AA-ABBB-38612029E9A2}" srcOrd="0" destOrd="1" presId="urn:microsoft.com/office/officeart/2005/8/layout/vList6"/>
    <dgm:cxn modelId="{4BE22C78-37A3-4F72-BF64-C2943BF6A397}" srcId="{2BFC1DED-02A1-4606-9FDF-C20CFD25DC2D}" destId="{C41F7976-14D7-44F5-BE91-7CC59FD2C77D}" srcOrd="0" destOrd="0" parTransId="{F80B1B89-9BB1-4475-A5BD-C8C249724E7C}" sibTransId="{C8D8D038-D7B2-4852-B531-929D87751F1E}"/>
    <dgm:cxn modelId="{0882D0D8-74AD-4E99-9842-39DC3E603F94}" srcId="{2BFC1DED-02A1-4606-9FDF-C20CFD25DC2D}" destId="{715986C2-9761-4067-9122-F4B9FA04A148}" srcOrd="3" destOrd="0" parTransId="{0786EB0B-B2EB-443C-9186-A3FE4F9D965D}" sibTransId="{244CDDD0-00A2-4855-8918-3BA6E462011B}"/>
    <dgm:cxn modelId="{D9560380-84B6-4BB7-A675-696BB412443D}" type="presOf" srcId="{18797109-DD7C-4B16-AB8D-A45A76ED700B}" destId="{684E0E11-D1BD-494F-9D1A-8BDD7E0B59DB}" srcOrd="0" destOrd="2" presId="urn:microsoft.com/office/officeart/2005/8/layout/vList6"/>
    <dgm:cxn modelId="{D29489D0-2CF3-4014-83CA-5402D846FB49}" type="presOf" srcId="{37F5D4F2-A693-489C-97A7-D1FD1125DE83}" destId="{684E0E11-D1BD-494F-9D1A-8BDD7E0B59DB}" srcOrd="0" destOrd="6" presId="urn:microsoft.com/office/officeart/2005/8/layout/vList6"/>
    <dgm:cxn modelId="{00651833-09B2-4AFE-AA1C-F299A70D943E}" type="presOf" srcId="{BB5E6C7A-4386-4F71-BAF9-96AF137ADFBD}" destId="{684E0E11-D1BD-494F-9D1A-8BDD7E0B59DB}" srcOrd="0" destOrd="0" presId="urn:microsoft.com/office/officeart/2005/8/layout/vList6"/>
    <dgm:cxn modelId="{233DA42A-EB07-4C0C-91FD-987AD0F331F6}" type="presOf" srcId="{2CEC17A5-B04C-4C03-9AD3-886F017BDBD4}" destId="{684E0E11-D1BD-494F-9D1A-8BDD7E0B59DB}" srcOrd="0" destOrd="4" presId="urn:microsoft.com/office/officeart/2005/8/layout/vList6"/>
    <dgm:cxn modelId="{15726422-83C9-4E40-9738-6A35A1BB6F64}" srcId="{2BFC1DED-02A1-4606-9FDF-C20CFD25DC2D}" destId="{147EDD79-4F35-4704-8F46-CFDBB064CC2F}" srcOrd="5" destOrd="0" parTransId="{7F9126E2-1A6C-44A9-BCA7-19FF91C7E41A}" sibTransId="{D1E29E17-E15C-454F-80E6-1C29CB176EA9}"/>
    <dgm:cxn modelId="{A1A390A5-BC70-4142-97C1-DE725408C286}" srcId="{75AFCD0F-FEF2-478D-9F26-BC4A39B6E4AD}" destId="{BB5E6C7A-4386-4F71-BAF9-96AF137ADFBD}" srcOrd="0" destOrd="0" parTransId="{DA597A21-EC89-4FAF-8C05-180756AB3719}" sibTransId="{27521166-FB68-44F4-A334-A683767F4B2B}"/>
    <dgm:cxn modelId="{0180893F-AE93-4C59-89C6-4272D989EF13}" type="presOf" srcId="{715986C2-9761-4067-9122-F4B9FA04A148}" destId="{0C89FA8A-A6DB-44AA-ABBB-38612029E9A2}" srcOrd="0" destOrd="3" presId="urn:microsoft.com/office/officeart/2005/8/layout/vList6"/>
    <dgm:cxn modelId="{485A0CF7-DC42-4F20-A933-01E0C88CB47E}" type="presOf" srcId="{147EDD79-4F35-4704-8F46-CFDBB064CC2F}" destId="{0C89FA8A-A6DB-44AA-ABBB-38612029E9A2}" srcOrd="0" destOrd="5" presId="urn:microsoft.com/office/officeart/2005/8/layout/vList6"/>
    <dgm:cxn modelId="{60DAC019-38F1-487A-BDE8-F5E143F15FD1}" type="presOf" srcId="{F22A370F-E516-4F35-AD8A-0109F59D3AA8}" destId="{0C89FA8A-A6DB-44AA-ABBB-38612029E9A2}" srcOrd="0" destOrd="2" presId="urn:microsoft.com/office/officeart/2005/8/layout/vList6"/>
    <dgm:cxn modelId="{2D54B9CF-B240-43B1-8D7D-F8C61B45903F}" type="presOf" srcId="{75AFCD0F-FEF2-478D-9F26-BC4A39B6E4AD}" destId="{F309EB5C-D4C1-49DD-86D1-4BE787CA84BB}" srcOrd="0" destOrd="0" presId="urn:microsoft.com/office/officeart/2005/8/layout/vList6"/>
    <dgm:cxn modelId="{F27951B1-149A-4172-9C6D-0F873A7BFC3A}" srcId="{2BFC1DED-02A1-4606-9FDF-C20CFD25DC2D}" destId="{7ADB7804-DE93-4E8D-9611-59D7DC9BA5AA}" srcOrd="1" destOrd="0" parTransId="{BB2EA567-7144-4154-96C2-FD6931513837}" sibTransId="{300A5A12-A075-4CEC-8DE4-5133A3A8C9F8}"/>
    <dgm:cxn modelId="{B45E7357-2D7F-4A69-8250-42CBE46B787A}" srcId="{75AFCD0F-FEF2-478D-9F26-BC4A39B6E4AD}" destId="{FB8C08D5-670B-48D3-AA52-B88F573ACD1B}" srcOrd="5" destOrd="0" parTransId="{47B2A251-4D06-4B8E-8B4C-CB45437AEFF9}" sibTransId="{ACD1CFCE-0B84-49CD-8731-D570DA3ADBB8}"/>
    <dgm:cxn modelId="{80188FB3-5B92-4521-A4E7-EA65FE926CDC}" srcId="{2BFC1DED-02A1-4606-9FDF-C20CFD25DC2D}" destId="{11220609-D695-452F-8F37-C2532008FD62}" srcOrd="4" destOrd="0" parTransId="{4ACAF25A-96D8-482E-A0A5-517D8B990167}" sibTransId="{9254B02A-AAE7-4BD7-AC84-0D9464368861}"/>
    <dgm:cxn modelId="{E018BB09-5729-4898-A552-33E5324460F9}" type="presOf" srcId="{C25B4630-68F4-46DE-949E-671EBBF91C67}" destId="{684E0E11-D1BD-494F-9D1A-8BDD7E0B59DB}" srcOrd="0" destOrd="1" presId="urn:microsoft.com/office/officeart/2005/8/layout/vList6"/>
    <dgm:cxn modelId="{FB87CF80-4118-4EC6-91A2-98CFAE772192}" srcId="{75AFCD0F-FEF2-478D-9F26-BC4A39B6E4AD}" destId="{C25B4630-68F4-46DE-949E-671EBBF91C67}" srcOrd="1" destOrd="0" parTransId="{BB4989AC-9D7C-4928-9108-D05D0E9D0C1B}" sibTransId="{14063991-BF0C-4A9E-9575-6EE04900BB4B}"/>
    <dgm:cxn modelId="{DBBEBF38-7117-4404-B4F6-0ACAC4199C06}" type="presOf" srcId="{2BFC1DED-02A1-4606-9FDF-C20CFD25DC2D}" destId="{067EB1FA-3232-4B7E-ADA0-F3083D6E5A02}" srcOrd="0" destOrd="0" presId="urn:microsoft.com/office/officeart/2005/8/layout/vList6"/>
    <dgm:cxn modelId="{E19A3E5F-E008-44E3-9AEB-4724DBC4EFF0}" type="presOf" srcId="{1C9CBC2E-7B71-4005-9BB6-C3A62B629869}" destId="{09DEC2EA-8257-4440-BCAE-9F9E2220EA13}" srcOrd="0" destOrd="0" presId="urn:microsoft.com/office/officeart/2005/8/layout/vList6"/>
    <dgm:cxn modelId="{5DE14A48-AB75-4C2F-84D4-CBEC04514A1C}" type="presOf" srcId="{C41F7976-14D7-44F5-BE91-7CC59FD2C77D}" destId="{0C89FA8A-A6DB-44AA-ABBB-38612029E9A2}" srcOrd="0" destOrd="0" presId="urn:microsoft.com/office/officeart/2005/8/layout/vList6"/>
    <dgm:cxn modelId="{8D6D44B7-56E7-4FB9-A3C8-D564C81333A3}" type="presOf" srcId="{3ABA70CF-E2AC-4F66-83EA-8654F5652349}" destId="{684E0E11-D1BD-494F-9D1A-8BDD7E0B59DB}" srcOrd="0" destOrd="3" presId="urn:microsoft.com/office/officeart/2005/8/layout/vList6"/>
    <dgm:cxn modelId="{D424C040-B99F-4EA3-88D6-6A8AE9A55E85}" srcId="{2BFC1DED-02A1-4606-9FDF-C20CFD25DC2D}" destId="{F22A370F-E516-4F35-AD8A-0109F59D3AA8}" srcOrd="2" destOrd="0" parTransId="{0258CAEB-46BC-4686-AD76-8E7A872C6FD2}" sibTransId="{57ABC4CB-4256-4C1A-A132-73E1A6F65369}"/>
    <dgm:cxn modelId="{D4D33C26-B594-41F5-B30B-2F4AC4A5C3BA}" srcId="{75AFCD0F-FEF2-478D-9F26-BC4A39B6E4AD}" destId="{2CEC17A5-B04C-4C03-9AD3-886F017BDBD4}" srcOrd="4" destOrd="0" parTransId="{12B09DDB-570B-4990-BE1A-39FB6E2D3F70}" sibTransId="{1959AD0A-F348-4E50-B08A-D45B7AC17895}"/>
    <dgm:cxn modelId="{3032DEA9-FCBA-49DC-A897-467E964FCE2C}" srcId="{75AFCD0F-FEF2-478D-9F26-BC4A39B6E4AD}" destId="{3ABA70CF-E2AC-4F66-83EA-8654F5652349}" srcOrd="3" destOrd="0" parTransId="{335A58DC-3A40-4837-8169-3D6A9AAD84DB}" sibTransId="{F75B38B7-5FDE-45A3-8BF1-E8B149B36497}"/>
    <dgm:cxn modelId="{8A94FD18-92B8-4153-9628-19ABCF8CC38D}" type="presParOf" srcId="{09DEC2EA-8257-4440-BCAE-9F9E2220EA13}" destId="{75F27D0B-FEB5-4956-BCA9-57C4B9BEE626}" srcOrd="0" destOrd="0" presId="urn:microsoft.com/office/officeart/2005/8/layout/vList6"/>
    <dgm:cxn modelId="{D65649E2-83D7-4436-BBEA-938B14025AE2}" type="presParOf" srcId="{75F27D0B-FEB5-4956-BCA9-57C4B9BEE626}" destId="{F309EB5C-D4C1-49DD-86D1-4BE787CA84BB}" srcOrd="0" destOrd="0" presId="urn:microsoft.com/office/officeart/2005/8/layout/vList6"/>
    <dgm:cxn modelId="{59E8C4E3-4F44-48B6-86A7-6E40A69C9463}" type="presParOf" srcId="{75F27D0B-FEB5-4956-BCA9-57C4B9BEE626}" destId="{684E0E11-D1BD-494F-9D1A-8BDD7E0B59DB}" srcOrd="1" destOrd="0" presId="urn:microsoft.com/office/officeart/2005/8/layout/vList6"/>
    <dgm:cxn modelId="{1CCC9B48-2DB0-4FFD-B86C-5E5937DC1E3F}" type="presParOf" srcId="{09DEC2EA-8257-4440-BCAE-9F9E2220EA13}" destId="{82FEBFAC-9631-4C4B-BFF5-E129D4AA21EA}" srcOrd="1" destOrd="0" presId="urn:microsoft.com/office/officeart/2005/8/layout/vList6"/>
    <dgm:cxn modelId="{F634265D-AF34-43F9-AFAB-B672605863BC}" type="presParOf" srcId="{09DEC2EA-8257-4440-BCAE-9F9E2220EA13}" destId="{BE1E42F3-CE52-4C4C-AFB5-F28EC7DFCD8D}" srcOrd="2" destOrd="0" presId="urn:microsoft.com/office/officeart/2005/8/layout/vList6"/>
    <dgm:cxn modelId="{E9A1EB0F-2D25-4CE7-B7A3-B5CBA324E9C2}" type="presParOf" srcId="{BE1E42F3-CE52-4C4C-AFB5-F28EC7DFCD8D}" destId="{067EB1FA-3232-4B7E-ADA0-F3083D6E5A02}" srcOrd="0" destOrd="0" presId="urn:microsoft.com/office/officeart/2005/8/layout/vList6"/>
    <dgm:cxn modelId="{006AC41B-FDF7-4EC2-AE5D-7FF8E790C971}" type="presParOf" srcId="{BE1E42F3-CE52-4C4C-AFB5-F28EC7DFCD8D}" destId="{0C89FA8A-A6DB-44AA-ABBB-38612029E9A2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4E0E11-D1BD-494F-9D1A-8BDD7E0B59DB}">
      <dsp:nvSpPr>
        <dsp:cNvPr id="0" name=""/>
        <dsp:cNvSpPr/>
      </dsp:nvSpPr>
      <dsp:spPr>
        <a:xfrm>
          <a:off x="3538676" y="775"/>
          <a:ext cx="5295067" cy="24613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Sulcus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depth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Biologic width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Osseous crest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Pulpal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involvement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Apical extent of caries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Gingival health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Furcation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location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38676" y="775"/>
        <a:ext cx="5295067" cy="2461315"/>
      </dsp:txXfrm>
    </dsp:sp>
    <dsp:sp modelId="{F309EB5C-D4C1-49DD-86D1-4BE787CA84BB}">
      <dsp:nvSpPr>
        <dsp:cNvPr id="0" name=""/>
        <dsp:cNvSpPr/>
      </dsp:nvSpPr>
      <dsp:spPr>
        <a:xfrm>
          <a:off x="8630" y="236656"/>
          <a:ext cx="3530045" cy="1989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Clinical </a:t>
          </a:r>
          <a:endParaRPr lang="en-US" sz="3800" kern="1200" dirty="0"/>
        </a:p>
      </dsp:txBody>
      <dsp:txXfrm>
        <a:off x="8630" y="236656"/>
        <a:ext cx="3530045" cy="1989552"/>
      </dsp:txXfrm>
    </dsp:sp>
    <dsp:sp modelId="{0C89FA8A-A6DB-44AA-ABBB-38612029E9A2}">
      <dsp:nvSpPr>
        <dsp:cNvPr id="0" name=""/>
        <dsp:cNvSpPr/>
      </dsp:nvSpPr>
      <dsp:spPr>
        <a:xfrm>
          <a:off x="3536949" y="2661046"/>
          <a:ext cx="5305425" cy="19895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Level of bone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Apical extent of caries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Pulpal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involvement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Root Length &amp; Form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Crown to root ratio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Root trunk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36949" y="2661046"/>
        <a:ext cx="5305425" cy="1989552"/>
      </dsp:txXfrm>
    </dsp:sp>
    <dsp:sp modelId="{067EB1FA-3232-4B7E-ADA0-F3083D6E5A02}">
      <dsp:nvSpPr>
        <dsp:cNvPr id="0" name=""/>
        <dsp:cNvSpPr/>
      </dsp:nvSpPr>
      <dsp:spPr>
        <a:xfrm>
          <a:off x="0" y="2661046"/>
          <a:ext cx="3536950" cy="1989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Radiographic </a:t>
          </a:r>
          <a:endParaRPr lang="en-US" sz="3800" kern="1200" dirty="0"/>
        </a:p>
      </dsp:txBody>
      <dsp:txXfrm>
        <a:off x="0" y="2661046"/>
        <a:ext cx="3536950" cy="1989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BC20E-B8B0-43E0-A8AD-1852886C4390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2A385-6646-4A59-BA21-349CBA25F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this procedure can be done clinically</a:t>
            </a:r>
            <a:r>
              <a:rPr lang="en-US" baseline="0" dirty="0" smtClean="0"/>
              <a:t> by checking the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2A385-6646-4A59-BA21-349CBA25F6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2A385-6646-4A59-BA21-349CBA25F6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 have to leave 3 mm the restoration and the crest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2A385-6646-4A59-BA21-349CBA25F6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2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4648200"/>
            <a:ext cx="3962400" cy="17526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14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Dr.Monali</a:t>
            </a:r>
            <a:r>
              <a:rPr lang="en-US" sz="14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Shah</a:t>
            </a:r>
          </a:p>
          <a:p>
            <a:pPr algn="just">
              <a:lnSpc>
                <a:spcPct val="150000"/>
              </a:lnSpc>
            </a:pPr>
            <a:r>
              <a:rPr lang="en-US" sz="14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Professor &amp; Head </a:t>
            </a:r>
          </a:p>
          <a:p>
            <a:pPr algn="just">
              <a:lnSpc>
                <a:spcPct val="150000"/>
              </a:lnSpc>
            </a:pPr>
            <a:r>
              <a:rPr lang="en-US" sz="14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Periodontology</a:t>
            </a:r>
          </a:p>
          <a:p>
            <a:pPr algn="just">
              <a:lnSpc>
                <a:spcPct val="150000"/>
              </a:lnSpc>
            </a:pPr>
            <a:r>
              <a:rPr lang="en-US" sz="14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K.M.Shah</a:t>
            </a:r>
            <a:r>
              <a:rPr lang="en-US" sz="14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Dental College &amp; Hospital</a:t>
            </a:r>
          </a:p>
          <a:p>
            <a:pPr algn="just">
              <a:lnSpc>
                <a:spcPct val="150000"/>
              </a:lnSpc>
            </a:pPr>
            <a:r>
              <a:rPr lang="en-US" sz="14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Sumandeep</a:t>
            </a:r>
            <a:r>
              <a:rPr lang="en-US" sz="14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Vidyapeeth</a:t>
            </a:r>
            <a:endParaRPr lang="en-US" sz="1400" b="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Crown Lengthening</a:t>
            </a:r>
            <a:endParaRPr lang="en-US" dirty="0"/>
          </a:p>
        </p:txBody>
      </p:sp>
      <p:pic>
        <p:nvPicPr>
          <p:cNvPr id="7" name="~PP3847.WAV">
            <a:hlinkClick r:id="" action="ppaction://media"/>
          </p:cNvPr>
          <p:cNvPicPr>
            <a:picLocks noRot="1" noChangeAspect="1"/>
          </p:cNvPicPr>
          <p:nvPr>
            <a:wavAudioFile r:embed="rId1" name="~PP384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47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Ferrule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band that encircles the external dimension of residual tooth structure.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Another 2 mm should be removed to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reveal enough tooth structure to allow for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2 mm ferrule.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has been shown that it significantly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reduces the incidence of fracture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endodontically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treated tooth.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0"/>
            <a:ext cx="2971800" cy="2895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~PP2730.WAV">
            <a:hlinkClick r:id="" action="ppaction://media"/>
          </p:cNvPr>
          <p:cNvPicPr>
            <a:picLocks noRot="1" noChangeAspect="1"/>
          </p:cNvPicPr>
          <p:nvPr>
            <a:wavAudioFile r:embed="rId1" name="~PP273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to Root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Removing bone for a crown lengthening procedure will damage the bony support of adjacent teeth unfavorably increase the crown-to-root ratio.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almost impossible to regain it to previous levels and it will make problem when patient wants to do an implant in the future.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8955" t="40609" r="16418" b="9691"/>
          <a:stretch>
            <a:fillRect/>
          </a:stretch>
        </p:blipFill>
        <p:spPr bwMode="auto">
          <a:xfrm>
            <a:off x="4114800" y="4419600"/>
            <a:ext cx="4495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8373" y="633626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Optimum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6324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</a:t>
            </a:r>
            <a:endParaRPr lang="en-US" dirty="0"/>
          </a:p>
        </p:txBody>
      </p:sp>
      <p:pic>
        <p:nvPicPr>
          <p:cNvPr id="7" name="~PP2650.WAV">
            <a:hlinkClick r:id="" action="ppaction://media"/>
          </p:cNvPr>
          <p:cNvPicPr>
            <a:picLocks noRot="1" noChangeAspect="1"/>
          </p:cNvPicPr>
          <p:nvPr>
            <a:wavAudioFile r:embed="rId1" name="~PP265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62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612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572000"/>
          </a:xfrm>
        </p:spPr>
        <p:txBody>
          <a:bodyPr>
            <a:noAutofit/>
          </a:bodyPr>
          <a:lstStyle/>
          <a:p>
            <a:pPr algn="just" fontAlgn="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TYPE I : Sufficient soft tissue allows gingival exposure of the tooth without exposure of the alveolar crest and violation of the biologic width.</a:t>
            </a:r>
          </a:p>
          <a:p>
            <a:pPr algn="just" fontAlgn="t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TYPE II : Sufficient soft tissue allows gingival excision without exposure of the alveolar crest but in violation of the biologic width. </a:t>
            </a:r>
          </a:p>
          <a:p>
            <a:pPr algn="just" fontAlgn="t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TYPE III : Gingival excision to the desired clinical crown length will expose the alveolar crest.</a:t>
            </a:r>
          </a:p>
          <a:p>
            <a:pPr algn="just" fontAlgn="t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TYPE IV : Gingival excision will result in inadequate band of attached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1322" y="6858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Ernesto 2004</a:t>
            </a:r>
            <a:endParaRPr lang="en-US" dirty="0"/>
          </a:p>
        </p:txBody>
      </p:sp>
      <p:pic>
        <p:nvPicPr>
          <p:cNvPr id="5" name="~PP4047.WAV">
            <a:hlinkClick r:id="" action="ppaction://media"/>
          </p:cNvPr>
          <p:cNvPicPr>
            <a:picLocks noRot="1" noChangeAspect="1"/>
          </p:cNvPicPr>
          <p:nvPr>
            <a:wavAudioFile r:embed="rId1" name="~PP404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38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&amp; Techniques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3905" t="21538" r="3305" b="13326"/>
          <a:stretch>
            <a:fillRect/>
          </a:stretch>
        </p:blipFill>
        <p:spPr bwMode="auto">
          <a:xfrm>
            <a:off x="1752600" y="2514600"/>
            <a:ext cx="5638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~PP1509.WAV">
            <a:hlinkClick r:id="" action="ppaction://media"/>
          </p:cNvPr>
          <p:cNvPicPr>
            <a:picLocks noRot="1" noChangeAspect="1"/>
          </p:cNvPicPr>
          <p:nvPr>
            <a:wavAudioFile r:embed="rId1" name="~PP1509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6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for CLP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3905" t="16528" r="8320" b="14996"/>
          <a:stretch>
            <a:fillRect/>
          </a:stretch>
        </p:blipFill>
        <p:spPr bwMode="auto">
          <a:xfrm>
            <a:off x="1219200" y="1828800"/>
            <a:ext cx="7155366" cy="4191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71600" y="1905000"/>
            <a:ext cx="1524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5638800"/>
            <a:ext cx="1524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4024.WAV">
            <a:hlinkClick r:id="" action="ppaction://media"/>
          </p:cNvPr>
          <p:cNvPicPr>
            <a:picLocks noRot="1" noChangeAspect="1"/>
          </p:cNvPicPr>
          <p:nvPr>
            <a:wavAudioFile r:embed="rId1" name="~PP402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54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Bevel </a:t>
            </a:r>
            <a:r>
              <a:rPr lang="en-US" dirty="0" err="1" smtClean="0"/>
              <a:t>Gingivectomy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799" t="19931" r="4701" b="23403"/>
          <a:stretch>
            <a:fillRect/>
          </a:stretch>
        </p:blipFill>
        <p:spPr bwMode="auto">
          <a:xfrm>
            <a:off x="990600" y="1981200"/>
            <a:ext cx="7131424" cy="3276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~PP2258.WAV">
            <a:hlinkClick r:id="" action="ppaction://media"/>
          </p:cNvPr>
          <p:cNvPicPr>
            <a:picLocks noRot="1" noChangeAspect="1"/>
          </p:cNvPicPr>
          <p:nvPr>
            <a:wavAudioFile r:embed="rId1" name="~PP225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28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1429" r="2051" b="11656"/>
          <a:stretch>
            <a:fillRect/>
          </a:stretch>
        </p:blipFill>
        <p:spPr bwMode="auto">
          <a:xfrm>
            <a:off x="1752600" y="1676400"/>
            <a:ext cx="5867400" cy="449798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67000" y="1752600"/>
            <a:ext cx="2819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~PP3316.WAV">
            <a:hlinkClick r:id="" action="ppaction://media"/>
          </p:cNvPr>
          <p:cNvPicPr>
            <a:picLocks noRot="1" noChangeAspect="1"/>
          </p:cNvPicPr>
          <p:nvPr>
            <a:wavAudioFile r:embed="rId1" name="~PP331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00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3905" t="11517" r="7066" b="9986"/>
          <a:stretch>
            <a:fillRect/>
          </a:stretch>
        </p:blipFill>
        <p:spPr bwMode="auto">
          <a:xfrm>
            <a:off x="1523999" y="1752600"/>
            <a:ext cx="6331085" cy="4191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~PP2742.WAV">
            <a:hlinkClick r:id="" action="ppaction://media"/>
          </p:cNvPr>
          <p:cNvPicPr>
            <a:picLocks noRot="1" noChangeAspect="1"/>
          </p:cNvPicPr>
          <p:nvPr>
            <a:wavAudioFile r:embed="rId1" name="~PP274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49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Electrosurgery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3937" r="4559" b="8316"/>
          <a:stretch>
            <a:fillRect/>
          </a:stretch>
        </p:blipFill>
        <p:spPr bwMode="auto">
          <a:xfrm>
            <a:off x="1066800" y="1752600"/>
            <a:ext cx="7010400" cy="4495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47800" y="1981200"/>
            <a:ext cx="3733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~PP285.WAV">
            <a:hlinkClick r:id="" action="ppaction://media"/>
          </p:cNvPr>
          <p:cNvPicPr>
            <a:picLocks noRot="1" noChangeAspect="1"/>
          </p:cNvPicPr>
          <p:nvPr>
            <a:wavAudioFile r:embed="rId1" name="~PP28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32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6413" r="4559" b="24424"/>
          <a:stretch>
            <a:fillRect/>
          </a:stretch>
        </p:blipFill>
        <p:spPr bwMode="auto">
          <a:xfrm>
            <a:off x="1371600" y="1752600"/>
            <a:ext cx="6456185" cy="4114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~PP3941.WAV">
            <a:hlinkClick r:id="" action="ppaction://media"/>
          </p:cNvPr>
          <p:cNvPicPr>
            <a:picLocks noRot="1" noChangeAspect="1"/>
          </p:cNvPicPr>
          <p:nvPr>
            <a:wavAudioFile r:embed="rId1" name="~PP394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24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Periodontal Plastic Surgery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301752" y="1143000"/>
            <a:ext cx="8503920" cy="4572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Surgical procedure performed to correct or eliminate anatomic, developmental, or traumatic deformities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 alveolar mucosa.</a:t>
            </a: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Various procedures included in periodontal plastic surgery: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Gingival augmentation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Root coverage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Crown lengthening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Removal of aberrant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frenum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Ridge augmentation procedures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4033.WAV">
            <a:hlinkClick r:id="" action="ppaction://media"/>
          </p:cNvPr>
          <p:cNvPicPr>
            <a:picLocks noRot="1" noChangeAspect="1"/>
          </p:cNvPicPr>
          <p:nvPr>
            <a:wavAudioFile r:embed="rId1" name="~PP403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8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Crown Lengthening Surgery Using Internal Bevel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Gingivectomy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Or Without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Ostectomy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Undisplaced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Flap)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6270" t="39909" r="5956" b="18337"/>
          <a:stretch>
            <a:fillRect/>
          </a:stretch>
        </p:blipFill>
        <p:spPr bwMode="auto">
          <a:xfrm>
            <a:off x="1066800" y="1676400"/>
            <a:ext cx="6934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905" t="4836" r="9574" b="55665"/>
          <a:stretch>
            <a:fillRect/>
          </a:stretch>
        </p:blipFill>
        <p:spPr bwMode="auto">
          <a:xfrm>
            <a:off x="1066800" y="4114800"/>
            <a:ext cx="6938682" cy="2133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62400" y="2057400"/>
            <a:ext cx="76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1831.WAV">
            <a:hlinkClick r:id="" action="ppaction://media"/>
          </p:cNvPr>
          <p:cNvPicPr>
            <a:picLocks noRot="1" noChangeAspect="1"/>
          </p:cNvPicPr>
          <p:nvPr>
            <a:wavAudioFile r:embed="rId1" name="~PP1831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40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Apically Repositioned Flap for CLP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159" t="28219" r="5812" b="13326"/>
          <a:stretch>
            <a:fillRect/>
          </a:stretch>
        </p:blipFill>
        <p:spPr bwMode="auto">
          <a:xfrm>
            <a:off x="1524000" y="3048000"/>
            <a:ext cx="6323610" cy="3429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905" t="14857" r="797" b="60911"/>
          <a:stretch>
            <a:fillRect/>
          </a:stretch>
        </p:blipFill>
        <p:spPr bwMode="auto">
          <a:xfrm>
            <a:off x="798286" y="1447800"/>
            <a:ext cx="7583714" cy="1447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~PP1674.WAV">
            <a:hlinkClick r:id="" action="ppaction://media"/>
          </p:cNvPr>
          <p:cNvPicPr>
            <a:picLocks noRot="1" noChangeAspect="1"/>
          </p:cNvPicPr>
          <p:nvPr>
            <a:wavAudioFile r:embed="rId1" name="~PP1674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09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l="3905" t="11517" r="4778" b="21677"/>
          <a:stretch>
            <a:fillRect/>
          </a:stretch>
        </p:blipFill>
        <p:spPr bwMode="auto">
          <a:xfrm>
            <a:off x="228600" y="9906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20206" t="4836" r="17098" b="9986"/>
          <a:stretch>
            <a:fillRect/>
          </a:stretch>
        </p:blipFill>
        <p:spPr bwMode="auto">
          <a:xfrm>
            <a:off x="5105400" y="27432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431.WAV">
            <a:hlinkClick r:id="" action="ppaction://media"/>
          </p:cNvPr>
          <p:cNvPicPr>
            <a:picLocks noRot="1" noChangeAspect="1"/>
          </p:cNvPicPr>
          <p:nvPr>
            <a:wavAudioFile r:embed="rId2" name="~PP431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374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Orthodontic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 Extrusive technique – Extruding a tooth with orthodontic forces to provide adequate tooth structure for restorative dentistry.</a:t>
            </a:r>
          </a:p>
          <a:p>
            <a:pPr algn="just"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Intrusive technique – the crown of the tooth is intruded until the gingival margin is located at the same level as that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tooth.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4058.WAV">
            <a:hlinkClick r:id="" action="ppaction://media"/>
          </p:cNvPr>
          <p:cNvPicPr>
            <a:picLocks noRot="1" noChangeAspect="1"/>
          </p:cNvPicPr>
          <p:nvPr>
            <a:wavAudioFile r:embed="rId1" name="~PP405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13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 after CLP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159" t="34899" r="4559" b="14997"/>
          <a:stretch>
            <a:fillRect/>
          </a:stretch>
        </p:blipFill>
        <p:spPr bwMode="auto">
          <a:xfrm>
            <a:off x="685800" y="1828800"/>
            <a:ext cx="7680960" cy="3200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~PP2748.WAV">
            <a:hlinkClick r:id="" action="ppaction://media"/>
          </p:cNvPr>
          <p:cNvPicPr>
            <a:picLocks noRot="1" noChangeAspect="1"/>
          </p:cNvPicPr>
          <p:nvPr>
            <a:wavAudioFile r:embed="rId1" name="~PP274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83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5181600"/>
          </a:xfrm>
        </p:spPr>
        <p:txBody>
          <a:bodyPr numCol="2">
            <a:noAutofit/>
          </a:bodyPr>
          <a:lstStyle/>
          <a:p>
            <a:pPr algn="just">
              <a:lnSpc>
                <a:spcPct val="16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Unaesthetic appearance due to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- Improper contour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- Loss of papilla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- Open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interdental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space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Improper Crown : Root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Loss of PDL and bone of adjacent tooth</a:t>
            </a:r>
          </a:p>
          <a:p>
            <a:pPr algn="just">
              <a:lnSpc>
                <a:spcPct val="16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enough bone for implant in the future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Prolonged bleeding during procedure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Risk of developing an infection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Sensitivity to hot and cold because the roots of the teeth are exposed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~PP455.WAV">
            <a:hlinkClick r:id="" action="ppaction://media"/>
          </p:cNvPr>
          <p:cNvPicPr>
            <a:picLocks noRot="1" noChangeAspect="1"/>
          </p:cNvPicPr>
          <p:nvPr>
            <a:wavAudioFile r:embed="rId1" name="~PP45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5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number of alternative modalities that will correct the esthetic problems.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decisive  factor is what works best for the individual patient.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Although individual variations exist in the soft tissue attachment around the teeth, there is general agreement that a minimum of 3 mm should exist from the restorative margin to the alveolar bone, allowing for 2 mm of biologic width and 1 mm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depth.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1874.WAV">
            <a:hlinkClick r:id="" action="ppaction://media"/>
          </p:cNvPr>
          <p:cNvPicPr>
            <a:picLocks noRot="1" noChangeAspect="1"/>
          </p:cNvPicPr>
          <p:nvPr>
            <a:wavAudioFile r:embed="rId1" name="~PP187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1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299" t="18264" r="4701" b="13403"/>
          <a:stretch>
            <a:fillRect/>
          </a:stretch>
        </p:blipFill>
        <p:spPr bwMode="auto">
          <a:xfrm>
            <a:off x="762000" y="1828800"/>
            <a:ext cx="7627434" cy="4343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~PP292.WAV">
            <a:hlinkClick r:id="" action="ppaction://media"/>
          </p:cNvPr>
          <p:cNvPicPr>
            <a:picLocks noRot="1" noChangeAspect="1"/>
          </p:cNvPicPr>
          <p:nvPr>
            <a:wavAudioFile r:embed="rId1" name="~PP29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4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029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3429000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</a:rPr>
              <a:t>Follow us on 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6540" y="4191000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Periodontology </a:t>
            </a:r>
            <a:r>
              <a:rPr lang="en-US" dirty="0" err="1" smtClean="0"/>
              <a:t>Kmsdch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193268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periokmsdch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2057400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Thank You !</a:t>
            </a:r>
            <a:endParaRPr lang="en-US" sz="4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324600"/>
            <a:ext cx="8412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Acknowledgement : To Dr. Nikee Upadhyay for her contribution 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~PP399.WAV">
            <a:hlinkClick r:id="" action="ppaction://media"/>
          </p:cNvPr>
          <p:cNvPicPr>
            <a:picLocks noRot="1" noChangeAspect="1"/>
          </p:cNvPicPr>
          <p:nvPr>
            <a:wavAudioFile r:embed="rId1" name="~PP399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5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Crown Lengthening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concept was introduced by D.W. Cohen (1962)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surgical procedure designed to increase the extent of 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supra-gingival tooth structure for esthetic and restorative purposes.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done to increase the clinical crown length without violating the biologic width.</a:t>
            </a:r>
          </a:p>
          <a:p>
            <a:pPr algn="just">
              <a:lnSpc>
                <a:spcPct val="16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CROWN – crown visible in the oral cavity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ANATOMIC CROWN – crown till the CEJ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~PP3235.WAV">
            <a:hlinkClick r:id="" action="ppaction://media"/>
          </p:cNvPr>
          <p:cNvPicPr>
            <a:picLocks noRot="1" noChangeAspect="1"/>
          </p:cNvPicPr>
          <p:nvPr>
            <a:wavAudioFile r:embed="rId1" name="~PP323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3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is performed ?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159" t="13187" r="10828" b="50070"/>
          <a:stretch>
            <a:fillRect/>
          </a:stretch>
        </p:blipFill>
        <p:spPr bwMode="auto">
          <a:xfrm>
            <a:off x="914400" y="2133600"/>
            <a:ext cx="7658100" cy="251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~PP2492.WAV">
            <a:hlinkClick r:id="" action="ppaction://media"/>
          </p:cNvPr>
          <p:cNvPicPr>
            <a:picLocks noRot="1" noChangeAspect="1"/>
          </p:cNvPicPr>
          <p:nvPr>
            <a:wavAudioFile r:embed="rId1" name="~PP249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78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2799" t="11597" r="14701" b="3403"/>
          <a:stretch>
            <a:fillRect/>
          </a:stretch>
        </p:blipFill>
        <p:spPr bwMode="auto">
          <a:xfrm>
            <a:off x="228600" y="1676400"/>
            <a:ext cx="4267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5217" t="5791" r="12208" b="7343"/>
          <a:stretch>
            <a:fillRect/>
          </a:stretch>
        </p:blipFill>
        <p:spPr bwMode="auto">
          <a:xfrm>
            <a:off x="4648200" y="3200400"/>
            <a:ext cx="4267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~PP2630.WAV">
            <a:hlinkClick r:id="" action="ppaction://media"/>
          </p:cNvPr>
          <p:cNvPicPr>
            <a:picLocks noRot="1" noChangeAspect="1"/>
          </p:cNvPicPr>
          <p:nvPr>
            <a:wavAudioFile r:embed="rId1" name="~PP2630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9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160" t="24878" r="50953" b="23347"/>
          <a:stretch>
            <a:fillRect/>
          </a:stretch>
        </p:blipFill>
        <p:spPr bwMode="auto">
          <a:xfrm>
            <a:off x="685800" y="2209799"/>
            <a:ext cx="3657600" cy="323958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3918" t="25052" r="3448" b="21503"/>
          <a:stretch>
            <a:fillRect/>
          </a:stretch>
        </p:blipFill>
        <p:spPr bwMode="auto">
          <a:xfrm>
            <a:off x="4572000" y="2209800"/>
            <a:ext cx="3505200" cy="3200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~PP2542.WAV">
            <a:hlinkClick r:id="" action="ppaction://media"/>
          </p:cNvPr>
          <p:cNvPicPr>
            <a:picLocks noRot="1" noChangeAspect="1"/>
          </p:cNvPicPr>
          <p:nvPr>
            <a:wavAudioFile r:embed="rId1" name="~PP254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73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4" y="1447800"/>
          <a:ext cx="8842375" cy="465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~PP3960.WAV">
            <a:hlinkClick r:id="" action="ppaction://media"/>
          </p:cNvPr>
          <p:cNvPicPr>
            <a:picLocks noRot="1" noChangeAspect="1"/>
          </p:cNvPicPr>
          <p:nvPr>
            <a:wavAudioFile r:embed="rId1" name="~PP3960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93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Biomechanical Consideration That Governs CLP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Biologic Width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Ferrule Effect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Crown to Root Ratio</a:t>
            </a:r>
          </a:p>
          <a:p>
            <a:pPr>
              <a:lnSpc>
                <a:spcPct val="20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~PP3327.WAV">
            <a:hlinkClick r:id="" action="ppaction://media"/>
          </p:cNvPr>
          <p:cNvPicPr>
            <a:picLocks noRot="1" noChangeAspect="1"/>
          </p:cNvPicPr>
          <p:nvPr>
            <a:wavAudioFile r:embed="rId1" name="~PP332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1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distance established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Junctional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Epithelium and Connective Tissue Attachment to the root surface of a tooth. </a:t>
            </a:r>
          </a:p>
          <a:p>
            <a:pPr algn="just"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When restorations do not take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these considerations  into account,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3 things tend to occur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Chronic pain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Chronic inflammation of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arenR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Unpredictable loss of Alveolar 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bone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b="9642"/>
          <a:stretch>
            <a:fillRect/>
          </a:stretch>
        </p:blipFill>
        <p:spPr bwMode="auto">
          <a:xfrm>
            <a:off x="4114800" y="2590800"/>
            <a:ext cx="4722812" cy="32004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~PP150.WAV">
            <a:hlinkClick r:id="" action="ppaction://media"/>
          </p:cNvPr>
          <p:cNvPicPr>
            <a:picLocks noRot="1" noChangeAspect="1"/>
          </p:cNvPicPr>
          <p:nvPr>
            <a:wavAudioFile r:embed="rId1" name="~PP150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6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2283</TotalTime>
  <Words>584</Words>
  <Application>Microsoft Office PowerPoint</Application>
  <PresentationFormat>On-screen Show (4:3)</PresentationFormat>
  <Paragraphs>122</Paragraphs>
  <Slides>28</Slides>
  <Notes>3</Notes>
  <HiddenSlides>0</HiddenSlides>
  <MMClips>28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Civic</vt:lpstr>
      <vt:lpstr>Crown Lengthening</vt:lpstr>
      <vt:lpstr>Periodontal Plastic Surgery</vt:lpstr>
      <vt:lpstr>Crown Lengthening</vt:lpstr>
      <vt:lpstr>Why it is performed ? </vt:lpstr>
      <vt:lpstr>Indications</vt:lpstr>
      <vt:lpstr>Contraindication</vt:lpstr>
      <vt:lpstr>Evaluation</vt:lpstr>
      <vt:lpstr>Biomechanical Consideration That Governs CLP   </vt:lpstr>
      <vt:lpstr>Biologic Width</vt:lpstr>
      <vt:lpstr>Ferrule Effect</vt:lpstr>
      <vt:lpstr>Crown to Root Ratio</vt:lpstr>
      <vt:lpstr>Classification  </vt:lpstr>
      <vt:lpstr>Treatment &amp; Techniques</vt:lpstr>
      <vt:lpstr>Treatment for CLP</vt:lpstr>
      <vt:lpstr>External Bevel Gingivectomy</vt:lpstr>
      <vt:lpstr>Procedure</vt:lpstr>
      <vt:lpstr>LASER</vt:lpstr>
      <vt:lpstr>Electrosurgery </vt:lpstr>
      <vt:lpstr>Slide 19</vt:lpstr>
      <vt:lpstr>Crown Lengthening Surgery Using Internal Bevel Gingivectomy With Or Without Ostectomy (Undisplaced Flap)</vt:lpstr>
      <vt:lpstr>Apically Repositioned Flap for CLP</vt:lpstr>
      <vt:lpstr>Procedure </vt:lpstr>
      <vt:lpstr>Orthodontic Techniques</vt:lpstr>
      <vt:lpstr>Healing after CLP</vt:lpstr>
      <vt:lpstr>Complications </vt:lpstr>
      <vt:lpstr>Conclusion </vt:lpstr>
      <vt:lpstr>References 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Crown Lengthing Procedure</dc:title>
  <dc:creator>Wendy Jeng</dc:creator>
  <cp:lastModifiedBy>Nikee</cp:lastModifiedBy>
  <cp:revision>54</cp:revision>
  <dcterms:created xsi:type="dcterms:W3CDTF">2020-08-21T07:09:43Z</dcterms:created>
  <dcterms:modified xsi:type="dcterms:W3CDTF">2020-08-23T17:35:03Z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2012-12-07T00:00:00Z</vt:filetime>
  </property>
  <property fmtid="{D5CDD505-2E9C-101B-9397-08002B2CF9AE}" pid="3" name="Creator">
    <vt:lpwstr>Impress</vt:lpwstr>
  </property>
  <property fmtid="{D5CDD505-2E9C-101B-9397-08002B2CF9AE}" pid="4" name="LastSaved">
    <vt:filetime>2020-08-21T00:00:00Z</vt:filetime>
  </property>
</Properties>
</file>