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313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290" r:id="rId12"/>
    <p:sldId id="281" r:id="rId13"/>
    <p:sldId id="272" r:id="rId14"/>
    <p:sldId id="260" r:id="rId15"/>
    <p:sldId id="262" r:id="rId16"/>
    <p:sldId id="263" r:id="rId17"/>
    <p:sldId id="265" r:id="rId18"/>
    <p:sldId id="264" r:id="rId19"/>
    <p:sldId id="314" r:id="rId20"/>
    <p:sldId id="312" r:id="rId21"/>
    <p:sldId id="270" r:id="rId22"/>
    <p:sldId id="269" r:id="rId23"/>
    <p:sldId id="300" r:id="rId24"/>
    <p:sldId id="301" r:id="rId25"/>
    <p:sldId id="302" r:id="rId26"/>
    <p:sldId id="294" r:id="rId27"/>
    <p:sldId id="296" r:id="rId28"/>
    <p:sldId id="297" r:id="rId29"/>
    <p:sldId id="277" r:id="rId30"/>
    <p:sldId id="291" r:id="rId31"/>
    <p:sldId id="298" r:id="rId32"/>
    <p:sldId id="299" r:id="rId33"/>
    <p:sldId id="27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292A94-A56B-498C-844E-1051F768104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DCCE083C-15F9-4FEE-A281-AC6FC16D2913}" type="pres">
      <dgm:prSet presAssocID="{3E292A94-A56B-498C-844E-1051F768104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AEB68C91-F2DD-4132-88B3-F18B64AC062B}" type="presOf" srcId="{3E292A94-A56B-498C-844E-1051F7681040}" destId="{DCCE083C-15F9-4FEE-A281-AC6FC16D2913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5FC9D-4B32-4B6A-A0F2-AD6D53D95C61}" type="datetimeFigureOut">
              <a:rPr lang="en-US" smtClean="0"/>
              <a:pPr/>
              <a:t>8/25/2020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E6B22-B1A6-4DCC-BCD2-ECB67B9DF58A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E6B22-B1A6-4DCC-BCD2-ECB67B9DF58A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Firm n leathery fibrotic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1307C-308F-49B2-826C-211F2B4CB3DC}" type="slidenum">
              <a:rPr lang="en-IN" smtClean="0"/>
              <a:pPr/>
              <a:t>4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1F00-C5C8-4C9A-86AB-409639FCADFB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7983C-E148-4D56-B9F9-63BD5C941F88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9E77-6F56-4B04-8312-88A39A930E61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CEB1-7627-4920-9529-D54991C31420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5D58-DD97-4672-BFB0-A526ABF6AC9B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1076-4ABB-4087-82EB-58B817917220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9208-DBF5-46CA-B1F2-43DAAB5751D1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FD95-F53B-4F0E-BC96-95A11C23C7E6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D707-3CB7-479A-9957-389FBC81BA49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1D8A-00F7-4246-BBD2-C2276381AF2C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A734-0A19-4F78-9D53-69693B46F909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Department of Periodontology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3DDAE63-BEAF-4E0C-AA49-454FDC2285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Department of Periodontology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B88EE27-535E-4A9D-8A23-3AF041334AA3}" type="datetime1">
              <a:rPr lang="en-US" smtClean="0"/>
              <a:pPr/>
              <a:t>8/25/2020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z="6000" dirty="0" smtClean="0"/>
              <a:t>CASE HISTORY TAKING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4800" dirty="0" smtClean="0"/>
              <a:t>Dept. of Periodontology</a:t>
            </a:r>
            <a:endParaRPr lang="en-IN" sz="4800" dirty="0"/>
          </a:p>
        </p:txBody>
      </p:sp>
      <p:pic>
        <p:nvPicPr>
          <p:cNvPr id="4" name="~PP3877.WAV">
            <a:hlinkClick r:id="" action="ppaction://media"/>
          </p:cNvPr>
          <p:cNvPicPr>
            <a:picLocks noRot="1" noChangeAspect="1"/>
          </p:cNvPicPr>
          <p:nvPr>
            <a:wavAudioFile r:embed="rId1" name="~PP387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66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0"/>
            <a:ext cx="26722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ABSCESS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Content Placeholder 3" descr="pericoronitis-dental-infection-abscess-wisdom-teeth-extra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590800"/>
            <a:ext cx="3886200" cy="2971800"/>
          </a:xfrm>
          <a:prstGeom prst="rect">
            <a:avLst/>
          </a:prstGeom>
        </p:spPr>
      </p:pic>
      <p:pic>
        <p:nvPicPr>
          <p:cNvPr id="4" name="Content Placeholder 3" descr="periodontal.jpg"/>
          <p:cNvPicPr>
            <a:picLocks noChangeAspect="1"/>
          </p:cNvPicPr>
          <p:nvPr/>
        </p:nvPicPr>
        <p:blipFill>
          <a:blip r:embed="rId4" cstate="print"/>
          <a:srcRect t="18008" b="18008"/>
          <a:stretch>
            <a:fillRect/>
          </a:stretch>
        </p:blipFill>
        <p:spPr>
          <a:xfrm>
            <a:off x="533401" y="4114800"/>
            <a:ext cx="3581400" cy="2057400"/>
          </a:xfrm>
          <a:prstGeom prst="rect">
            <a:avLst/>
          </a:prstGeom>
        </p:spPr>
      </p:pic>
      <p:pic>
        <p:nvPicPr>
          <p:cNvPr id="5" name="Content Placeholder 3" descr="gingivalmabscess.jpg"/>
          <p:cNvPicPr>
            <a:picLocks noChangeAspect="1"/>
          </p:cNvPicPr>
          <p:nvPr/>
        </p:nvPicPr>
        <p:blipFill>
          <a:blip r:embed="rId5" cstate="print"/>
          <a:srcRect l="1746" r="1746"/>
          <a:stretch>
            <a:fillRect/>
          </a:stretch>
        </p:blipFill>
        <p:spPr>
          <a:xfrm>
            <a:off x="609600" y="1066801"/>
            <a:ext cx="35052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2133600"/>
            <a:ext cx="201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err="1" smtClean="0"/>
              <a:t>Pericoronal</a:t>
            </a:r>
            <a:r>
              <a:rPr lang="en-IN" dirty="0" smtClean="0"/>
              <a:t> abscess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6248400"/>
            <a:ext cx="203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Periodontal abscess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3429000"/>
            <a:ext cx="169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Gingival abscess</a:t>
            </a:r>
            <a:endParaRPr lang="en-IN" dirty="0"/>
          </a:p>
        </p:txBody>
      </p:sp>
      <p:pic>
        <p:nvPicPr>
          <p:cNvPr id="9" name="~PP2797.WAV">
            <a:hlinkClick r:id="" action="ppaction://media"/>
          </p:cNvPr>
          <p:cNvPicPr>
            <a:picLocks noRot="1" noChangeAspect="1"/>
          </p:cNvPicPr>
          <p:nvPr>
            <a:wavAudioFile r:embed="rId1" name="~PP2797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83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pPr>
              <a:buNone/>
            </a:pPr>
            <a:r>
              <a:rPr lang="en-IN" dirty="0" smtClean="0"/>
              <a:t>Present /Absent</a:t>
            </a:r>
          </a:p>
          <a:p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381000"/>
            <a:ext cx="7620000" cy="1391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Stillman’s</a:t>
            </a:r>
            <a:r>
              <a:rPr kumimoji="0" lang="en-US" sz="4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cleft:</a:t>
            </a:r>
            <a:endParaRPr kumimoji="0" lang="en-US" sz="46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048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Siddhant\Desktop\xmSE2D0IIznCqSNgXMHiFg_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599"/>
            <a:ext cx="3048000" cy="24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~PP3692.WAV">
            <a:hlinkClick r:id="" action="ppaction://media"/>
          </p:cNvPr>
          <p:cNvPicPr>
            <a:picLocks noRot="1" noChangeAspect="1"/>
          </p:cNvPicPr>
          <p:nvPr>
            <a:wavAudioFile r:embed="rId1" name="~PP3692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11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</a:t>
            </a:r>
            <a:r>
              <a:rPr lang="en-US" dirty="0" smtClean="0"/>
              <a:t>-call festoons:</a:t>
            </a:r>
            <a:endParaRPr lang="en-US" dirty="0"/>
          </a:p>
        </p:txBody>
      </p:sp>
      <p:pic>
        <p:nvPicPr>
          <p:cNvPr id="21506" name="Picture 2" descr="C:\Users\Dell\Desktop\clip_image020_thumb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486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6172200"/>
            <a:ext cx="1687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Present /Absent</a:t>
            </a:r>
            <a:endParaRPr lang="en-IN" dirty="0"/>
          </a:p>
        </p:txBody>
      </p:sp>
      <p:pic>
        <p:nvPicPr>
          <p:cNvPr id="5" name="~PP1806.WAV">
            <a:hlinkClick r:id="" action="ppaction://media"/>
          </p:cNvPr>
          <p:cNvPicPr>
            <a:picLocks noRot="1" noChangeAspect="1"/>
          </p:cNvPicPr>
          <p:nvPr>
            <a:wavAudioFile r:embed="rId1" name="~PP180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3452318"/>
      </p:ext>
    </p:extLst>
  </p:cSld>
  <p:clrMapOvr>
    <a:masterClrMapping/>
  </p:clrMapOvr>
  <p:transition spd="slow" advTm="183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92162"/>
          </a:xfrm>
        </p:spPr>
        <p:txBody>
          <a:bodyPr/>
          <a:lstStyle/>
          <a:p>
            <a:r>
              <a:rPr lang="en-US" dirty="0" smtClean="0"/>
              <a:t>Amount of attached gingiva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1905000"/>
            <a:ext cx="1306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Tension test</a:t>
            </a:r>
          </a:p>
          <a:p>
            <a:endParaRPr lang="en-IN" dirty="0" smtClean="0"/>
          </a:p>
          <a:p>
            <a:pPr algn="ctr"/>
            <a:r>
              <a:rPr lang="en-IN" dirty="0" smtClean="0"/>
              <a:t>- Adequate</a:t>
            </a:r>
            <a:endParaRPr lang="en-IN" dirty="0"/>
          </a:p>
        </p:txBody>
      </p:sp>
      <p:pic>
        <p:nvPicPr>
          <p:cNvPr id="23554" name="Picture 2" descr="Image result for attached gingi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1"/>
            <a:ext cx="3535680" cy="2209800"/>
          </a:xfrm>
          <a:prstGeom prst="rect">
            <a:avLst/>
          </a:prstGeom>
          <a:noFill/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636" y="3657600"/>
            <a:ext cx="3652506" cy="27432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71600" y="4572000"/>
            <a:ext cx="1451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Tension test</a:t>
            </a:r>
          </a:p>
          <a:p>
            <a:endParaRPr lang="en-IN" dirty="0" smtClean="0"/>
          </a:p>
          <a:p>
            <a:pPr algn="ctr"/>
            <a:r>
              <a:rPr lang="en-IN" dirty="0" smtClean="0"/>
              <a:t>- Inadequate</a:t>
            </a:r>
            <a:endParaRPr lang="en-IN" dirty="0"/>
          </a:p>
        </p:txBody>
      </p:sp>
      <p:pic>
        <p:nvPicPr>
          <p:cNvPr id="7" name="~PP4053.WAV">
            <a:hlinkClick r:id="" action="ppaction://media"/>
          </p:cNvPr>
          <p:cNvPicPr>
            <a:picLocks noRot="1" noChangeAspect="1"/>
          </p:cNvPicPr>
          <p:nvPr>
            <a:wavAudioFile r:embed="rId1" name="~PP4053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430348"/>
      </p:ext>
    </p:extLst>
  </p:cSld>
  <p:clrMapOvr>
    <a:masterClrMapping/>
  </p:clrMapOvr>
  <p:transition spd="slow" advTm="1208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620000" cy="685800"/>
          </a:xfrm>
        </p:spPr>
        <p:txBody>
          <a:bodyPr/>
          <a:lstStyle/>
          <a:p>
            <a:pPr algn="ctr"/>
            <a:r>
              <a:rPr lang="en-US" sz="2800" dirty="0" smtClean="0"/>
              <a:t>Wasting disease of the teeth</a:t>
            </a:r>
            <a:endParaRPr lang="en-US" sz="4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04800" y="761999"/>
            <a:ext cx="8181109" cy="5181599"/>
            <a:chOff x="304800" y="609599"/>
            <a:chExt cx="8181109" cy="5334000"/>
          </a:xfrm>
        </p:grpSpPr>
        <p:pic>
          <p:nvPicPr>
            <p:cNvPr id="2052" name="Picture 4" descr="C:\Users\Dell\Desktop\978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609600"/>
              <a:ext cx="3954299" cy="198120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Dell\Desktop\main-qimg-303235e68401859d12ad57257efce4d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124199"/>
              <a:ext cx="4038600" cy="2496957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Dell\Desktop\061115105126TeethAttriti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609599"/>
              <a:ext cx="3685309" cy="1981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Dell\Desktop\tumblr_nrkyrlWBp71tm0z74o1_128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3613" y="3124199"/>
              <a:ext cx="3684588" cy="251459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867400" y="2743199"/>
              <a:ext cx="1905000" cy="2286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Attrition</a:t>
              </a:r>
              <a:endParaRPr lang="en-IN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67400" y="5714999"/>
              <a:ext cx="1905000" cy="2286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Abfraction</a:t>
              </a:r>
              <a:endParaRPr lang="en-IN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71600" y="5714999"/>
              <a:ext cx="1905000" cy="2286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Abrasion</a:t>
              </a:r>
              <a:endParaRPr lang="en-IN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95400" y="2743199"/>
              <a:ext cx="1905000" cy="2286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Erosion</a:t>
              </a:r>
              <a:endParaRPr lang="en-IN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352800" y="6172200"/>
            <a:ext cx="1687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Present /Absent</a:t>
            </a:r>
            <a:endParaRPr lang="en-IN" dirty="0"/>
          </a:p>
        </p:txBody>
      </p:sp>
      <p:pic>
        <p:nvPicPr>
          <p:cNvPr id="17" name="~PP703.WAV">
            <a:hlinkClick r:id="" action="ppaction://media"/>
          </p:cNvPr>
          <p:cNvPicPr>
            <a:picLocks noRot="1" noChangeAspect="1"/>
          </p:cNvPicPr>
          <p:nvPr>
            <a:wavAudioFile r:embed="rId1" name="~PP703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380226"/>
      </p:ext>
    </p:extLst>
  </p:cSld>
  <p:clrMapOvr>
    <a:masterClrMapping/>
  </p:clrMapOvr>
  <p:transition spd="slow" advTm="87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stains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52582978"/>
              </p:ext>
            </p:extLst>
          </p:nvPr>
        </p:nvGraphicFramePr>
        <p:xfrm>
          <a:off x="457200" y="2590800"/>
          <a:ext cx="76200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C:\Users\Dell\Desktop\Discolored-Teet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5725"/>
            <a:ext cx="4419600" cy="20478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6172200"/>
            <a:ext cx="1687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IN" dirty="0" smtClean="0"/>
              <a:t>Present /Absent</a:t>
            </a:r>
          </a:p>
        </p:txBody>
      </p:sp>
      <p:pic>
        <p:nvPicPr>
          <p:cNvPr id="6" name="~PP3984.WAV">
            <a:hlinkClick r:id="" action="ppaction://media"/>
          </p:cNvPr>
          <p:cNvPicPr>
            <a:picLocks noRot="1" noChangeAspect="1"/>
          </p:cNvPicPr>
          <p:nvPr>
            <a:wavAudioFile r:embed="rId1" name="~PP3984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6118992"/>
      </p:ext>
    </p:extLst>
  </p:cSld>
  <p:clrMapOvr>
    <a:masterClrMapping/>
  </p:clrMapOvr>
  <p:transition spd="slow" advTm="31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066800"/>
          </a:xfrm>
        </p:spPr>
        <p:txBody>
          <a:bodyPr/>
          <a:lstStyle/>
          <a:p>
            <a:r>
              <a:rPr lang="en-US" dirty="0" smtClean="0"/>
              <a:t>Tooth mobility</a:t>
            </a:r>
            <a:endParaRPr lang="en-US" dirty="0"/>
          </a:p>
        </p:txBody>
      </p:sp>
      <p:pic>
        <p:nvPicPr>
          <p:cNvPr id="5122" name="Picture 2" descr="C:\Users\Dell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3200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ll\Desktop\examining_tooth_mobili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273280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876799"/>
            <a:ext cx="7162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tx1">
                    <a:lumMod val="85000"/>
                  </a:schemeClr>
                </a:solidFill>
              </a:rPr>
              <a:t>GRADES OF MOBILITY</a:t>
            </a:r>
          </a:p>
          <a:p>
            <a:pPr algn="just"/>
            <a:r>
              <a:rPr lang="en-IN" sz="2000" dirty="0" smtClean="0"/>
              <a:t>Grade I : Slightly more than normal </a:t>
            </a:r>
          </a:p>
          <a:p>
            <a:pPr algn="just"/>
            <a:r>
              <a:rPr lang="en-IN" sz="2000" dirty="0" smtClean="0"/>
              <a:t>Grade II : Moderately more than normal </a:t>
            </a:r>
          </a:p>
          <a:p>
            <a:pPr algn="just"/>
            <a:r>
              <a:rPr lang="en-IN" sz="2000" dirty="0" smtClean="0"/>
              <a:t>Grade III : Severe mobility </a:t>
            </a:r>
            <a:r>
              <a:rPr lang="en-IN" sz="2000" dirty="0" err="1" smtClean="0"/>
              <a:t>facio-lingually</a:t>
            </a:r>
            <a:r>
              <a:rPr lang="en-IN" sz="2000" dirty="0" smtClean="0"/>
              <a:t> and /or </a:t>
            </a:r>
            <a:r>
              <a:rPr lang="en-IN" sz="2000" dirty="0" err="1" smtClean="0"/>
              <a:t>mesiodistally</a:t>
            </a:r>
            <a:r>
              <a:rPr lang="en-IN" sz="2000" dirty="0" smtClean="0"/>
              <a:t> combined with vertical displacement</a:t>
            </a:r>
            <a:endParaRPr lang="en-US" sz="2000" b="1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just"/>
            <a:r>
              <a:rPr lang="en-US" sz="2400" b="1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endParaRPr lang="en-US" sz="2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6" name="~PP2279.WAV">
            <a:hlinkClick r:id="" action="ppaction://media"/>
          </p:cNvPr>
          <p:cNvPicPr>
            <a:picLocks noRot="1" noChangeAspect="1"/>
          </p:cNvPicPr>
          <p:nvPr>
            <a:wavAudioFile r:embed="rId1" name="~PP2279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1340439"/>
      </p:ext>
    </p:extLst>
  </p:cSld>
  <p:clrMapOvr>
    <a:masterClrMapping/>
  </p:clrMapOvr>
  <p:transition spd="slow" advTm="308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Pathologic tooth migration:</a:t>
            </a:r>
            <a:endParaRPr lang="en-US" dirty="0"/>
          </a:p>
        </p:txBody>
      </p:sp>
      <p:pic>
        <p:nvPicPr>
          <p:cNvPr id="7170" name="Picture 2" descr="C:\Users\Dell\Desktop\JIndianSocPeriodontol_2012_16_1_138_94624_f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427632" cy="3928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4400" y="5943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Present /Absent</a:t>
            </a:r>
            <a:endParaRPr lang="en-IN" dirty="0"/>
          </a:p>
        </p:txBody>
      </p:sp>
      <p:pic>
        <p:nvPicPr>
          <p:cNvPr id="5" name="~PP1819.WAV">
            <a:hlinkClick r:id="" action="ppaction://media"/>
          </p:cNvPr>
          <p:cNvPicPr>
            <a:picLocks noRot="1" noChangeAspect="1"/>
          </p:cNvPicPr>
          <p:nvPr>
            <a:wavAudioFile r:embed="rId1" name="~PP181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7477456"/>
      </p:ext>
    </p:extLst>
  </p:cSld>
  <p:clrMapOvr>
    <a:masterClrMapping/>
  </p:clrMapOvr>
  <p:transition spd="slow" advTm="690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/>
          <a:lstStyle/>
          <a:p>
            <a:r>
              <a:rPr lang="en-US" dirty="0" smtClean="0"/>
              <a:t>Trauma from occlusion:</a:t>
            </a:r>
            <a:endParaRPr lang="en-US" dirty="0"/>
          </a:p>
        </p:txBody>
      </p:sp>
      <p:pic>
        <p:nvPicPr>
          <p:cNvPr id="6147" name="Picture 3" descr="C:\Users\Dell\Desktop\QE11_Noble_fig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1" y="3733800"/>
            <a:ext cx="3200400" cy="2743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14800" y="1905000"/>
            <a:ext cx="4114800" cy="2438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IN" dirty="0" smtClean="0"/>
              <a:t>Clinical Features </a:t>
            </a:r>
          </a:p>
          <a:p>
            <a:r>
              <a:rPr lang="en-IN" dirty="0" smtClean="0"/>
              <a:t>Mobility </a:t>
            </a:r>
          </a:p>
          <a:p>
            <a:r>
              <a:rPr lang="en-IN" dirty="0" smtClean="0"/>
              <a:t>Fremitus </a:t>
            </a:r>
          </a:p>
          <a:p>
            <a:r>
              <a:rPr lang="en-IN" dirty="0" smtClean="0"/>
              <a:t>Wear facets in the presence of other clinical indicators</a:t>
            </a:r>
          </a:p>
          <a:p>
            <a:r>
              <a:rPr lang="en-IN" dirty="0" smtClean="0"/>
              <a:t>Chipped or fractured teeth</a:t>
            </a:r>
          </a:p>
          <a:p>
            <a:r>
              <a:rPr lang="en-IN" dirty="0" smtClean="0"/>
              <a:t>Tooth migration</a:t>
            </a:r>
          </a:p>
          <a:p>
            <a:endParaRPr lang="en-IN" dirty="0"/>
          </a:p>
        </p:txBody>
      </p:sp>
      <p:pic>
        <p:nvPicPr>
          <p:cNvPr id="7" name="Picture 5" descr="C:\Users\Gcom\Desktop\0809_Ruiz_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143000"/>
            <a:ext cx="3200400" cy="25146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419600" y="5334000"/>
            <a:ext cx="1899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Normal/Traumatic</a:t>
            </a:r>
            <a:endParaRPr lang="en-IN" dirty="0"/>
          </a:p>
        </p:txBody>
      </p:sp>
      <p:pic>
        <p:nvPicPr>
          <p:cNvPr id="9" name="~PP229.WAV">
            <a:hlinkClick r:id="" action="ppaction://media"/>
          </p:cNvPr>
          <p:cNvPicPr>
            <a:picLocks noRot="1" noChangeAspect="1"/>
          </p:cNvPicPr>
          <p:nvPr>
            <a:wavAudioFile r:embed="rId1" name="~PP229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148835"/>
      </p:ext>
    </p:extLst>
  </p:cSld>
  <p:clrMapOvr>
    <a:masterClrMapping/>
  </p:clrMapOvr>
  <p:transition spd="slow" advTm="185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Furcation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~PP847.WAV">
            <a:hlinkClick r:id="" action="ppaction://media"/>
          </p:cNvPr>
          <p:cNvPicPr>
            <a:picLocks noRot="1" noChangeAspect="1"/>
          </p:cNvPicPr>
          <p:nvPr>
            <a:wavAudioFile r:embed="rId1" name="~PP847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7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8331_01001"/>
          <p:cNvPicPr>
            <a:picLocks noChangeAspect="1" noChangeArrowheads="1"/>
          </p:cNvPicPr>
          <p:nvPr/>
        </p:nvPicPr>
        <p:blipFill>
          <a:blip r:embed="rId3" cstate="print"/>
          <a:srcRect l="-191" b="7498"/>
          <a:stretch>
            <a:fillRect/>
          </a:stretch>
        </p:blipFill>
        <p:spPr>
          <a:xfrm>
            <a:off x="304800" y="914400"/>
            <a:ext cx="3657600" cy="2286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38200"/>
            <a:ext cx="3657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00400" y="0"/>
            <a:ext cx="2605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COLOUR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Image result for chronic gingivit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14800"/>
            <a:ext cx="3657600" cy="2057400"/>
          </a:xfrm>
          <a:prstGeom prst="rect">
            <a:avLst/>
          </a:prstGeom>
          <a:noFill/>
        </p:spPr>
      </p:pic>
      <p:sp>
        <p:nvSpPr>
          <p:cNvPr id="12290" name="AutoShape 2" descr="Image result for bluish red gingiva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114801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81200" y="3733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2133600" y="388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0" y="403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3276600"/>
            <a:ext cx="111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Coral Pink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6248400"/>
            <a:ext cx="210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Bluish Pink(diffused)</a:t>
            </a:r>
            <a:endParaRPr lang="en-IN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6248400"/>
            <a:ext cx="23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Reddish Pink(marginal)</a:t>
            </a:r>
            <a:endParaRPr lang="en-IN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3276600"/>
            <a:ext cx="317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Pink with melanin pigmentation</a:t>
            </a:r>
            <a:endParaRPr lang="en-IN" dirty="0"/>
          </a:p>
        </p:txBody>
      </p:sp>
      <p:pic>
        <p:nvPicPr>
          <p:cNvPr id="17" name="~PP44.WAV">
            <a:hlinkClick r:id="" action="ppaction://media"/>
          </p:cNvPr>
          <p:cNvPicPr>
            <a:picLocks noRot="1" noChangeAspect="1"/>
          </p:cNvPicPr>
          <p:nvPr>
            <a:wavAudioFile r:embed="rId1" name="~PP44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02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Frenal attachment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7620000" cy="4800600"/>
          </a:xfrm>
        </p:spPr>
        <p:txBody>
          <a:bodyPr/>
          <a:lstStyle/>
          <a:p>
            <a:pPr marL="571500" indent="-457200">
              <a:buFont typeface="+mj-lt"/>
              <a:buAutoNum type="alphaLcPeriod"/>
            </a:pPr>
            <a:r>
              <a:rPr lang="en-IN" dirty="0" smtClean="0"/>
              <a:t>Mucosal </a:t>
            </a:r>
            <a:r>
              <a:rPr lang="en-IN" dirty="0" err="1" smtClean="0"/>
              <a:t>frenal</a:t>
            </a:r>
            <a:r>
              <a:rPr lang="en-IN" dirty="0" smtClean="0"/>
              <a:t> attachment</a:t>
            </a:r>
          </a:p>
          <a:p>
            <a:pPr marL="571500" indent="-457200">
              <a:buFont typeface="+mj-lt"/>
              <a:buAutoNum type="alphaLcPeriod"/>
            </a:pPr>
            <a:r>
              <a:rPr lang="en-IN" dirty="0" smtClean="0"/>
              <a:t>Gingival </a:t>
            </a:r>
            <a:r>
              <a:rPr lang="en-IN" dirty="0" err="1" smtClean="0"/>
              <a:t>frenal</a:t>
            </a:r>
            <a:r>
              <a:rPr lang="en-IN" dirty="0" smtClean="0"/>
              <a:t> attachment</a:t>
            </a:r>
          </a:p>
          <a:p>
            <a:pPr marL="571500" indent="-457200">
              <a:buFont typeface="+mj-lt"/>
              <a:buAutoNum type="alphaLcPeriod"/>
            </a:pPr>
            <a:r>
              <a:rPr lang="en-IN" dirty="0" smtClean="0"/>
              <a:t>Papillary </a:t>
            </a:r>
            <a:r>
              <a:rPr lang="en-IN" dirty="0" err="1" smtClean="0"/>
              <a:t>frenal</a:t>
            </a:r>
            <a:r>
              <a:rPr lang="en-IN" dirty="0" smtClean="0"/>
              <a:t> attachment</a:t>
            </a:r>
          </a:p>
          <a:p>
            <a:pPr marL="571500" indent="-457200">
              <a:buFont typeface="+mj-lt"/>
              <a:buAutoNum type="alphaLcPeriod"/>
            </a:pPr>
            <a:r>
              <a:rPr lang="en-IN" dirty="0" smtClean="0"/>
              <a:t>Papillary Penetrating  </a:t>
            </a:r>
            <a:r>
              <a:rPr lang="en-IN" dirty="0" err="1" smtClean="0"/>
              <a:t>frenal</a:t>
            </a:r>
            <a:r>
              <a:rPr lang="en-IN" dirty="0" smtClean="0"/>
              <a:t> </a:t>
            </a:r>
          </a:p>
          <a:p>
            <a:pPr marL="571500" indent="-457200">
              <a:buNone/>
            </a:pPr>
            <a:r>
              <a:rPr lang="en-IN" dirty="0" smtClean="0"/>
              <a:t>			          attachment</a:t>
            </a:r>
          </a:p>
          <a:p>
            <a:pPr marL="571500" indent="-457200">
              <a:buFont typeface="+mj-lt"/>
              <a:buAutoNum type="alphaLcPeriod"/>
            </a:pPr>
            <a:endParaRPr lang="en-IN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219200"/>
            <a:ext cx="5105400" cy="54102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~PP2289.WAV">
            <a:hlinkClick r:id="" action="ppaction://media"/>
          </p:cNvPr>
          <p:cNvPicPr>
            <a:picLocks noRot="1" noChangeAspect="1"/>
          </p:cNvPicPr>
          <p:nvPr>
            <a:wavAudioFile r:embed="rId1" name="~PP228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17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 technique:</a:t>
            </a:r>
            <a:endParaRPr lang="en-US" dirty="0"/>
          </a:p>
        </p:txBody>
      </p:sp>
      <p:pic>
        <p:nvPicPr>
          <p:cNvPr id="11266" name="Picture 2" descr="C:\Users\Dell\Desktop\2051_342_493-walking-probe-sulcu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657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ll\Desktop\peridontal-pocket-26-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36576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687.WAV">
            <a:hlinkClick r:id="" action="ppaction://media"/>
          </p:cNvPr>
          <p:cNvPicPr>
            <a:picLocks noRot="1" noChangeAspect="1"/>
          </p:cNvPicPr>
          <p:nvPr>
            <a:wavAudioFile r:embed="rId1" name="~PP687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4898069"/>
      </p:ext>
    </p:extLst>
  </p:cSld>
  <p:clrMapOvr>
    <a:masterClrMapping/>
  </p:clrMapOvr>
  <p:transition spd="slow" advTm="145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 force: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According to </a:t>
            </a:r>
            <a:r>
              <a:rPr lang="en-US" dirty="0" err="1" smtClean="0"/>
              <a:t>Armitage</a:t>
            </a:r>
            <a:r>
              <a:rPr lang="en-US" dirty="0" smtClean="0"/>
              <a:t> et al: 25 </a:t>
            </a:r>
            <a:r>
              <a:rPr lang="en-US" dirty="0" err="1" smtClean="0"/>
              <a:t>gms</a:t>
            </a:r>
            <a:endParaRPr lang="en-US" smtClean="0"/>
          </a:p>
          <a:p>
            <a:endParaRPr lang="en-US" dirty="0"/>
          </a:p>
          <a:p>
            <a:r>
              <a:rPr lang="en-US" dirty="0" smtClean="0"/>
              <a:t>According to the Vander </a:t>
            </a:r>
            <a:r>
              <a:rPr lang="en-US" dirty="0" err="1" smtClean="0"/>
              <a:t>Valden</a:t>
            </a:r>
            <a:r>
              <a:rPr lang="en-US" dirty="0" smtClean="0"/>
              <a:t> : 0.75 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81400"/>
            <a:ext cx="15525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073.WAV">
            <a:hlinkClick r:id="" action="ppaction://media"/>
          </p:cNvPr>
          <p:cNvPicPr>
            <a:picLocks noRot="1" noChangeAspect="1"/>
          </p:cNvPicPr>
          <p:nvPr>
            <a:wavAudioFile r:embed="rId1" name="~PP207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9042685"/>
      </p:ext>
    </p:extLst>
  </p:cSld>
  <p:clrMapOvr>
    <a:masterClrMapping/>
  </p:clrMapOvr>
  <p:transition spd="slow" advTm="94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Probing Depth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2" y="1676400"/>
          <a:ext cx="8204183" cy="161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598"/>
                <a:gridCol w="355600"/>
                <a:gridCol w="482599"/>
                <a:gridCol w="482599"/>
                <a:gridCol w="482599"/>
                <a:gridCol w="482599"/>
                <a:gridCol w="482599"/>
                <a:gridCol w="482599"/>
                <a:gridCol w="482599"/>
                <a:gridCol w="482599"/>
                <a:gridCol w="482599"/>
                <a:gridCol w="482599"/>
                <a:gridCol w="482599"/>
                <a:gridCol w="482599"/>
                <a:gridCol w="482599"/>
                <a:gridCol w="482599"/>
                <a:gridCol w="482599"/>
              </a:tblGrid>
              <a:tr h="370840">
                <a:tc>
                  <a:txBody>
                    <a:bodyPr/>
                    <a:lstStyle/>
                    <a:p>
                      <a:endParaRPr lang="en-IN" sz="1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8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7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6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3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3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6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7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8</a:t>
                      </a:r>
                      <a:endParaRPr lang="en-IN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900" dirty="0" smtClean="0"/>
                        <a:t>MAX</a:t>
                      </a:r>
                    </a:p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1000" dirty="0" smtClean="0"/>
                        <a:t>MAND</a:t>
                      </a:r>
                      <a:endParaRPr lang="en-IN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8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41910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/>
              <a:t>Maximum probing depth of the tooth should be written in the chart above  </a:t>
            </a:r>
            <a:endParaRPr lang="en-IN" sz="2800" dirty="0"/>
          </a:p>
        </p:txBody>
      </p:sp>
      <p:pic>
        <p:nvPicPr>
          <p:cNvPr id="6" name="~PP3501.WAV">
            <a:hlinkClick r:id="" action="ppaction://media"/>
          </p:cNvPr>
          <p:cNvPicPr>
            <a:picLocks noRot="1" noChangeAspect="1"/>
          </p:cNvPicPr>
          <p:nvPr>
            <a:wavAudioFile r:embed="rId1" name="~PP3501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76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3581400" cy="1143000"/>
          </a:xfrm>
        </p:spPr>
        <p:txBody>
          <a:bodyPr/>
          <a:lstStyle/>
          <a:p>
            <a:r>
              <a:rPr lang="en-IN" sz="3200" dirty="0" smtClean="0"/>
              <a:t>Oral Hygiene Index-Simplified</a:t>
            </a:r>
            <a:endParaRPr lang="en-IN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50"/>
            <a:ext cx="5715000" cy="428625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5031" r="4403"/>
          <a:stretch>
            <a:fillRect/>
          </a:stretch>
        </p:blipFill>
        <p:spPr bwMode="auto">
          <a:xfrm>
            <a:off x="4724400" y="228600"/>
            <a:ext cx="3581400" cy="25908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~PP3075.WAV">
            <a:hlinkClick r:id="" action="ppaction://media"/>
          </p:cNvPr>
          <p:cNvPicPr>
            <a:picLocks noRot="1" noChangeAspect="1"/>
          </p:cNvPicPr>
          <p:nvPr>
            <a:wavAudioFile r:embed="rId1" name="~PP3075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76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685800"/>
          </a:xfrm>
        </p:spPr>
        <p:txBody>
          <a:bodyPr/>
          <a:lstStyle/>
          <a:p>
            <a:r>
              <a:rPr lang="en-IN" sz="3200" dirty="0" smtClean="0"/>
              <a:t>Russell Periodontal Index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620000" cy="5334000"/>
          </a:xfrm>
        </p:spPr>
        <p:txBody>
          <a:bodyPr/>
          <a:lstStyle/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r>
              <a:rPr lang="en-IN" dirty="0" smtClean="0"/>
              <a:t>RUSSELL RULE</a:t>
            </a:r>
          </a:p>
          <a:p>
            <a:pPr>
              <a:buNone/>
            </a:pPr>
            <a:r>
              <a:rPr lang="en-IN" dirty="0" smtClean="0"/>
              <a:t>While in doubt assign the lesser score</a:t>
            </a:r>
          </a:p>
          <a:p>
            <a:pPr>
              <a:buNone/>
            </a:pPr>
            <a:endParaRPr lang="en-IN" dirty="0"/>
          </a:p>
        </p:txBody>
      </p:sp>
      <p:pic>
        <p:nvPicPr>
          <p:cNvPr id="2050" name="Picture 2" descr="CRITERIA RADIOGRAPHIC FINDINGS&#10;0 Negative. Neither overt inflammation in the investing&#10;tissues nor loss of function due to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5486400" cy="4114800"/>
          </a:xfrm>
          <a:prstGeom prst="rect">
            <a:avLst/>
          </a:prstGeom>
          <a:noFill/>
        </p:spPr>
      </p:pic>
      <p:pic>
        <p:nvPicPr>
          <p:cNvPr id="2052" name="Picture 4" descr="CALCULATION AND INTERPRETATION&#10;CLINICAL CONDITION INDIVIDUAL&#10;SCORES&#10;Clinical normally supportive tissue 0.0-0.2&#10;Simple gin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3657600" cy="2743200"/>
          </a:xfrm>
          <a:prstGeom prst="rect">
            <a:avLst/>
          </a:prstGeom>
          <a:noFill/>
        </p:spPr>
      </p:pic>
      <p:sp>
        <p:nvSpPr>
          <p:cNvPr id="8" name="Wave 7"/>
          <p:cNvSpPr/>
          <p:nvPr/>
        </p:nvSpPr>
        <p:spPr>
          <a:xfrm>
            <a:off x="228600" y="5334000"/>
            <a:ext cx="4953000" cy="1295400"/>
          </a:xfrm>
          <a:prstGeom prst="wav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5715000" y="2057400"/>
            <a:ext cx="266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All the teeth are examined</a:t>
            </a:r>
            <a:endParaRPr lang="en-IN" dirty="0"/>
          </a:p>
        </p:txBody>
      </p:sp>
      <p:pic>
        <p:nvPicPr>
          <p:cNvPr id="10" name="~PP3416.WAV">
            <a:hlinkClick r:id="" action="ppaction://media"/>
          </p:cNvPr>
          <p:cNvPicPr>
            <a:picLocks noRot="1" noChangeAspect="1"/>
          </p:cNvPicPr>
          <p:nvPr>
            <a:wavAudioFile r:embed="rId1" name="~PP3416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3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Radiographs Investigations /Findings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Advise:</a:t>
            </a:r>
          </a:p>
          <a:p>
            <a:r>
              <a:rPr lang="en-IN" dirty="0" smtClean="0"/>
              <a:t>IOPA</a:t>
            </a:r>
          </a:p>
          <a:p>
            <a:r>
              <a:rPr lang="en-IN" dirty="0" smtClean="0"/>
              <a:t>OPG</a:t>
            </a:r>
            <a:endParaRPr lang="en-IN" dirty="0"/>
          </a:p>
        </p:txBody>
      </p:sp>
      <p:pic>
        <p:nvPicPr>
          <p:cNvPr id="4" name="~PP2443.WAV">
            <a:hlinkClick r:id="" action="ppaction://media"/>
          </p:cNvPr>
          <p:cNvPicPr>
            <a:picLocks noRot="1" noChangeAspect="1"/>
          </p:cNvPicPr>
          <p:nvPr>
            <a:wavAudioFile r:embed="rId1" name="~PP2443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70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Laboratory Investigations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Advise:</a:t>
            </a:r>
          </a:p>
          <a:p>
            <a:pPr>
              <a:buNone/>
            </a:pPr>
            <a:r>
              <a:rPr lang="en-IN" dirty="0" smtClean="0"/>
              <a:t>Complete </a:t>
            </a:r>
            <a:r>
              <a:rPr lang="en-IN" dirty="0" err="1" smtClean="0"/>
              <a:t>hemogram</a:t>
            </a:r>
            <a:r>
              <a:rPr lang="en-IN" dirty="0" smtClean="0"/>
              <a:t> with BT and CT for all cases of surgery</a:t>
            </a:r>
          </a:p>
          <a:p>
            <a:pPr>
              <a:buNone/>
            </a:pPr>
            <a:r>
              <a:rPr lang="en-IN" dirty="0" smtClean="0"/>
              <a:t>Other investigations as per need</a:t>
            </a:r>
          </a:p>
        </p:txBody>
      </p:sp>
      <p:pic>
        <p:nvPicPr>
          <p:cNvPr id="4" name="~PP3626.WAV">
            <a:hlinkClick r:id="" action="ppaction://media"/>
          </p:cNvPr>
          <p:cNvPicPr>
            <a:picLocks noRot="1" noChangeAspect="1"/>
          </p:cNvPicPr>
          <p:nvPr>
            <a:wavAudioFile r:embed="rId1" name="~PP3626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2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Provisional Diagnosis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Chronic generalized gingivitis</a:t>
            </a:r>
          </a:p>
          <a:p>
            <a:r>
              <a:rPr lang="en-IN" dirty="0" smtClean="0"/>
              <a:t>Chronic generalized gingivitis with localized periodontitis </a:t>
            </a:r>
            <a:r>
              <a:rPr lang="en-IN" dirty="0" err="1" smtClean="0"/>
              <a:t>irt</a:t>
            </a:r>
            <a:r>
              <a:rPr lang="en-IN" dirty="0" smtClean="0"/>
              <a:t> </a:t>
            </a:r>
          </a:p>
          <a:p>
            <a:pPr>
              <a:buNone/>
            </a:pPr>
            <a:r>
              <a:rPr lang="en-IN" dirty="0" smtClean="0"/>
              <a:t>    2 1  12</a:t>
            </a:r>
          </a:p>
          <a:p>
            <a:r>
              <a:rPr lang="en-IN" dirty="0" smtClean="0"/>
              <a:t>Chronic generalized periodontitis</a:t>
            </a:r>
          </a:p>
          <a:p>
            <a:endParaRPr lang="en-IN" dirty="0" smtClean="0"/>
          </a:p>
          <a:p>
            <a:endParaRPr lang="en-IN" dirty="0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1067594" y="2513806"/>
            <a:ext cx="457200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91394" y="2513806"/>
            <a:ext cx="609600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257300" y="2476500"/>
            <a:ext cx="7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~PP342.WAV">
            <a:hlinkClick r:id="" action="ppaction://media"/>
          </p:cNvPr>
          <p:cNvPicPr>
            <a:picLocks noRot="1" noChangeAspect="1"/>
          </p:cNvPicPr>
          <p:nvPr>
            <a:wavAudioFile r:embed="rId1" name="~PP342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3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periodontitis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Chronic periodontitis</a:t>
            </a:r>
            <a:endParaRPr kumimoji="0" lang="en-GB" sz="46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F:\jasuma mam photo\chronic periodontit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3429000" cy="1837426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jasuma mam photo\chronic perio o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7620000" cy="3195134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~PP755.WAV">
            <a:hlinkClick r:id="" action="ppaction://media"/>
          </p:cNvPr>
          <p:cNvPicPr>
            <a:picLocks noRot="1" noChangeAspect="1"/>
          </p:cNvPicPr>
          <p:nvPr>
            <a:wavAudioFile r:embed="rId1" name="~PP755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2505628"/>
      </p:ext>
    </p:extLst>
  </p:cSld>
  <p:clrMapOvr>
    <a:masterClrMapping/>
  </p:clrMapOvr>
  <p:transition spd="slow" advTm="166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scalloped knife edge gingi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4495800" cy="3048000"/>
          </a:xfrm>
          <a:prstGeom prst="rect">
            <a:avLst/>
          </a:prstGeom>
          <a:noFill/>
        </p:spPr>
      </p:pic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62400"/>
            <a:ext cx="4465319" cy="2514600"/>
          </a:xfrm>
          <a:prstGeom prst="rect">
            <a:avLst/>
          </a:prstGeom>
          <a:noFill/>
        </p:spPr>
      </p:pic>
      <p:sp>
        <p:nvSpPr>
          <p:cNvPr id="28674" name="AutoShape 2" descr="Image result for gingival recession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5410200" y="0"/>
            <a:ext cx="3105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CONTOUR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1371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Scalloped with knife edged margins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5105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Loss of scalloping with rounded/blunt margins</a:t>
            </a:r>
            <a:endParaRPr lang="en-IN" dirty="0"/>
          </a:p>
        </p:txBody>
      </p:sp>
      <p:pic>
        <p:nvPicPr>
          <p:cNvPr id="9" name="~PP3814.WAV">
            <a:hlinkClick r:id="" action="ppaction://media"/>
          </p:cNvPr>
          <p:cNvPicPr>
            <a:picLocks noRot="1" noChangeAspect="1"/>
          </p:cNvPicPr>
          <p:nvPr>
            <a:wavAudioFile r:embed="rId1" name="~PP3814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40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12700">
            <a:solidFill>
              <a:schemeClr val="tx1"/>
            </a:solidFill>
          </a:ln>
        </p:spPr>
        <p:txBody>
          <a:bodyPr/>
          <a:lstStyle/>
          <a:p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228600"/>
            <a:ext cx="7620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Aggressive periodontitis</a:t>
            </a:r>
            <a:endParaRPr kumimoji="0" lang="en-GB" sz="46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4267200" cy="25146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Dell\Desktop\unnamed-e14371246663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t="4545" r="3000"/>
          <a:stretch>
            <a:fillRect/>
          </a:stretch>
        </p:blipFill>
        <p:spPr bwMode="auto">
          <a:xfrm>
            <a:off x="609600" y="3429000"/>
            <a:ext cx="7239000" cy="3200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~PP963.WAV">
            <a:hlinkClick r:id="" action="ppaction://media"/>
          </p:cNvPr>
          <p:cNvPicPr>
            <a:picLocks noRot="1" noChangeAspect="1"/>
          </p:cNvPicPr>
          <p:nvPr>
            <a:wavAudioFile r:embed="rId1" name="~PP963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05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Prognosis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Overall prognosis</a:t>
            </a:r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Individual Prognosis</a:t>
            </a:r>
          </a:p>
          <a:p>
            <a:pPr>
              <a:buNone/>
            </a:pPr>
            <a:r>
              <a:rPr lang="en-IN" dirty="0" smtClean="0"/>
              <a:t>		Good</a:t>
            </a:r>
          </a:p>
          <a:p>
            <a:pPr>
              <a:buNone/>
            </a:pPr>
            <a:r>
              <a:rPr lang="en-IN" dirty="0" smtClean="0"/>
              <a:t>		Fair</a:t>
            </a:r>
          </a:p>
          <a:p>
            <a:pPr>
              <a:buNone/>
            </a:pPr>
            <a:r>
              <a:rPr lang="en-IN" dirty="0" smtClean="0"/>
              <a:t>		Poor</a:t>
            </a:r>
          </a:p>
          <a:p>
            <a:pPr>
              <a:buNone/>
            </a:pPr>
            <a:r>
              <a:rPr lang="en-IN" dirty="0" smtClean="0"/>
              <a:t>		Questionable</a:t>
            </a:r>
          </a:p>
          <a:p>
            <a:pPr>
              <a:buNone/>
            </a:pPr>
            <a:r>
              <a:rPr lang="en-IN" dirty="0" smtClean="0"/>
              <a:t>		Hopeless</a:t>
            </a:r>
          </a:p>
          <a:p>
            <a:pPr>
              <a:buNone/>
            </a:pPr>
            <a:endParaRPr lang="en-IN" dirty="0" smtClean="0"/>
          </a:p>
        </p:txBody>
      </p:sp>
      <p:pic>
        <p:nvPicPr>
          <p:cNvPr id="4" name="~PP1188.WAV">
            <a:hlinkClick r:id="" action="ppaction://media"/>
          </p:cNvPr>
          <p:cNvPicPr>
            <a:picLocks noRot="1" noChangeAspect="1"/>
          </p:cNvPicPr>
          <p:nvPr>
            <a:wavAudioFile r:embed="rId1" name="~PP1188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64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Treatment Plan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620000" cy="5410200"/>
          </a:xfrm>
        </p:spPr>
        <p:txBody>
          <a:bodyPr>
            <a:normAutofit fontScale="77500" lnSpcReduction="20000"/>
          </a:bodyPr>
          <a:lstStyle/>
          <a:p>
            <a:r>
              <a:rPr lang="en-IN" dirty="0" smtClean="0"/>
              <a:t>Emergency Phase:</a:t>
            </a:r>
          </a:p>
          <a:p>
            <a:pPr lvl="1"/>
            <a:r>
              <a:rPr lang="en-IN" dirty="0" smtClean="0"/>
              <a:t>Periodontal abscess </a:t>
            </a:r>
          </a:p>
          <a:p>
            <a:pPr lvl="1"/>
            <a:r>
              <a:rPr lang="en-IN" dirty="0" smtClean="0"/>
              <a:t>Extraction of hopeless teeth</a:t>
            </a:r>
          </a:p>
          <a:p>
            <a:endParaRPr lang="en-IN" dirty="0" smtClean="0"/>
          </a:p>
          <a:p>
            <a:r>
              <a:rPr lang="en-IN" dirty="0" smtClean="0"/>
              <a:t>Phase I</a:t>
            </a:r>
          </a:p>
          <a:p>
            <a:pPr lvl="1"/>
            <a:r>
              <a:rPr lang="en-IN" dirty="0" smtClean="0"/>
              <a:t>Scaling &amp; root </a:t>
            </a:r>
            <a:r>
              <a:rPr lang="en-IN" dirty="0" err="1" smtClean="0"/>
              <a:t>planing</a:t>
            </a:r>
            <a:endParaRPr lang="en-IN" dirty="0" smtClean="0"/>
          </a:p>
          <a:p>
            <a:pPr lvl="1"/>
            <a:r>
              <a:rPr lang="en-IN" dirty="0" smtClean="0"/>
              <a:t>Antimicrobial therapy (local or systemic)</a:t>
            </a:r>
          </a:p>
          <a:p>
            <a:pPr lvl="1"/>
            <a:r>
              <a:rPr lang="en-IN" dirty="0" smtClean="0"/>
              <a:t>Splinting</a:t>
            </a:r>
          </a:p>
          <a:p>
            <a:pPr lvl="1"/>
            <a:r>
              <a:rPr lang="en-IN" dirty="0" smtClean="0"/>
              <a:t>Occlusal therapy</a:t>
            </a:r>
          </a:p>
          <a:p>
            <a:pPr lvl="1"/>
            <a:r>
              <a:rPr lang="en-IN" dirty="0" smtClean="0"/>
              <a:t>Oral Hygiene Education </a:t>
            </a:r>
          </a:p>
          <a:p>
            <a:endParaRPr lang="en-IN" dirty="0" smtClean="0"/>
          </a:p>
          <a:p>
            <a:r>
              <a:rPr lang="en-IN" dirty="0" smtClean="0"/>
              <a:t>Phase II</a:t>
            </a:r>
          </a:p>
          <a:p>
            <a:pPr lvl="1"/>
            <a:r>
              <a:rPr lang="en-IN" dirty="0" smtClean="0"/>
              <a:t>Flap surgery/ root coverage procedures/ </a:t>
            </a:r>
            <a:r>
              <a:rPr lang="en-IN" dirty="0" err="1" smtClean="0"/>
              <a:t>gingivectomy</a:t>
            </a:r>
            <a:r>
              <a:rPr lang="en-IN" dirty="0" smtClean="0"/>
              <a:t>/ </a:t>
            </a:r>
            <a:r>
              <a:rPr lang="en-IN" dirty="0" err="1" smtClean="0"/>
              <a:t>frenectomy</a:t>
            </a:r>
            <a:r>
              <a:rPr lang="en-IN" dirty="0" smtClean="0"/>
              <a:t> etc…</a:t>
            </a:r>
          </a:p>
          <a:p>
            <a:endParaRPr lang="en-IN" dirty="0" smtClean="0"/>
          </a:p>
          <a:p>
            <a:r>
              <a:rPr lang="en-IN" dirty="0" smtClean="0"/>
              <a:t>Phase III</a:t>
            </a:r>
          </a:p>
          <a:p>
            <a:pPr lvl="1"/>
            <a:r>
              <a:rPr lang="en-IN" dirty="0" smtClean="0"/>
              <a:t>Final restorations</a:t>
            </a:r>
          </a:p>
          <a:p>
            <a:endParaRPr lang="en-IN" dirty="0" smtClean="0"/>
          </a:p>
          <a:p>
            <a:r>
              <a:rPr lang="en-IN" dirty="0" smtClean="0"/>
              <a:t>Phase IV</a:t>
            </a:r>
          </a:p>
          <a:p>
            <a:pPr lvl="1"/>
            <a:r>
              <a:rPr lang="en-IN" dirty="0" smtClean="0"/>
              <a:t>Periodic rechecking, Gingival Inflammation (pockets. Inflammation)</a:t>
            </a:r>
          </a:p>
          <a:p>
            <a:pPr lvl="1"/>
            <a:r>
              <a:rPr lang="en-IN" dirty="0" smtClean="0"/>
              <a:t>Tooth mobility, Occlusion</a:t>
            </a:r>
          </a:p>
          <a:p>
            <a:pPr lvl="1"/>
            <a:endParaRPr lang="en-IN" dirty="0" smtClean="0"/>
          </a:p>
          <a:p>
            <a:pPr lvl="1"/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4" name="~PP2559.WAV">
            <a:hlinkClick r:id="" action="ppaction://media"/>
          </p:cNvPr>
          <p:cNvPicPr>
            <a:picLocks noRot="1" noChangeAspect="1"/>
          </p:cNvPicPr>
          <p:nvPr>
            <a:wavAudioFile r:embed="rId1" name="~PP2559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3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Dell\Desktop\xnewphotothankyou.jpg.pagespeed.ic.L_TaVCM5k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2099.WAV">
            <a:hlinkClick r:id="" action="ppaction://media"/>
          </p:cNvPr>
          <p:cNvPicPr>
            <a:picLocks noRot="1" noChangeAspect="1"/>
          </p:cNvPicPr>
          <p:nvPr>
            <a:wavAudioFile r:embed="rId1" name="~PP209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046424"/>
      </p:ext>
    </p:extLst>
  </p:cSld>
  <p:clrMapOvr>
    <a:masterClrMapping/>
  </p:clrMapOvr>
  <p:transition spd="slow" advTm="117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calloped knife edge gingiva"/>
          <p:cNvPicPr>
            <a:picLocks noChangeAspect="1" noChangeArrowheads="1"/>
          </p:cNvPicPr>
          <p:nvPr/>
        </p:nvPicPr>
        <p:blipFill>
          <a:blip r:embed="rId4" cstate="print"/>
          <a:srcRect b="27500"/>
          <a:stretch>
            <a:fillRect/>
          </a:stretch>
        </p:blipFill>
        <p:spPr bwMode="auto">
          <a:xfrm>
            <a:off x="381000" y="304800"/>
            <a:ext cx="4495800" cy="2209800"/>
          </a:xfrm>
          <a:prstGeom prst="rect">
            <a:avLst/>
          </a:prstGeom>
          <a:noFill/>
        </p:spPr>
      </p:pic>
      <p:pic>
        <p:nvPicPr>
          <p:cNvPr id="3" name="Picture 4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962400"/>
            <a:ext cx="4465319" cy="2514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976449" y="0"/>
            <a:ext cx="4167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CONSISTENCY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667000"/>
            <a:ext cx="18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Firm and Resilient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6488668"/>
            <a:ext cx="206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Soft and </a:t>
            </a:r>
            <a:r>
              <a:rPr lang="en-IN" dirty="0" err="1" smtClean="0"/>
              <a:t>Edematous</a:t>
            </a:r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2862" y="2133600"/>
            <a:ext cx="40611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00800" y="4800600"/>
            <a:ext cx="161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Firm n leathery</a:t>
            </a:r>
            <a:endParaRPr lang="en-IN" dirty="0"/>
          </a:p>
        </p:txBody>
      </p:sp>
      <p:pic>
        <p:nvPicPr>
          <p:cNvPr id="9" name="~PP517.WAV">
            <a:hlinkClick r:id="" action="ppaction://media"/>
          </p:cNvPr>
          <p:cNvPicPr>
            <a:picLocks noRot="1" noChangeAspect="1"/>
          </p:cNvPicPr>
          <p:nvPr>
            <a:wavAudioFile r:embed="rId1" name="~PP517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51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191001"/>
            <a:ext cx="3581400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10000" y="0"/>
            <a:ext cx="1366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SIZE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6" descr="phenutoin enlrg, inflmmt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19201"/>
            <a:ext cx="3579813" cy="2209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6" name="Picture 7" descr="pheytoin enlrgem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267200"/>
            <a:ext cx="3763963" cy="243363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" name="Picture 4" descr="8331_01001"/>
          <p:cNvPicPr>
            <a:picLocks noChangeAspect="1" noChangeArrowheads="1"/>
          </p:cNvPicPr>
          <p:nvPr/>
        </p:nvPicPr>
        <p:blipFill>
          <a:blip r:embed="rId6" cstate="print"/>
          <a:srcRect l="-191" b="7498"/>
          <a:stretch>
            <a:fillRect/>
          </a:stretch>
        </p:blipFill>
        <p:spPr>
          <a:xfrm>
            <a:off x="304800" y="1219200"/>
            <a:ext cx="3657600" cy="228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00200" y="350520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Normal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3505200"/>
            <a:ext cx="109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Increased</a:t>
            </a:r>
            <a:endParaRPr lang="en-IN" dirty="0"/>
          </a:p>
        </p:txBody>
      </p:sp>
      <p:pic>
        <p:nvPicPr>
          <p:cNvPr id="10" name="~PP2950.WAV">
            <a:hlinkClick r:id="" action="ppaction://media"/>
          </p:cNvPr>
          <p:cNvPicPr>
            <a:picLocks noRot="1" noChangeAspect="1"/>
          </p:cNvPicPr>
          <p:nvPr>
            <a:wavAudioFile r:embed="rId1" name="~PP2950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91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4028579" cy="257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4834" r="21359"/>
          <a:stretch>
            <a:fillRect/>
          </a:stretch>
        </p:blipFill>
        <p:spPr bwMode="auto">
          <a:xfrm>
            <a:off x="5105400" y="1600200"/>
            <a:ext cx="35814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54935" y="0"/>
            <a:ext cx="2076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SHAPE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434340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Normal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4419600"/>
            <a:ext cx="52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Flat</a:t>
            </a:r>
            <a:endParaRPr lang="en-IN" dirty="0"/>
          </a:p>
        </p:txBody>
      </p:sp>
      <p:pic>
        <p:nvPicPr>
          <p:cNvPr id="8" name="~PP3606.WAV">
            <a:hlinkClick r:id="" action="ppaction://media"/>
          </p:cNvPr>
          <p:cNvPicPr>
            <a:picLocks noRot="1" noChangeAspect="1"/>
          </p:cNvPicPr>
          <p:nvPr>
            <a:wavAudioFile r:embed="rId1" name="~PP3606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1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16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3401" y="1676400"/>
            <a:ext cx="3904555" cy="2971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76521" y="381000"/>
            <a:ext cx="5491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SURFACE TEXTURE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4800600"/>
            <a:ext cx="176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Stippling present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4876800"/>
            <a:ext cx="168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Stippling absent</a:t>
            </a:r>
            <a:endParaRPr lang="en-IN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76400"/>
            <a:ext cx="3581400" cy="29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414.WAV">
            <a:hlinkClick r:id="" action="ppaction://media"/>
          </p:cNvPr>
          <p:cNvPicPr>
            <a:picLocks noRot="1" noChangeAspect="1"/>
          </p:cNvPicPr>
          <p:nvPr>
            <a:wavAudioFile r:embed="rId1" name="~PP3414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64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 "/>
          <p:cNvPicPr>
            <a:picLocks noChangeAspect="1" noChangeArrowheads="1"/>
          </p:cNvPicPr>
          <p:nvPr/>
        </p:nvPicPr>
        <p:blipFill>
          <a:blip r:embed="rId3" cstate="print"/>
          <a:srcRect l="49167" t="18889" r="18333" b="51111"/>
          <a:stretch>
            <a:fillRect/>
          </a:stretch>
        </p:blipFill>
        <p:spPr bwMode="auto">
          <a:xfrm>
            <a:off x="5105400" y="1219200"/>
            <a:ext cx="2971800" cy="2286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0" y="0"/>
            <a:ext cx="29851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POSITION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 descr="8331_01001"/>
          <p:cNvPicPr>
            <a:picLocks noChangeAspect="1" noChangeArrowheads="1"/>
          </p:cNvPicPr>
          <p:nvPr/>
        </p:nvPicPr>
        <p:blipFill>
          <a:blip r:embed="rId4" cstate="print"/>
          <a:srcRect l="-191" b="7498"/>
          <a:stretch>
            <a:fillRect/>
          </a:stretch>
        </p:blipFill>
        <p:spPr>
          <a:xfrm>
            <a:off x="304800" y="1219200"/>
            <a:ext cx="3657600" cy="228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3581400"/>
            <a:ext cx="75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At CEJ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5486400"/>
            <a:ext cx="152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Coronal to CEJ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581400"/>
            <a:ext cx="136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Apical to CEJ</a:t>
            </a:r>
            <a:endParaRPr lang="en-IN" dirty="0"/>
          </a:p>
        </p:txBody>
      </p:sp>
      <p:pic>
        <p:nvPicPr>
          <p:cNvPr id="9" name="Picture 6" descr="phenutoin enlrg, inflmmt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343400"/>
            <a:ext cx="3579813" cy="2209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10" name="~PP204.WAV">
            <a:hlinkClick r:id="" action="ppaction://media"/>
          </p:cNvPr>
          <p:cNvPicPr>
            <a:picLocks noRot="1" noChangeAspect="1"/>
          </p:cNvPicPr>
          <p:nvPr>
            <a:wavAudioFile r:embed="rId1" name="~PP204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75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200" y="0"/>
            <a:ext cx="43608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SUPPURATION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Image result for bluish red gingiva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4800" y="1066800"/>
            <a:ext cx="3505200" cy="259187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33800"/>
            <a:ext cx="350520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371601"/>
            <a:ext cx="3657600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2954.WAV">
            <a:hlinkClick r:id="" action="ppaction://media"/>
          </p:cNvPr>
          <p:cNvPicPr>
            <a:picLocks noRot="1" noChangeAspect="1"/>
          </p:cNvPicPr>
          <p:nvPr>
            <a:wavAudioFile r:embed="rId1" name="~PP2954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12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1196</TotalTime>
  <Words>411</Words>
  <Application>Microsoft Office PowerPoint</Application>
  <PresentationFormat>On-screen Show (4:3)</PresentationFormat>
  <Paragraphs>193</Paragraphs>
  <Slides>33</Slides>
  <Notes>2</Notes>
  <HiddenSlides>0</HiddenSlides>
  <MMClips>33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Adjacency</vt:lpstr>
      <vt:lpstr>CASE HISTORY TAKING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Mc-call festoons:</vt:lpstr>
      <vt:lpstr>Amount of attached gingiva</vt:lpstr>
      <vt:lpstr>Wasting disease of the teeth</vt:lpstr>
      <vt:lpstr>Dental stains</vt:lpstr>
      <vt:lpstr>Tooth mobility</vt:lpstr>
      <vt:lpstr>Pathologic tooth migration:</vt:lpstr>
      <vt:lpstr>Trauma from occlusion:</vt:lpstr>
      <vt:lpstr>Furcation</vt:lpstr>
      <vt:lpstr>Frenal attachment </vt:lpstr>
      <vt:lpstr>Probing technique:</vt:lpstr>
      <vt:lpstr>Probing force:</vt:lpstr>
      <vt:lpstr>Probing Depth</vt:lpstr>
      <vt:lpstr>Oral Hygiene Index-Simplified</vt:lpstr>
      <vt:lpstr>Russell Periodontal Index</vt:lpstr>
      <vt:lpstr>Radiographs Investigations /Findings</vt:lpstr>
      <vt:lpstr>Laboratory Investigations</vt:lpstr>
      <vt:lpstr>Provisional Diagnosis</vt:lpstr>
      <vt:lpstr>Chronic periodontitis</vt:lpstr>
      <vt:lpstr>Slide 30</vt:lpstr>
      <vt:lpstr>Prognosis </vt:lpstr>
      <vt:lpstr>Treatment Plan 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diagnosis</dc:title>
  <dc:creator>Dell</dc:creator>
  <cp:lastModifiedBy>Dr. Ankit Sant</cp:lastModifiedBy>
  <cp:revision>100</cp:revision>
  <dcterms:created xsi:type="dcterms:W3CDTF">2016-08-22T13:05:33Z</dcterms:created>
  <dcterms:modified xsi:type="dcterms:W3CDTF">2020-08-25T05:04:27Z</dcterms:modified>
</cp:coreProperties>
</file>