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97" r:id="rId3"/>
    <p:sldId id="257" r:id="rId4"/>
    <p:sldId id="258" r:id="rId5"/>
    <p:sldId id="259" r:id="rId6"/>
    <p:sldId id="260" r:id="rId7"/>
    <p:sldId id="264" r:id="rId8"/>
    <p:sldId id="265" r:id="rId9"/>
    <p:sldId id="266" r:id="rId10"/>
    <p:sldId id="268" r:id="rId11"/>
    <p:sldId id="294" r:id="rId12"/>
    <p:sldId id="296" r:id="rId13"/>
    <p:sldId id="269"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DB7A3C-DEFE-443C-A746-9E41E4CB6EE9}" type="datetimeFigureOut">
              <a:rPr lang="en-US" smtClean="0"/>
              <a:pPr/>
              <a:t>11-Aug-20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A639BA0-3939-426B-987D-6FCD48D871DF}" type="slidenum">
              <a:rPr lang="en-US" smtClean="0"/>
              <a:pPr/>
              <a:t>‹#›</a:t>
            </a:fld>
            <a:endParaRPr lang="en-US" dirty="0"/>
          </a:p>
        </p:txBody>
      </p:sp>
    </p:spTree>
    <p:extLst>
      <p:ext uri="{BB962C8B-B14F-4D97-AF65-F5344CB8AC3E}">
        <p14:creationId xmlns:p14="http://schemas.microsoft.com/office/powerpoint/2010/main" val="5051583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12</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13</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4A639BA0-3939-426B-987D-6FCD48D871DF}" type="slidenum">
              <a:rPr lang="en-US" smtClean="0"/>
              <a:pPr/>
              <a:t>14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3</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4</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7</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8</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9</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A639BA0-3939-426B-987D-6FCD48D871DF}" type="slidenum">
              <a:rPr lang="en-US" smtClean="0"/>
              <a:pPr/>
              <a:t>10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11" name="Slide Number Placeholder 10"/>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11-Aug-20</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dirty="0"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1D8BD707-D9CF-40AE-B4C6-C98DA3205C09}" type="datetimeFigureOut">
              <a:rPr lang="en-US" smtClean="0"/>
              <a:pPr/>
              <a:t>11-Aug-20</a:t>
            </a:fld>
            <a:endParaRPr lang="en-US" dirty="0"/>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dirty="0"/>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533400"/>
            <a:ext cx="8534400" cy="5638800"/>
          </a:xfrm>
        </p:spPr>
        <p:txBody>
          <a:bodyPr>
            <a:noAutofit/>
          </a:bodyPr>
          <a:lstStyle/>
          <a:p>
            <a:pPr algn="ctr"/>
            <a:r>
              <a:rPr lang="en-US" sz="6000" dirty="0" smtClean="0"/>
              <a:t>Peripheral Vascular Disease</a:t>
            </a:r>
            <a:r>
              <a:rPr lang="en-US" sz="6600" dirty="0" smtClean="0"/>
              <a:t/>
            </a:r>
            <a:br>
              <a:rPr lang="en-US" sz="6600" dirty="0" smtClean="0"/>
            </a:br>
            <a:r>
              <a:rPr lang="en-US" sz="4400" dirty="0" smtClean="0">
                <a:solidFill>
                  <a:srgbClr val="FF0000"/>
                </a:solidFill>
              </a:rPr>
              <a:t>Assessment</a:t>
            </a:r>
            <a:r>
              <a:rPr lang="en-US" sz="4400" dirty="0" smtClean="0"/>
              <a:t> </a:t>
            </a:r>
            <a:endParaRPr lang="en-US" sz="4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838200"/>
            <a:ext cx="8183880" cy="1051560"/>
          </a:xfrm>
        </p:spPr>
        <p:txBody>
          <a:bodyPr/>
          <a:lstStyle/>
          <a:p>
            <a:pPr algn="ctr"/>
            <a:r>
              <a:rPr lang="en-US" dirty="0" smtClean="0"/>
              <a:t>Special tests</a:t>
            </a:r>
            <a:endParaRPr lang="en-US" dirty="0"/>
          </a:p>
        </p:txBody>
      </p:sp>
      <p:sp>
        <p:nvSpPr>
          <p:cNvPr id="3" name="Content Placeholder 2"/>
          <p:cNvSpPr>
            <a:spLocks noGrp="1"/>
          </p:cNvSpPr>
          <p:nvPr>
            <p:ph idx="1"/>
          </p:nvPr>
        </p:nvSpPr>
        <p:spPr>
          <a:xfrm>
            <a:off x="457200" y="2133600"/>
            <a:ext cx="8229600" cy="2667000"/>
          </a:xfrm>
        </p:spPr>
        <p:txBody>
          <a:bodyPr>
            <a:normAutofit fontScale="92500"/>
          </a:bodyPr>
          <a:lstStyle/>
          <a:p>
            <a:pPr marL="571500" indent="-571500">
              <a:buFont typeface="+mj-lt"/>
              <a:buAutoNum type="romanUcPeriod"/>
            </a:pPr>
            <a:r>
              <a:rPr lang="en-US" b="1" u="sng" dirty="0" smtClean="0"/>
              <a:t>Claudication tests</a:t>
            </a:r>
          </a:p>
          <a:p>
            <a:pPr marL="0" indent="0">
              <a:buNone/>
            </a:pPr>
            <a:r>
              <a:rPr lang="en-US" dirty="0"/>
              <a:t>Claudication is pain in the calf, </a:t>
            </a:r>
            <a:r>
              <a:rPr lang="en-US" dirty="0" smtClean="0"/>
              <a:t>that </a:t>
            </a:r>
            <a:r>
              <a:rPr lang="en-US" dirty="0"/>
              <a:t>occurs after </a:t>
            </a:r>
            <a:r>
              <a:rPr lang="en-US" dirty="0" smtClean="0"/>
              <a:t>walking for </a:t>
            </a:r>
            <a:r>
              <a:rPr lang="en-US" dirty="0"/>
              <a:t>a certain </a:t>
            </a:r>
            <a:r>
              <a:rPr lang="en-US" dirty="0" smtClean="0"/>
              <a:t>distance. </a:t>
            </a:r>
            <a:r>
              <a:rPr lang="en-US" dirty="0"/>
              <a:t>The pain stops </a:t>
            </a:r>
            <a:r>
              <a:rPr lang="en-US" dirty="0" smtClean="0"/>
              <a:t>after taking rest </a:t>
            </a:r>
            <a:r>
              <a:rPr lang="en-US" dirty="0"/>
              <a:t>for a while. Each time the pain occurs, it takes about the same amount of time for the pain to go away </a:t>
            </a:r>
            <a:r>
              <a:rPr lang="en-US" dirty="0" smtClean="0"/>
              <a:t>after </a:t>
            </a:r>
            <a:r>
              <a:rPr lang="en-US" dirty="0"/>
              <a:t>stop walking.</a:t>
            </a:r>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2920" y="530352"/>
            <a:ext cx="8183880" cy="5718048"/>
          </a:xfrm>
        </p:spPr>
        <p:txBody>
          <a:bodyPr>
            <a:normAutofit lnSpcReduction="10000"/>
          </a:bodyPr>
          <a:lstStyle/>
          <a:p>
            <a:pPr marL="0" indent="0">
              <a:buNone/>
            </a:pPr>
            <a:r>
              <a:rPr lang="en-US" dirty="0" smtClean="0"/>
              <a:t>II. Burger’s test</a:t>
            </a:r>
          </a:p>
          <a:p>
            <a:r>
              <a:rPr lang="en-US" dirty="0" smtClean="0">
                <a:latin typeface="Times New Roman" pitchFamily="18" charset="0"/>
                <a:cs typeface="Times New Roman" pitchFamily="18" charset="0"/>
              </a:rPr>
              <a:t>Steps - </a:t>
            </a:r>
            <a:r>
              <a:rPr lang="en-US" dirty="0">
                <a:latin typeface="Times New Roman" pitchFamily="18" charset="0"/>
                <a:cs typeface="Times New Roman" pitchFamily="18" charset="0"/>
              </a:rPr>
              <a:t>While patient is supine, raise both of the patient's legs to approximately 60° until pallor of the feet develops. This usually takes about a minute. Maintenance of normal colour is also normal at this stage.</a:t>
            </a:r>
          </a:p>
          <a:p>
            <a:r>
              <a:rPr lang="en-US" dirty="0">
                <a:latin typeface="Times New Roman" pitchFamily="18" charset="0"/>
                <a:cs typeface="Times New Roman" pitchFamily="18" charset="0"/>
              </a:rPr>
              <a:t>Ask patient to sit up, allowing his/her legs to dangle off the table. Observe and compare both feet, noting: </a:t>
            </a:r>
          </a:p>
          <a:p>
            <a:pPr lvl="1"/>
            <a:r>
              <a:rPr lang="en-US" dirty="0">
                <a:latin typeface="Times New Roman" pitchFamily="18" charset="0"/>
                <a:cs typeface="Times New Roman" pitchFamily="18" charset="0"/>
              </a:rPr>
              <a:t>The time required for normal pinkness to return to the skin (usually about 10 seconds).</a:t>
            </a:r>
          </a:p>
          <a:p>
            <a:pPr lvl="1"/>
            <a:r>
              <a:rPr lang="en-US" dirty="0">
                <a:latin typeface="Times New Roman" pitchFamily="18" charset="0"/>
                <a:cs typeface="Times New Roman" pitchFamily="18" charset="0"/>
              </a:rPr>
              <a:t>The time required for the </a:t>
            </a:r>
            <a:r>
              <a:rPr lang="en-US" dirty="0" smtClean="0">
                <a:latin typeface="Times New Roman" pitchFamily="18" charset="0"/>
                <a:cs typeface="Times New Roman" pitchFamily="18" charset="0"/>
              </a:rPr>
              <a:t>arteries </a:t>
            </a:r>
            <a:r>
              <a:rPr lang="en-US" dirty="0">
                <a:latin typeface="Times New Roman" pitchFamily="18" charset="0"/>
                <a:cs typeface="Times New Roman" pitchFamily="18" charset="0"/>
              </a:rPr>
              <a:t>of the feet and ankles to fill (usually about 15 seconds).</a:t>
            </a:r>
          </a:p>
          <a:p>
            <a:r>
              <a:rPr lang="en-US" sz="2400" dirty="0">
                <a:latin typeface="Times New Roman" pitchFamily="18" charset="0"/>
                <a:cs typeface="Times New Roman" pitchFamily="18" charset="0"/>
              </a:rPr>
              <a:t>Look for: </a:t>
            </a:r>
          </a:p>
          <a:p>
            <a:pPr lvl="1"/>
            <a:r>
              <a:rPr lang="en-US" dirty="0">
                <a:latin typeface="Times New Roman" pitchFamily="18" charset="0"/>
                <a:cs typeface="Times New Roman" pitchFamily="18" charset="0"/>
              </a:rPr>
              <a:t>Persistent </a:t>
            </a:r>
            <a:r>
              <a:rPr lang="en-US" dirty="0" smtClean="0">
                <a:latin typeface="Times New Roman" pitchFamily="18" charset="0"/>
                <a:cs typeface="Times New Roman" pitchFamily="18" charset="0"/>
              </a:rPr>
              <a:t>pallor - This </a:t>
            </a:r>
            <a:r>
              <a:rPr lang="en-US" dirty="0">
                <a:latin typeface="Times New Roman" pitchFamily="18" charset="0"/>
                <a:cs typeface="Times New Roman" pitchFamily="18" charset="0"/>
              </a:rPr>
              <a:t>indicates arterial insufficiency.</a:t>
            </a:r>
          </a:p>
          <a:p>
            <a:pPr marL="0" indent="0">
              <a:buNone/>
            </a:pPr>
            <a:endParaRPr lang="en-US" dirty="0"/>
          </a:p>
        </p:txBody>
      </p:sp>
    </p:spTree>
    <p:extLst>
      <p:ext uri="{BB962C8B-B14F-4D97-AF65-F5344CB8AC3E}">
        <p14:creationId xmlns:p14="http://schemas.microsoft.com/office/powerpoint/2010/main" val="32720171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973763"/>
          </a:xfrm>
        </p:spPr>
        <p:txBody>
          <a:bodyPr/>
          <a:lstStyle/>
          <a:p>
            <a:pPr marL="0" indent="0">
              <a:lnSpc>
                <a:spcPct val="150000"/>
              </a:lnSpc>
              <a:buNone/>
            </a:pPr>
            <a:r>
              <a:rPr lang="en-US" sz="2800" b="1" dirty="0" smtClean="0"/>
              <a:t>III. Doppler ultrasound.</a:t>
            </a:r>
          </a:p>
          <a:p>
            <a:pPr>
              <a:buFont typeface="Arial" pitchFamily="34" charset="0"/>
              <a:buChar char="•"/>
            </a:pPr>
            <a:r>
              <a:rPr lang="en-US" sz="2400" dirty="0" smtClean="0"/>
              <a:t>Most useful diagnostic tool</a:t>
            </a:r>
          </a:p>
          <a:p>
            <a:pPr>
              <a:buFont typeface="Arial" pitchFamily="34" charset="0"/>
              <a:buChar char="•"/>
            </a:pPr>
            <a:r>
              <a:rPr lang="en-US" sz="2400" dirty="0" smtClean="0"/>
              <a:t>Provides quick assessment of both arterial and venous systems</a:t>
            </a:r>
          </a:p>
          <a:p>
            <a:pPr>
              <a:buFont typeface="Arial" pitchFamily="34" charset="0"/>
              <a:buChar char="•"/>
            </a:pPr>
            <a:r>
              <a:rPr lang="en-US" sz="2400" dirty="0" smtClean="0"/>
              <a:t>Most common test is Ankle-Brachial Index (ABI).</a:t>
            </a:r>
          </a:p>
          <a:p>
            <a:pPr>
              <a:buNone/>
            </a:pP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038376202"/>
              </p:ext>
            </p:extLst>
          </p:nvPr>
        </p:nvGraphicFramePr>
        <p:xfrm>
          <a:off x="1142998" y="3048000"/>
          <a:ext cx="6934202" cy="3294163"/>
        </p:xfrm>
        <a:graphic>
          <a:graphicData uri="http://schemas.openxmlformats.org/drawingml/2006/table">
            <a:tbl>
              <a:tblPr firstRow="1" bandRow="1">
                <a:tableStyleId>{073A0DAA-6AF3-43AB-8588-CEC1D06C72B9}</a:tableStyleId>
              </a:tblPr>
              <a:tblGrid>
                <a:gridCol w="1828801"/>
                <a:gridCol w="5105401"/>
              </a:tblGrid>
              <a:tr h="364622">
                <a:tc>
                  <a:txBody>
                    <a:bodyPr/>
                    <a:lstStyle/>
                    <a:p>
                      <a:r>
                        <a:rPr lang="en-US" dirty="0" smtClean="0"/>
                        <a:t>ABI Range</a:t>
                      </a:r>
                      <a:endParaRPr lang="en-US" dirty="0"/>
                    </a:p>
                  </a:txBody>
                  <a:tcPr/>
                </a:tc>
                <a:tc>
                  <a:txBody>
                    <a:bodyPr/>
                    <a:lstStyle/>
                    <a:p>
                      <a:r>
                        <a:rPr lang="en-US" dirty="0" smtClean="0"/>
                        <a:t>Possible indications</a:t>
                      </a:r>
                      <a:endParaRPr lang="en-US" dirty="0"/>
                    </a:p>
                  </a:txBody>
                  <a:tcPr/>
                </a:tc>
              </a:tr>
              <a:tr h="364622">
                <a:tc>
                  <a:txBody>
                    <a:bodyPr/>
                    <a:lstStyle/>
                    <a:p>
                      <a:r>
                        <a:rPr lang="en-US" dirty="0" smtClean="0"/>
                        <a:t>&gt; 1.2</a:t>
                      </a:r>
                      <a:endParaRPr lang="en-US" dirty="0"/>
                    </a:p>
                  </a:txBody>
                  <a:tcPr/>
                </a:tc>
                <a:tc>
                  <a:txBody>
                    <a:bodyPr/>
                    <a:lstStyle/>
                    <a:p>
                      <a:r>
                        <a:rPr lang="en-US" dirty="0" smtClean="0"/>
                        <a:t>Falsely elevated</a:t>
                      </a:r>
                      <a:endParaRPr lang="en-US" dirty="0"/>
                    </a:p>
                  </a:txBody>
                  <a:tcPr/>
                </a:tc>
              </a:tr>
              <a:tr h="364622">
                <a:tc>
                  <a:txBody>
                    <a:bodyPr/>
                    <a:lstStyle/>
                    <a:p>
                      <a:endParaRPr lang="en-US" dirty="0"/>
                    </a:p>
                  </a:txBody>
                  <a:tcPr/>
                </a:tc>
                <a:tc>
                  <a:txBody>
                    <a:bodyPr/>
                    <a:lstStyle/>
                    <a:p>
                      <a:r>
                        <a:rPr lang="en-US" dirty="0" smtClean="0"/>
                        <a:t>Arterial dz.</a:t>
                      </a:r>
                      <a:endParaRPr lang="en-US" dirty="0"/>
                    </a:p>
                  </a:txBody>
                  <a:tcPr/>
                </a:tc>
              </a:tr>
              <a:tr h="364622">
                <a:tc>
                  <a:txBody>
                    <a:bodyPr/>
                    <a:lstStyle/>
                    <a:p>
                      <a:endParaRPr lang="en-US" dirty="0"/>
                    </a:p>
                  </a:txBody>
                  <a:tcPr/>
                </a:tc>
                <a:tc>
                  <a:txBody>
                    <a:bodyPr/>
                    <a:lstStyle/>
                    <a:p>
                      <a:r>
                        <a:rPr lang="en-US" dirty="0" smtClean="0"/>
                        <a:t>DM</a:t>
                      </a:r>
                      <a:endParaRPr lang="en-US" dirty="0"/>
                    </a:p>
                  </a:txBody>
                  <a:tcPr/>
                </a:tc>
              </a:tr>
              <a:tr h="364622">
                <a:tc>
                  <a:txBody>
                    <a:bodyPr/>
                    <a:lstStyle/>
                    <a:p>
                      <a:r>
                        <a:rPr lang="en-US" dirty="0" smtClean="0"/>
                        <a:t>1.19-0.95</a:t>
                      </a:r>
                      <a:endParaRPr lang="en-US" dirty="0"/>
                    </a:p>
                  </a:txBody>
                  <a:tcPr/>
                </a:tc>
                <a:tc>
                  <a:txBody>
                    <a:bodyPr/>
                    <a:lstStyle/>
                    <a:p>
                      <a:r>
                        <a:rPr lang="en-US" dirty="0" smtClean="0"/>
                        <a:t>Normal</a:t>
                      </a:r>
                      <a:endParaRPr lang="en-US" dirty="0"/>
                    </a:p>
                  </a:txBody>
                  <a:tcPr/>
                </a:tc>
              </a:tr>
              <a:tr h="629347">
                <a:tc>
                  <a:txBody>
                    <a:bodyPr/>
                    <a:lstStyle/>
                    <a:p>
                      <a:r>
                        <a:rPr lang="en-US" dirty="0" smtClean="0"/>
                        <a:t>0.94-0.75</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Mild Arterial dz</a:t>
                      </a:r>
                      <a:r>
                        <a:rPr lang="en-US" baseline="0" dirty="0" smtClean="0"/>
                        <a:t> + Intermittent claudication</a:t>
                      </a:r>
                      <a:endParaRPr lang="en-US" dirty="0" smtClean="0"/>
                    </a:p>
                  </a:txBody>
                  <a:tcPr/>
                </a:tc>
              </a:tr>
              <a:tr h="364622">
                <a:tc>
                  <a:txBody>
                    <a:bodyPr/>
                    <a:lstStyle/>
                    <a:p>
                      <a:r>
                        <a:rPr lang="en-US" dirty="0" smtClean="0"/>
                        <a:t>0.74-0.50</a:t>
                      </a:r>
                      <a:endParaRPr lang="en-US" dirty="0"/>
                    </a:p>
                  </a:txBody>
                  <a:tcPr/>
                </a:tc>
                <a:tc>
                  <a:txBody>
                    <a:bodyPr/>
                    <a:lstStyle/>
                    <a:p>
                      <a:r>
                        <a:rPr lang="en-US" dirty="0" smtClean="0"/>
                        <a:t>Moderate arterial dz. + Rest pain</a:t>
                      </a:r>
                      <a:endParaRPr lang="en-US" dirty="0"/>
                    </a:p>
                  </a:txBody>
                  <a:tcPr/>
                </a:tc>
              </a:tr>
              <a:tr h="459523">
                <a:tc>
                  <a:txBody>
                    <a:bodyPr/>
                    <a:lstStyle/>
                    <a:p>
                      <a:r>
                        <a:rPr lang="en-US" dirty="0" smtClean="0"/>
                        <a:t>&lt;0.50</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Severe arterial dz.</a:t>
                      </a:r>
                    </a:p>
                  </a:txBody>
                  <a:tcPr/>
                </a:tc>
              </a:tr>
            </a:tbl>
          </a:graphicData>
        </a:graphic>
      </p:graphicFrame>
    </p:spTree>
    <p:extLst>
      <p:ext uri="{BB962C8B-B14F-4D97-AF65-F5344CB8AC3E}">
        <p14:creationId xmlns:p14="http://schemas.microsoft.com/office/powerpoint/2010/main" val="18186187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381000"/>
            <a:ext cx="8183880" cy="914400"/>
          </a:xfrm>
        </p:spPr>
        <p:txBody>
          <a:bodyPr/>
          <a:lstStyle/>
          <a:p>
            <a:pPr algn="ctr"/>
            <a:r>
              <a:rPr lang="en-US" dirty="0" smtClean="0"/>
              <a:t>Assessment-Venous dz.</a:t>
            </a:r>
            <a:endParaRPr lang="en-US" dirty="0"/>
          </a:p>
        </p:txBody>
      </p:sp>
      <p:sp>
        <p:nvSpPr>
          <p:cNvPr id="3" name="Content Placeholder 2"/>
          <p:cNvSpPr>
            <a:spLocks noGrp="1"/>
          </p:cNvSpPr>
          <p:nvPr>
            <p:ph idx="1"/>
          </p:nvPr>
        </p:nvSpPr>
        <p:spPr>
          <a:xfrm>
            <a:off x="457200" y="1295400"/>
            <a:ext cx="8183880" cy="4648200"/>
          </a:xfrm>
        </p:spPr>
        <p:txBody>
          <a:bodyPr>
            <a:normAutofit/>
          </a:bodyPr>
          <a:lstStyle/>
          <a:p>
            <a:pPr>
              <a:buFont typeface="Wingdings" pitchFamily="2" charset="2"/>
              <a:buChar char="Ø"/>
            </a:pPr>
            <a:r>
              <a:rPr lang="en-US" dirty="0" smtClean="0"/>
              <a:t>Girth measurement.</a:t>
            </a:r>
          </a:p>
          <a:p>
            <a:pPr>
              <a:buFont typeface="Wingdings" pitchFamily="2" charset="2"/>
              <a:buChar char="Ø"/>
            </a:pPr>
            <a:r>
              <a:rPr lang="en-US" dirty="0" smtClean="0"/>
              <a:t>Percussion test (competency test for the great saphenous vein)</a:t>
            </a:r>
          </a:p>
          <a:p>
            <a:pPr lvl="1">
              <a:buFont typeface="Wingdings" pitchFamily="2" charset="2"/>
              <a:buChar char="Ø"/>
            </a:pPr>
            <a:r>
              <a:rPr lang="en-US" dirty="0" smtClean="0"/>
              <a:t>Patient in standing position. Place two fingers on vein below knee. Track the same vein and tap the vein above the knee. If pulsation is felt below knee that means veins (valves) are incompetent.</a:t>
            </a:r>
          </a:p>
          <a:p>
            <a:pPr>
              <a:buFont typeface="Wingdings" pitchFamily="2" charset="2"/>
              <a:buChar char="Ø"/>
            </a:pPr>
            <a:r>
              <a:rPr lang="en-US" dirty="0" smtClean="0"/>
              <a:t>Tests for DVT</a:t>
            </a:r>
          </a:p>
          <a:p>
            <a:pPr lvl="2">
              <a:buFont typeface="Wingdings" pitchFamily="2" charset="2"/>
              <a:buChar char="v"/>
            </a:pPr>
            <a:r>
              <a:rPr lang="en-US" dirty="0" smtClean="0"/>
              <a:t>Homan’s sign – forceful passive dorsiflexion causes pain in the calf.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40"/>
            <a:ext cx="8183880" cy="1051560"/>
          </a:xfrm>
        </p:spPr>
        <p:txBody>
          <a:bodyPr/>
          <a:lstStyle/>
          <a:p>
            <a:pPr algn="ctr"/>
            <a:r>
              <a:rPr lang="en-US" dirty="0" smtClean="0"/>
              <a:t>Assessment-Lymphatic dz.</a:t>
            </a:r>
            <a:endParaRPr lang="en-US" dirty="0"/>
          </a:p>
        </p:txBody>
      </p:sp>
      <p:sp>
        <p:nvSpPr>
          <p:cNvPr id="3" name="Content Placeholder 2"/>
          <p:cNvSpPr>
            <a:spLocks noGrp="1"/>
          </p:cNvSpPr>
          <p:nvPr>
            <p:ph idx="1"/>
          </p:nvPr>
        </p:nvSpPr>
        <p:spPr>
          <a:xfrm>
            <a:off x="502920" y="2057400"/>
            <a:ext cx="8183880" cy="3810000"/>
          </a:xfrm>
        </p:spPr>
        <p:txBody>
          <a:bodyPr/>
          <a:lstStyle/>
          <a:p>
            <a:pPr>
              <a:buFont typeface="Wingdings" pitchFamily="2" charset="2"/>
              <a:buChar char="Ø"/>
            </a:pPr>
            <a:r>
              <a:rPr lang="en-US" dirty="0" smtClean="0"/>
              <a:t>Girth measurement of the extremity.</a:t>
            </a:r>
          </a:p>
          <a:p>
            <a:pPr>
              <a:buFont typeface="Wingdings" pitchFamily="2" charset="2"/>
              <a:buChar char="Ø"/>
            </a:pPr>
            <a:r>
              <a:rPr lang="en-US" dirty="0" smtClean="0"/>
              <a:t>Volumetric measurement.</a:t>
            </a:r>
          </a:p>
          <a:p>
            <a:pPr>
              <a:buFont typeface="Wingdings" pitchFamily="2" charset="2"/>
              <a:buChar char="Ø"/>
            </a:pPr>
            <a:r>
              <a:rPr lang="en-US" dirty="0" smtClean="0"/>
              <a:t>Palpation to differentiate pitting from hard (non-pitting) oedema.</a:t>
            </a:r>
          </a:p>
          <a:p>
            <a:pPr>
              <a:buFont typeface="Wingdings" pitchFamily="2" charset="2"/>
              <a:buChar char="Ø"/>
            </a:pPr>
            <a:r>
              <a:rPr lang="en-US" dirty="0" smtClean="0"/>
              <a:t>Stemmer’s test- Unable to pick up a fold of skin at the base of the second toe. </a:t>
            </a:r>
          </a:p>
          <a:p>
            <a:pPr>
              <a:buFont typeface="Wingdings" pitchFamily="2" charset="2"/>
              <a:buChar char="Ø"/>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lgn="ctr">
              <a:buNone/>
            </a:pPr>
            <a:r>
              <a:rPr lang="en-US" sz="3600" u="sng" dirty="0" smtClean="0">
                <a:solidFill>
                  <a:srgbClr val="FF0000"/>
                </a:solidFill>
              </a:rPr>
              <a:t>Objectives</a:t>
            </a:r>
          </a:p>
          <a:p>
            <a:pPr marL="0" indent="0" algn="ctr">
              <a:buNone/>
            </a:pPr>
            <a:endParaRPr lang="en-US" u="sng" dirty="0" smtClean="0">
              <a:solidFill>
                <a:srgbClr val="FF0000"/>
              </a:solidFill>
            </a:endParaRPr>
          </a:p>
          <a:p>
            <a:r>
              <a:rPr lang="en-US" dirty="0" smtClean="0"/>
              <a:t>Classification of peripheral vascular disease</a:t>
            </a:r>
          </a:p>
          <a:p>
            <a:r>
              <a:rPr lang="en-US" dirty="0" smtClean="0"/>
              <a:t>Assessment of Arterial, Venous and Lymphatic diseases</a:t>
            </a:r>
          </a:p>
          <a:p>
            <a:r>
              <a:rPr lang="en-US" dirty="0" smtClean="0"/>
              <a:t>Special tests</a:t>
            </a:r>
            <a:endParaRPr lang="en-US" dirty="0"/>
          </a:p>
          <a:p>
            <a:endParaRPr lang="en-US" dirty="0"/>
          </a:p>
        </p:txBody>
      </p:sp>
    </p:spTree>
    <p:extLst>
      <p:ext uri="{BB962C8B-B14F-4D97-AF65-F5344CB8AC3E}">
        <p14:creationId xmlns:p14="http://schemas.microsoft.com/office/powerpoint/2010/main" val="32840652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183880" cy="4261104"/>
          </a:xfrm>
        </p:spPr>
        <p:txBody>
          <a:bodyPr/>
          <a:lstStyle/>
          <a:p>
            <a:r>
              <a:rPr lang="en-US" dirty="0" smtClean="0"/>
              <a:t>Any obstruction in the circulation of U/L and/or L/L.</a:t>
            </a:r>
          </a:p>
          <a:p>
            <a:r>
              <a:rPr lang="en-US" dirty="0" smtClean="0"/>
              <a:t>Causes disturbances of circulation to the extremities which leads to significant loss of function.</a:t>
            </a:r>
          </a:p>
          <a:p>
            <a:r>
              <a:rPr lang="en-US" dirty="0" smtClean="0"/>
              <a:t>PVD can affect Arterial, venous &amp; lymphatic systems.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40"/>
            <a:ext cx="8183880" cy="1051560"/>
          </a:xfrm>
        </p:spPr>
        <p:txBody>
          <a:bodyPr/>
          <a:lstStyle/>
          <a:p>
            <a:pPr algn="ctr"/>
            <a:r>
              <a:rPr lang="en-US" u="sng" dirty="0" smtClean="0"/>
              <a:t>Classification- Arterial dz.</a:t>
            </a:r>
            <a:endParaRPr lang="en-US" u="sng" dirty="0"/>
          </a:p>
        </p:txBody>
      </p:sp>
      <p:sp>
        <p:nvSpPr>
          <p:cNvPr id="3" name="Content Placeholder 2"/>
          <p:cNvSpPr>
            <a:spLocks noGrp="1"/>
          </p:cNvSpPr>
          <p:nvPr>
            <p:ph idx="1"/>
          </p:nvPr>
        </p:nvSpPr>
        <p:spPr>
          <a:xfrm>
            <a:off x="381000" y="1874837"/>
            <a:ext cx="8763000" cy="4144963"/>
          </a:xfrm>
        </p:spPr>
        <p:txBody>
          <a:bodyPr/>
          <a:lstStyle/>
          <a:p>
            <a:r>
              <a:rPr lang="en-US" dirty="0" smtClean="0"/>
              <a:t>Acute arterial occlusive disease </a:t>
            </a:r>
          </a:p>
          <a:p>
            <a:pPr lvl="1"/>
            <a:r>
              <a:rPr lang="en-US" dirty="0"/>
              <a:t>A</a:t>
            </a:r>
            <a:r>
              <a:rPr lang="en-US" dirty="0" smtClean="0"/>
              <a:t>rterial thrombosis and embolism.</a:t>
            </a:r>
          </a:p>
          <a:p>
            <a:pPr defTabSz="3367088"/>
            <a:r>
              <a:rPr lang="en-US" dirty="0" smtClean="0"/>
              <a:t>Chronic arterial insufficiency</a:t>
            </a:r>
          </a:p>
          <a:p>
            <a:pPr lvl="1" defTabSz="3367088"/>
            <a:r>
              <a:rPr lang="en-US" dirty="0" smtClean="0"/>
              <a:t>Atherosclerosis</a:t>
            </a:r>
          </a:p>
          <a:p>
            <a:r>
              <a:rPr lang="en-US" dirty="0" smtClean="0"/>
              <a:t>Thromboangitis obliterance / Buerger’s Dz.</a:t>
            </a:r>
          </a:p>
          <a:p>
            <a:r>
              <a:rPr lang="en-US" dirty="0" smtClean="0"/>
              <a:t>Functional arterial disorders.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548640"/>
            <a:ext cx="8183880" cy="1051560"/>
          </a:xfrm>
        </p:spPr>
        <p:txBody>
          <a:bodyPr/>
          <a:lstStyle/>
          <a:p>
            <a:pPr algn="ctr"/>
            <a:r>
              <a:rPr lang="en-US" u="sng" dirty="0" smtClean="0"/>
              <a:t>Classification- Venous dz.</a:t>
            </a:r>
            <a:endParaRPr lang="en-US" u="sng" dirty="0"/>
          </a:p>
        </p:txBody>
      </p:sp>
      <p:sp>
        <p:nvSpPr>
          <p:cNvPr id="3" name="Content Placeholder 2"/>
          <p:cNvSpPr>
            <a:spLocks noGrp="1"/>
          </p:cNvSpPr>
          <p:nvPr>
            <p:ph idx="1"/>
          </p:nvPr>
        </p:nvSpPr>
        <p:spPr>
          <a:xfrm>
            <a:off x="502920" y="1831848"/>
            <a:ext cx="8183880" cy="4187952"/>
          </a:xfrm>
        </p:spPr>
        <p:txBody>
          <a:bodyPr/>
          <a:lstStyle/>
          <a:p>
            <a:r>
              <a:rPr lang="en-US" dirty="0" smtClean="0"/>
              <a:t>Acute venous dz.- </a:t>
            </a:r>
          </a:p>
          <a:p>
            <a:pPr lvl="1"/>
            <a:r>
              <a:rPr lang="en-US" dirty="0" smtClean="0"/>
              <a:t>Venous Thrombosis - SVD and DVT.</a:t>
            </a:r>
          </a:p>
          <a:p>
            <a:pPr lvl="1"/>
            <a:r>
              <a:rPr lang="en-US" dirty="0" smtClean="0"/>
              <a:t>Thromboembolism</a:t>
            </a:r>
          </a:p>
          <a:p>
            <a:r>
              <a:rPr lang="en-US" dirty="0" smtClean="0"/>
              <a:t>Varicose veins</a:t>
            </a:r>
          </a:p>
          <a:p>
            <a:r>
              <a:rPr lang="en-US" dirty="0" smtClean="0"/>
              <a:t>Chronic venous insufficiency</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2920" y="609600"/>
            <a:ext cx="8183880" cy="1051560"/>
          </a:xfrm>
        </p:spPr>
        <p:txBody>
          <a:bodyPr/>
          <a:lstStyle/>
          <a:p>
            <a:pPr algn="ctr"/>
            <a:r>
              <a:rPr lang="en-US" u="sng" dirty="0" smtClean="0"/>
              <a:t>Classification- Lymphatic dz.</a:t>
            </a:r>
            <a:endParaRPr lang="en-US" u="sng" dirty="0"/>
          </a:p>
        </p:txBody>
      </p:sp>
      <p:sp>
        <p:nvSpPr>
          <p:cNvPr id="3" name="Content Placeholder 2"/>
          <p:cNvSpPr>
            <a:spLocks noGrp="1"/>
          </p:cNvSpPr>
          <p:nvPr>
            <p:ph idx="1"/>
          </p:nvPr>
        </p:nvSpPr>
        <p:spPr>
          <a:xfrm>
            <a:off x="502920" y="2136648"/>
            <a:ext cx="8183880" cy="2282952"/>
          </a:xfrm>
        </p:spPr>
        <p:txBody>
          <a:bodyPr/>
          <a:lstStyle/>
          <a:p>
            <a:r>
              <a:rPr lang="en-US" dirty="0"/>
              <a:t>L</a:t>
            </a:r>
            <a:r>
              <a:rPr lang="en-US" dirty="0" smtClean="0"/>
              <a:t>ymphoedema</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3886201"/>
          </a:xfrm>
        </p:spPr>
        <p:txBody>
          <a:bodyPr/>
          <a:lstStyle/>
          <a:p>
            <a:pPr>
              <a:buFont typeface="Wingdings" pitchFamily="2" charset="2"/>
              <a:buChar char="Ø"/>
            </a:pPr>
            <a:r>
              <a:rPr lang="en-US" u="sng" dirty="0" smtClean="0"/>
              <a:t>Observation</a:t>
            </a:r>
          </a:p>
          <a:p>
            <a:pPr lvl="1">
              <a:buFont typeface="Wingdings" pitchFamily="2" charset="2"/>
              <a:buChar char="v"/>
            </a:pPr>
            <a:r>
              <a:rPr lang="en-US" dirty="0" smtClean="0"/>
              <a:t> Any evidence of oedema/cellulitis</a:t>
            </a:r>
          </a:p>
          <a:p>
            <a:pPr lvl="1">
              <a:buFont typeface="Wingdings" pitchFamily="2" charset="2"/>
              <a:buChar char="v"/>
            </a:pPr>
            <a:r>
              <a:rPr lang="en-US" dirty="0" smtClean="0"/>
              <a:t> Any discoloration of skin</a:t>
            </a:r>
          </a:p>
          <a:p>
            <a:pPr lvl="1">
              <a:buFont typeface="Wingdings" pitchFamily="2" charset="2"/>
              <a:buChar char="v"/>
            </a:pPr>
            <a:r>
              <a:rPr lang="en-US" dirty="0" smtClean="0"/>
              <a:t> Cyanosis or pallor</a:t>
            </a:r>
          </a:p>
          <a:p>
            <a:pPr lvl="1">
              <a:buFont typeface="Wingdings" pitchFamily="2" charset="2"/>
              <a:buChar char="v"/>
            </a:pPr>
            <a:r>
              <a:rPr lang="en-US" dirty="0" smtClean="0"/>
              <a:t> Loss of hairs distal to circulation</a:t>
            </a:r>
          </a:p>
          <a:p>
            <a:pPr lvl="1">
              <a:buFont typeface="Wingdings" pitchFamily="2" charset="2"/>
              <a:buChar char="v"/>
            </a:pPr>
            <a:r>
              <a:rPr lang="en-US" dirty="0" smtClean="0"/>
              <a:t> Evidence of any wound or previous amputation</a:t>
            </a:r>
          </a:p>
        </p:txBody>
      </p:sp>
      <p:sp>
        <p:nvSpPr>
          <p:cNvPr id="2" name="TextBox 1"/>
          <p:cNvSpPr txBox="1"/>
          <p:nvPr/>
        </p:nvSpPr>
        <p:spPr>
          <a:xfrm>
            <a:off x="990600" y="685800"/>
            <a:ext cx="7086600" cy="646331"/>
          </a:xfrm>
          <a:prstGeom prst="rect">
            <a:avLst/>
          </a:prstGeom>
          <a:noFill/>
        </p:spPr>
        <p:txBody>
          <a:bodyPr wrap="square" rtlCol="0">
            <a:spAutoFit/>
          </a:bodyPr>
          <a:lstStyle/>
          <a:p>
            <a:pPr algn="ctr"/>
            <a:r>
              <a:rPr lang="en-US" sz="3600" b="1" dirty="0" smtClean="0">
                <a:solidFill>
                  <a:schemeClr val="accent1"/>
                </a:solidFill>
              </a:rPr>
              <a:t>Assessment-Arterial </a:t>
            </a:r>
            <a:r>
              <a:rPr lang="en-US" sz="3600" b="1" dirty="0">
                <a:solidFill>
                  <a:schemeClr val="accent1"/>
                </a:solidFill>
              </a:rPr>
              <a:t>dz.</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3962400"/>
          </a:xfrm>
        </p:spPr>
        <p:txBody>
          <a:bodyPr>
            <a:normAutofit/>
          </a:bodyPr>
          <a:lstStyle/>
          <a:p>
            <a:pPr>
              <a:lnSpc>
                <a:spcPct val="150000"/>
              </a:lnSpc>
              <a:buFont typeface="Wingdings" pitchFamily="2" charset="2"/>
              <a:buChar char="Ø"/>
            </a:pPr>
            <a:r>
              <a:rPr lang="en-US" u="sng" dirty="0" smtClean="0"/>
              <a:t>Motor sensory status</a:t>
            </a:r>
          </a:p>
          <a:p>
            <a:pPr>
              <a:lnSpc>
                <a:spcPct val="150000"/>
              </a:lnSpc>
              <a:buFont typeface="Wingdings" pitchFamily="2" charset="2"/>
              <a:buChar char="v"/>
            </a:pPr>
            <a:r>
              <a:rPr lang="en-US" sz="2400" b="1" dirty="0" smtClean="0"/>
              <a:t>Gross motor </a:t>
            </a:r>
            <a:r>
              <a:rPr lang="en-US" sz="2400" dirty="0" smtClean="0"/>
              <a:t>- R.O.M</a:t>
            </a:r>
          </a:p>
          <a:p>
            <a:pPr>
              <a:buNone/>
            </a:pPr>
            <a:r>
              <a:rPr lang="en-US" sz="2400" dirty="0" smtClean="0"/>
              <a:t>                       - Strength</a:t>
            </a:r>
          </a:p>
          <a:p>
            <a:pPr>
              <a:buFont typeface="Wingdings" pitchFamily="2" charset="2"/>
              <a:buChar char="Ø"/>
            </a:pPr>
            <a:r>
              <a:rPr lang="en-US" sz="2400" b="1" dirty="0" smtClean="0"/>
              <a:t>Temperature</a:t>
            </a:r>
            <a:r>
              <a:rPr lang="en-US" sz="2400" dirty="0" smtClean="0"/>
              <a:t> </a:t>
            </a:r>
          </a:p>
          <a:p>
            <a:pPr>
              <a:buFont typeface="Wingdings" pitchFamily="2" charset="2"/>
              <a:buChar char="Ø"/>
            </a:pPr>
            <a:endParaRPr lang="en-US" u="sng" dirty="0" smtClean="0"/>
          </a:p>
          <a:p>
            <a:pPr>
              <a:buFont typeface="Wingdings" pitchFamily="2" charset="2"/>
              <a:buChar char="Ø"/>
            </a:pPr>
            <a:r>
              <a:rPr lang="en-US" u="sng" dirty="0" smtClean="0"/>
              <a:t>Girth (circumferential) measurement</a:t>
            </a:r>
          </a:p>
          <a:p>
            <a:pPr>
              <a:buNone/>
            </a:pPr>
            <a:r>
              <a:rPr lang="en-US" sz="2400" dirty="0" smtClean="0"/>
              <a:t>     Volumetric assessment can also be used.</a:t>
            </a:r>
            <a:endParaRPr 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457200"/>
            <a:ext cx="8458200" cy="6096000"/>
          </a:xfrm>
        </p:spPr>
        <p:txBody>
          <a:bodyPr>
            <a:normAutofit/>
          </a:bodyPr>
          <a:lstStyle/>
          <a:p>
            <a:pPr>
              <a:lnSpc>
                <a:spcPct val="150000"/>
              </a:lnSpc>
              <a:buFont typeface="Wingdings" pitchFamily="2" charset="2"/>
              <a:buChar char="Ø"/>
            </a:pPr>
            <a:r>
              <a:rPr lang="en-US" sz="3200" u="sng" dirty="0" smtClean="0"/>
              <a:t>Vascular examinations</a:t>
            </a:r>
            <a:endParaRPr lang="en-US" b="1" dirty="0" smtClean="0"/>
          </a:p>
          <a:p>
            <a:pPr>
              <a:lnSpc>
                <a:spcPct val="150000"/>
              </a:lnSpc>
              <a:buFont typeface="Wingdings" pitchFamily="2" charset="2"/>
              <a:buChar char="v"/>
            </a:pPr>
            <a:r>
              <a:rPr lang="en-US" sz="2400" b="1" dirty="0" smtClean="0"/>
              <a:t>Pulses </a:t>
            </a:r>
            <a:r>
              <a:rPr lang="en-US" sz="2400" dirty="0" smtClean="0"/>
              <a:t>- normal </a:t>
            </a:r>
          </a:p>
          <a:p>
            <a:pPr>
              <a:buNone/>
            </a:pPr>
            <a:r>
              <a:rPr lang="en-US" sz="2400" dirty="0" smtClean="0"/>
              <a:t>		     - diminished</a:t>
            </a:r>
          </a:p>
          <a:p>
            <a:pPr>
              <a:buNone/>
            </a:pPr>
            <a:r>
              <a:rPr lang="en-US" sz="2400" dirty="0" smtClean="0"/>
              <a:t>		     - absent, distal to the insufficiency.</a:t>
            </a:r>
          </a:p>
          <a:p>
            <a:pPr>
              <a:buFont typeface="Wingdings" pitchFamily="2" charset="2"/>
              <a:buChar char="v"/>
            </a:pPr>
            <a:r>
              <a:rPr lang="en-US" sz="2400" b="1" dirty="0" smtClean="0"/>
              <a:t>Auscultation</a:t>
            </a:r>
            <a:r>
              <a:rPr lang="en-US" sz="2400" dirty="0" smtClean="0"/>
              <a:t> – listening the vessels with     	    		          stethoscope.</a:t>
            </a:r>
          </a:p>
          <a:p>
            <a:pPr>
              <a:buNone/>
            </a:pPr>
            <a:r>
              <a:rPr lang="en-US" sz="2400" dirty="0" smtClean="0"/>
              <a:t>			       - useful in identifying 				          turbulent blood flow in the  			          vessel (Bruit)</a:t>
            </a:r>
          </a:p>
          <a:p>
            <a:pPr>
              <a:buNone/>
            </a:pPr>
            <a:r>
              <a:rPr lang="en-US" sz="2400" dirty="0" smtClean="0"/>
              <a:t>			       - it indicates possibility of  			         partial blockage of that 			         artery. </a:t>
            </a:r>
            <a:endParaRPr lang="en-US" sz="24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278</TotalTime>
  <Words>526</Words>
  <Application>Microsoft Office PowerPoint</Application>
  <PresentationFormat>On-screen Show (4:3)</PresentationFormat>
  <Paragraphs>96</Paragraphs>
  <Slides>14</Slides>
  <Notes>12</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Aspect</vt:lpstr>
      <vt:lpstr>Peripheral Vascular Disease Assessment </vt:lpstr>
      <vt:lpstr>PowerPoint Presentation</vt:lpstr>
      <vt:lpstr>PowerPoint Presentation</vt:lpstr>
      <vt:lpstr>Classification- Arterial dz.</vt:lpstr>
      <vt:lpstr>Classification- Venous dz.</vt:lpstr>
      <vt:lpstr>Classification- Lymphatic dz.</vt:lpstr>
      <vt:lpstr>PowerPoint Presentation</vt:lpstr>
      <vt:lpstr>PowerPoint Presentation</vt:lpstr>
      <vt:lpstr>PowerPoint Presentation</vt:lpstr>
      <vt:lpstr>Special tests</vt:lpstr>
      <vt:lpstr>PowerPoint Presentation</vt:lpstr>
      <vt:lpstr>PowerPoint Presentation</vt:lpstr>
      <vt:lpstr>Assessment-Venous dz.</vt:lpstr>
      <vt:lpstr>Assessment-Lymphatic dz.</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Peripheral Vascular Disease</dc:title>
  <dc:creator>Kalpesh</dc:creator>
  <cp:lastModifiedBy>kalpesh</cp:lastModifiedBy>
  <cp:revision>51</cp:revision>
  <dcterms:created xsi:type="dcterms:W3CDTF">2006-08-16T00:00:00Z</dcterms:created>
  <dcterms:modified xsi:type="dcterms:W3CDTF">2020-08-11T09:25:22Z</dcterms:modified>
</cp:coreProperties>
</file>