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8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146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F50FC-E8DC-49A8-8FCF-BF996666992C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5D24-4B5F-4D23-BA56-765656649E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F50FC-E8DC-49A8-8FCF-BF996666992C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5D24-4B5F-4D23-BA56-765656649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F50FC-E8DC-49A8-8FCF-BF996666992C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5D24-4B5F-4D23-BA56-765656649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F50FC-E8DC-49A8-8FCF-BF996666992C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5D24-4B5F-4D23-BA56-765656649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F50FC-E8DC-49A8-8FCF-BF996666992C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5D24-4B5F-4D23-BA56-765656649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F50FC-E8DC-49A8-8FCF-BF996666992C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5D24-4B5F-4D23-BA56-765656649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F50FC-E8DC-49A8-8FCF-BF996666992C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5D24-4B5F-4D23-BA56-765656649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F50FC-E8DC-49A8-8FCF-BF996666992C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5D24-4B5F-4D23-BA56-765656649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F50FC-E8DC-49A8-8FCF-BF996666992C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5D24-4B5F-4D23-BA56-765656649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F50FC-E8DC-49A8-8FCF-BF996666992C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5D24-4B5F-4D23-BA56-765656649E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D0F50FC-E8DC-49A8-8FCF-BF996666992C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F985D24-4B5F-4D23-BA56-765656649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D0F50FC-E8DC-49A8-8FCF-BF996666992C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985D24-4B5F-4D23-BA56-765656649E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838200"/>
            <a:ext cx="5105400" cy="3858768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Haresh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Desai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Assistant Professor</a:t>
            </a:r>
            <a:b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Department of Pharmacology</a:t>
            </a:r>
            <a:b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S. B. K. S. Medical Institute and Research Centre </a:t>
            </a:r>
            <a:b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Sumandeep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Vidyapeeth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Piparia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IN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pharmacikinetics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Iv–acts in 2-5 min. orally in 20-40 min. </a:t>
            </a:r>
            <a:r>
              <a:rPr lang="en-US" dirty="0" err="1" smtClean="0"/>
              <a:t>dura</a:t>
            </a:r>
            <a:r>
              <a:rPr lang="en-US" dirty="0" smtClean="0"/>
              <a:t> of          action is3 – 6 hrs.</a:t>
            </a:r>
          </a:p>
          <a:p>
            <a:r>
              <a:rPr lang="en-US" dirty="0" smtClean="0"/>
              <a:t>Iv </a:t>
            </a:r>
            <a:r>
              <a:rPr lang="en-US" dirty="0" err="1" smtClean="0"/>
              <a:t>furosemide</a:t>
            </a:r>
            <a:r>
              <a:rPr lang="en-US" dirty="0" smtClean="0"/>
              <a:t> – causes </a:t>
            </a:r>
            <a:r>
              <a:rPr lang="en-US" dirty="0" err="1" smtClean="0"/>
              <a:t>venodilatation</a:t>
            </a:r>
            <a:r>
              <a:rPr lang="en-US" dirty="0" smtClean="0"/>
              <a:t> and reduces LVF ,it thus relieves congestion in CHF &amp; in pulmonary edema even before the onset of </a:t>
            </a:r>
            <a:r>
              <a:rPr lang="en-US" dirty="0" err="1" smtClean="0"/>
              <a:t>diuresis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bumetanide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sulphonamide</a:t>
            </a:r>
            <a:r>
              <a:rPr lang="en-US" dirty="0" smtClean="0"/>
              <a:t> .</a:t>
            </a:r>
          </a:p>
          <a:p>
            <a:r>
              <a:rPr lang="en-US" dirty="0" smtClean="0"/>
              <a:t>Like </a:t>
            </a:r>
            <a:r>
              <a:rPr lang="en-US" dirty="0" err="1" smtClean="0"/>
              <a:t>frusemide</a:t>
            </a:r>
            <a:r>
              <a:rPr lang="en-US" dirty="0" smtClean="0"/>
              <a:t> but 40 times more potent than it.</a:t>
            </a:r>
          </a:p>
          <a:p>
            <a:endParaRPr lang="en-US" dirty="0" smtClean="0"/>
          </a:p>
          <a:p>
            <a:r>
              <a:rPr lang="en-US" dirty="0" err="1" smtClean="0"/>
              <a:t>Torsemide</a:t>
            </a:r>
            <a:r>
              <a:rPr lang="en-US" dirty="0" smtClean="0"/>
              <a:t> : recently introduced loop diuretic.</a:t>
            </a:r>
          </a:p>
          <a:p>
            <a:r>
              <a:rPr lang="en-US" dirty="0" smtClean="0"/>
              <a:t>Longer acting so OD dose.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534400" cy="4876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Electrolyte disturbances are the most common like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a: </a:t>
            </a:r>
            <a:r>
              <a:rPr lang="en-US" dirty="0" err="1" smtClean="0"/>
              <a:t>hypokalaemia</a:t>
            </a:r>
            <a:r>
              <a:rPr lang="en-US" dirty="0" smtClean="0"/>
              <a:t> –most common. Cause </a:t>
            </a:r>
            <a:r>
              <a:rPr lang="en-US" dirty="0" err="1" smtClean="0"/>
              <a:t>fatigue,muscular</a:t>
            </a:r>
            <a:r>
              <a:rPr lang="en-US" dirty="0" smtClean="0"/>
              <a:t> weakness &amp; </a:t>
            </a:r>
            <a:r>
              <a:rPr lang="en-US" dirty="0" err="1" smtClean="0"/>
              <a:t>arrythmias</a:t>
            </a:r>
            <a:r>
              <a:rPr lang="en-US" dirty="0" smtClean="0"/>
              <a:t>.(patients on digitalis )</a:t>
            </a:r>
          </a:p>
          <a:p>
            <a:pPr lvl="1"/>
            <a:r>
              <a:rPr lang="en-US" dirty="0" smtClean="0"/>
              <a:t>b: </a:t>
            </a:r>
            <a:r>
              <a:rPr lang="en-US" dirty="0" err="1" smtClean="0"/>
              <a:t>hyponatraemia</a:t>
            </a:r>
            <a:r>
              <a:rPr lang="en-US" dirty="0" smtClean="0"/>
              <a:t> : </a:t>
            </a:r>
          </a:p>
          <a:p>
            <a:pPr lvl="1"/>
            <a:r>
              <a:rPr lang="en-US" dirty="0" smtClean="0"/>
              <a:t>c: hypocalcaemia &amp; </a:t>
            </a:r>
            <a:r>
              <a:rPr lang="en-US" dirty="0" err="1" smtClean="0"/>
              <a:t>hypomagnesimia</a:t>
            </a:r>
            <a:r>
              <a:rPr lang="en-US" dirty="0" smtClean="0"/>
              <a:t> : due to </a:t>
            </a:r>
            <a:r>
              <a:rPr lang="en-US" dirty="0" err="1" smtClean="0"/>
              <a:t>excre</a:t>
            </a:r>
            <a:r>
              <a:rPr lang="en-US" dirty="0" smtClean="0"/>
              <a:t> of ca &amp; mg.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b="1" dirty="0" smtClean="0"/>
              <a:t>Metabolic disturbances are </a:t>
            </a:r>
            <a:r>
              <a:rPr lang="en-US" dirty="0" smtClean="0"/>
              <a:t>: </a:t>
            </a:r>
            <a:r>
              <a:rPr lang="en-US" dirty="0" err="1" smtClean="0"/>
              <a:t>hyperglycaemia</a:t>
            </a:r>
            <a:r>
              <a:rPr lang="en-US" dirty="0" smtClean="0"/>
              <a:t>, </a:t>
            </a:r>
            <a:r>
              <a:rPr lang="en-US" dirty="0" err="1" smtClean="0"/>
              <a:t>hyperuricaemia</a:t>
            </a:r>
            <a:r>
              <a:rPr lang="en-US" dirty="0" smtClean="0"/>
              <a:t> &amp; </a:t>
            </a:r>
            <a:r>
              <a:rPr lang="en-US" dirty="0" err="1" smtClean="0"/>
              <a:t>hyperlipidaemia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Ototoxicity</a:t>
            </a:r>
            <a:r>
              <a:rPr lang="en-US" dirty="0" smtClean="0"/>
              <a:t> is common. (</a:t>
            </a:r>
            <a:r>
              <a:rPr lang="en-US" dirty="0" err="1" smtClean="0"/>
              <a:t>deafness,vertigo,tinnitus</a:t>
            </a:r>
            <a:r>
              <a:rPr lang="en-US" dirty="0" smtClean="0"/>
              <a:t> . -Reversible)</a:t>
            </a:r>
          </a:p>
          <a:p>
            <a:endParaRPr lang="en-US" dirty="0" smtClean="0"/>
          </a:p>
          <a:p>
            <a:r>
              <a:rPr lang="en-US" dirty="0" smtClean="0"/>
              <a:t>Hypersensitivity reactions  may occur.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05800" cy="508280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 </a:t>
            </a:r>
            <a:r>
              <a:rPr lang="en-US" dirty="0" err="1" smtClean="0"/>
              <a:t>Oedema</a:t>
            </a:r>
            <a:r>
              <a:rPr lang="en-US" dirty="0" smtClean="0"/>
              <a:t> : loop diuretics are highly </a:t>
            </a:r>
            <a:r>
              <a:rPr lang="en-US" dirty="0" err="1" smtClean="0"/>
              <a:t>efficaceous</a:t>
            </a:r>
            <a:r>
              <a:rPr lang="en-US" dirty="0" smtClean="0"/>
              <a:t> in cerebral &amp; acute pulmonary edema (acute LVF) –Rapid iv </a:t>
            </a:r>
            <a:r>
              <a:rPr lang="en-US" dirty="0" err="1" smtClean="0"/>
              <a:t>inj</a:t>
            </a:r>
            <a:r>
              <a:rPr lang="en-US" dirty="0" smtClean="0"/>
              <a:t> of high dose of </a:t>
            </a:r>
            <a:r>
              <a:rPr lang="en-US" dirty="0" err="1" smtClean="0"/>
              <a:t>frusemide</a:t>
            </a:r>
            <a:r>
              <a:rPr lang="en-US" dirty="0" smtClean="0"/>
              <a:t> (40-80mg) induces vasodilator action so decreases venous return (preload) &amp; this produces improvement.</a:t>
            </a:r>
          </a:p>
          <a:p>
            <a:endParaRPr lang="en-US" dirty="0" smtClean="0"/>
          </a:p>
          <a:p>
            <a:r>
              <a:rPr lang="en-US" dirty="0" smtClean="0"/>
              <a:t>2 forced </a:t>
            </a:r>
            <a:r>
              <a:rPr lang="en-US" dirty="0" err="1" smtClean="0"/>
              <a:t>diuresis</a:t>
            </a:r>
            <a:r>
              <a:rPr lang="en-US" dirty="0" smtClean="0"/>
              <a:t> :in poisoning due to drugs like barbiturates, </a:t>
            </a:r>
            <a:r>
              <a:rPr lang="en-US" dirty="0" err="1" smtClean="0"/>
              <a:t>salicylates</a:t>
            </a:r>
            <a:r>
              <a:rPr lang="en-US" dirty="0" smtClean="0"/>
              <a:t> , with iv fluids.</a:t>
            </a:r>
          </a:p>
          <a:p>
            <a:r>
              <a:rPr lang="en-US" dirty="0" smtClean="0"/>
              <a:t>3. HTN : with renal impairment </a:t>
            </a:r>
          </a:p>
          <a:p>
            <a:r>
              <a:rPr lang="en-US" dirty="0" smtClean="0"/>
              <a:t>4. </a:t>
            </a:r>
            <a:r>
              <a:rPr lang="en-US" dirty="0" err="1" smtClean="0"/>
              <a:t>Hypercalcemia</a:t>
            </a:r>
            <a:r>
              <a:rPr lang="en-US" dirty="0" smtClean="0"/>
              <a:t> &amp; </a:t>
            </a:r>
            <a:r>
              <a:rPr lang="en-US" smtClean="0"/>
              <a:t>hyperkalemia</a:t>
            </a:r>
            <a:r>
              <a:rPr lang="en-US" dirty="0" smtClean="0"/>
              <a:t>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Thiazides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Chlorthiazide</a:t>
            </a:r>
            <a:r>
              <a:rPr lang="en-US" dirty="0" smtClean="0"/>
              <a:t> 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thiazide</a:t>
            </a:r>
            <a:r>
              <a:rPr lang="en-US" dirty="0" smtClean="0"/>
              <a:t> ,all have </a:t>
            </a:r>
            <a:r>
              <a:rPr lang="en-US" dirty="0" err="1" smtClean="0"/>
              <a:t>sulphonamide</a:t>
            </a:r>
            <a:r>
              <a:rPr lang="en-US" dirty="0" smtClean="0"/>
              <a:t> group.</a:t>
            </a:r>
          </a:p>
          <a:p>
            <a:r>
              <a:rPr lang="en-US" dirty="0" smtClean="0"/>
              <a:t>MOA : Acts on early distal tubule.</a:t>
            </a:r>
          </a:p>
          <a:p>
            <a:r>
              <a:rPr lang="en-US" dirty="0" smtClean="0"/>
              <a:t>Have moderate efficacy because 90% of the filtered sodium is already reabsorbed before reaching the distal tubule.</a:t>
            </a:r>
          </a:p>
          <a:p>
            <a:r>
              <a:rPr lang="en-US" dirty="0" smtClean="0"/>
              <a:t>Blocks Na/</a:t>
            </a:r>
            <a:r>
              <a:rPr lang="en-US" dirty="0" err="1" smtClean="0"/>
              <a:t>Cl</a:t>
            </a:r>
            <a:r>
              <a:rPr lang="en-US" dirty="0" smtClean="0"/>
              <a:t>- </a:t>
            </a:r>
            <a:r>
              <a:rPr lang="en-US" dirty="0" err="1" smtClean="0"/>
              <a:t>cotransport</a:t>
            </a:r>
            <a:r>
              <a:rPr lang="en-US" dirty="0" smtClean="0"/>
              <a:t> in early distal tubule.</a:t>
            </a:r>
          </a:p>
          <a:p>
            <a:r>
              <a:rPr lang="en-US" dirty="0" smtClean="0"/>
              <a:t>Also inhibit carbonic </a:t>
            </a:r>
            <a:r>
              <a:rPr lang="en-US" dirty="0" err="1" smtClean="0"/>
              <a:t>anhydrase</a:t>
            </a:r>
            <a:r>
              <a:rPr lang="en-US" dirty="0" smtClean="0"/>
              <a:t> activity &amp; </a:t>
            </a:r>
            <a:r>
              <a:rPr lang="en-US" dirty="0" err="1" smtClean="0"/>
              <a:t>increa</a:t>
            </a:r>
            <a:r>
              <a:rPr lang="en-US" dirty="0" smtClean="0"/>
              <a:t>. </a:t>
            </a:r>
            <a:r>
              <a:rPr lang="en-US" smtClean="0"/>
              <a:t>bicarbonate </a:t>
            </a:r>
            <a:r>
              <a:rPr lang="en-US" dirty="0" smtClean="0"/>
              <a:t>loss.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increases excretion of Mg+ &amp; K+</a:t>
            </a:r>
          </a:p>
          <a:p>
            <a:r>
              <a:rPr lang="en-US" dirty="0" smtClean="0"/>
              <a:t>But  inhibit urinary excretion of Ca &amp; uric acid =</a:t>
            </a:r>
            <a:r>
              <a:rPr lang="en-US" dirty="0" err="1" smtClean="0"/>
              <a:t>hypercalcemia</a:t>
            </a:r>
            <a:r>
              <a:rPr lang="en-US" dirty="0" smtClean="0"/>
              <a:t> &amp; </a:t>
            </a:r>
            <a:r>
              <a:rPr lang="en-US" dirty="0" err="1" smtClean="0"/>
              <a:t>hyperuricemia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P.kinetics</a:t>
            </a:r>
            <a:r>
              <a:rPr lang="en-US" dirty="0" smtClean="0"/>
              <a:t> : well absorbed orally . Rapidly acting. </a:t>
            </a:r>
          </a:p>
          <a:p>
            <a:r>
              <a:rPr lang="en-US" dirty="0" smtClean="0"/>
              <a:t>Duration is 6 to 48 hr.</a:t>
            </a:r>
          </a:p>
          <a:p>
            <a:r>
              <a:rPr lang="en-US" dirty="0" smtClean="0"/>
              <a:t>Excreted in urine.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hypokalaemia</a:t>
            </a:r>
            <a:r>
              <a:rPr lang="en-US" dirty="0" smtClean="0"/>
              <a:t>, </a:t>
            </a:r>
            <a:r>
              <a:rPr lang="en-US" dirty="0" err="1" smtClean="0"/>
              <a:t>hyponatremia</a:t>
            </a:r>
            <a:r>
              <a:rPr lang="en-US" dirty="0" smtClean="0"/>
              <a:t>, </a:t>
            </a:r>
            <a:r>
              <a:rPr lang="en-US" dirty="0" err="1" smtClean="0"/>
              <a:t>hypomagnesemia</a:t>
            </a:r>
            <a:r>
              <a:rPr lang="en-US" dirty="0" smtClean="0"/>
              <a:t>, &amp; hypotension.</a:t>
            </a:r>
          </a:p>
          <a:p>
            <a:endParaRPr lang="en-US" dirty="0" smtClean="0"/>
          </a:p>
          <a:p>
            <a:r>
              <a:rPr lang="en-US" dirty="0" err="1" smtClean="0"/>
              <a:t>Hyperglycemia,hyperuricemia</a:t>
            </a:r>
            <a:r>
              <a:rPr lang="en-US" dirty="0" smtClean="0"/>
              <a:t>, </a:t>
            </a:r>
            <a:r>
              <a:rPr lang="en-US" dirty="0" err="1" smtClean="0"/>
              <a:t>hyperlipidemia</a:t>
            </a:r>
            <a:r>
              <a:rPr lang="en-US" dirty="0" smtClean="0"/>
              <a:t>    &amp; </a:t>
            </a:r>
            <a:r>
              <a:rPr lang="en-US" dirty="0" err="1" smtClean="0"/>
              <a:t>hypercalcemia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Can cause impotence in men.</a:t>
            </a:r>
          </a:p>
          <a:p>
            <a:r>
              <a:rPr lang="en-US" dirty="0" smtClean="0"/>
              <a:t>Fatigue, weakness, anorexia, </a:t>
            </a:r>
            <a:r>
              <a:rPr lang="en-US" dirty="0" err="1" smtClean="0"/>
              <a:t>Gi</a:t>
            </a:r>
            <a:r>
              <a:rPr lang="en-US" dirty="0" smtClean="0"/>
              <a:t> disturbances &amp; allergic disturbances like rashes &amp; photosensitivity.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HTN : 1</a:t>
            </a:r>
            <a:r>
              <a:rPr lang="en-US" baseline="30000" dirty="0" smtClean="0"/>
              <a:t>st</a:t>
            </a:r>
            <a:r>
              <a:rPr lang="en-US" dirty="0" smtClean="0"/>
              <a:t> line drug.</a:t>
            </a:r>
          </a:p>
          <a:p>
            <a:r>
              <a:rPr lang="en-US" dirty="0" smtClean="0"/>
              <a:t>2 CCF: for management of </a:t>
            </a:r>
            <a:r>
              <a:rPr lang="en-US" dirty="0" err="1" smtClean="0"/>
              <a:t>oedema</a:t>
            </a:r>
            <a:r>
              <a:rPr lang="en-US" dirty="0" smtClean="0"/>
              <a:t> due to mild to moderate </a:t>
            </a:r>
            <a:r>
              <a:rPr lang="en-US" dirty="0" err="1" smtClean="0"/>
              <a:t>ccf</a:t>
            </a:r>
            <a:r>
              <a:rPr lang="en-US" dirty="0" smtClean="0"/>
              <a:t>.</a:t>
            </a:r>
          </a:p>
          <a:p>
            <a:r>
              <a:rPr lang="en-US" dirty="0" smtClean="0"/>
              <a:t>3 </a:t>
            </a:r>
            <a:r>
              <a:rPr lang="en-US" dirty="0" err="1" smtClean="0"/>
              <a:t>oedema</a:t>
            </a:r>
            <a:r>
              <a:rPr lang="en-US" dirty="0" smtClean="0"/>
              <a:t> : renal edema. 4</a:t>
            </a:r>
          </a:p>
          <a:p>
            <a:r>
              <a:rPr lang="en-US" dirty="0" smtClean="0"/>
              <a:t>4 renal stones : </a:t>
            </a:r>
            <a:r>
              <a:rPr lang="en-US" dirty="0" err="1" smtClean="0"/>
              <a:t>hypercalcemia</a:t>
            </a:r>
            <a:r>
              <a:rPr lang="en-US" dirty="0" smtClean="0"/>
              <a:t> with renal stones .</a:t>
            </a:r>
          </a:p>
          <a:p>
            <a:r>
              <a:rPr lang="en-US" dirty="0" smtClean="0"/>
              <a:t>5 diabetes </a:t>
            </a:r>
            <a:r>
              <a:rPr lang="en-US" dirty="0" err="1" smtClean="0"/>
              <a:t>insipidus</a:t>
            </a:r>
            <a:r>
              <a:rPr lang="en-US" dirty="0" smtClean="0"/>
              <a:t> : reduce plasma volume &amp; GFR a paradoxical effect &amp; benefit such patients.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Indapamide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suitable in HTN  because it decreases BP in </a:t>
            </a:r>
            <a:r>
              <a:rPr lang="en-US" dirty="0" err="1" smtClean="0"/>
              <a:t>subdiuretic</a:t>
            </a:r>
            <a:r>
              <a:rPr lang="en-US" dirty="0" smtClean="0"/>
              <a:t> doses , well absorbed orally ,longer action (so OD dose) with less s/</a:t>
            </a:r>
            <a:r>
              <a:rPr lang="en-US" dirty="0" err="1" smtClean="0"/>
              <a:t>es</a:t>
            </a:r>
            <a:r>
              <a:rPr lang="en-US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DIURETICS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570037"/>
            <a:ext cx="8229600" cy="48307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Kidney –A regulatory  organ, also has a excretory function.</a:t>
            </a:r>
          </a:p>
          <a:p>
            <a:r>
              <a:rPr lang="en-US" dirty="0" err="1" smtClean="0"/>
              <a:t>Nephron</a:t>
            </a:r>
            <a:r>
              <a:rPr lang="en-US" dirty="0" smtClean="0"/>
              <a:t> – functional unit . (1million in each )</a:t>
            </a:r>
          </a:p>
          <a:p>
            <a:r>
              <a:rPr lang="en-US" dirty="0" smtClean="0"/>
              <a:t>Functions:</a:t>
            </a:r>
          </a:p>
          <a:p>
            <a:pPr lvl="1"/>
            <a:r>
              <a:rPr lang="en-US" dirty="0" smtClean="0"/>
              <a:t>1 Regulatory : fluid &amp; electro balance</a:t>
            </a:r>
          </a:p>
          <a:p>
            <a:pPr>
              <a:buNone/>
            </a:pPr>
            <a:r>
              <a:rPr lang="en-US" dirty="0" smtClean="0"/>
              <a:t>	                           acid base balance</a:t>
            </a:r>
          </a:p>
          <a:p>
            <a:pPr lvl="1"/>
            <a:r>
              <a:rPr lang="en-US" dirty="0" smtClean="0"/>
              <a:t>2 Excretory : </a:t>
            </a:r>
            <a:r>
              <a:rPr lang="en-US" dirty="0" err="1" smtClean="0"/>
              <a:t>Excretoin</a:t>
            </a:r>
            <a:r>
              <a:rPr lang="en-US" dirty="0" smtClean="0"/>
              <a:t> of nitrogenous waste products</a:t>
            </a:r>
          </a:p>
          <a:p>
            <a:pPr lvl="1"/>
            <a:r>
              <a:rPr lang="en-US" dirty="0" smtClean="0"/>
              <a:t>3 </a:t>
            </a:r>
            <a:r>
              <a:rPr lang="en-US" dirty="0" err="1" smtClean="0"/>
              <a:t>Hormonal:a</a:t>
            </a:r>
            <a:r>
              <a:rPr lang="en-US" dirty="0" smtClean="0"/>
              <a:t>) production of </a:t>
            </a:r>
            <a:r>
              <a:rPr lang="en-US" dirty="0" err="1" smtClean="0"/>
              <a:t>renin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              b) production of erythropoietin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c )activation of </a:t>
            </a:r>
            <a:r>
              <a:rPr lang="en-US" dirty="0" err="1" smtClean="0"/>
              <a:t>vit</a:t>
            </a:r>
            <a:r>
              <a:rPr lang="en-US" dirty="0" smtClean="0"/>
              <a:t> 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Potassium sparing diuretics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Aldosterone</a:t>
            </a:r>
            <a:r>
              <a:rPr lang="en-US" dirty="0" smtClean="0"/>
              <a:t> increases Na+ </a:t>
            </a:r>
            <a:r>
              <a:rPr lang="en-US" dirty="0" err="1" smtClean="0"/>
              <a:t>reab</a:t>
            </a:r>
            <a:r>
              <a:rPr lang="en-US" dirty="0" smtClean="0"/>
              <a:t>. Through Na channels in the collecting tubule &amp; </a:t>
            </a:r>
            <a:r>
              <a:rPr lang="en-US" dirty="0" err="1" smtClean="0"/>
              <a:t>incre</a:t>
            </a:r>
            <a:r>
              <a:rPr lang="en-US" dirty="0" smtClean="0"/>
              <a:t>. K+ secretion.</a:t>
            </a:r>
          </a:p>
          <a:p>
            <a:r>
              <a:rPr lang="en-US" dirty="0" err="1" smtClean="0"/>
              <a:t>Aldosterone</a:t>
            </a:r>
            <a:r>
              <a:rPr lang="en-US" dirty="0" smtClean="0"/>
              <a:t> antagonists binds with </a:t>
            </a:r>
            <a:r>
              <a:rPr lang="en-US" dirty="0" err="1" smtClean="0"/>
              <a:t>aldo</a:t>
            </a:r>
            <a:r>
              <a:rPr lang="en-US" dirty="0" smtClean="0"/>
              <a:t>. Receptors on distal tubule &amp; collecting duct &amp; competitively inhibits the action of </a:t>
            </a:r>
            <a:r>
              <a:rPr lang="en-US" dirty="0" err="1" smtClean="0"/>
              <a:t>aldosterone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Spironolactone</a:t>
            </a:r>
            <a:r>
              <a:rPr lang="en-US" dirty="0" smtClean="0"/>
              <a:t> is an </a:t>
            </a:r>
            <a:r>
              <a:rPr lang="en-US" dirty="0" err="1" smtClean="0"/>
              <a:t>aldosterone</a:t>
            </a:r>
            <a:r>
              <a:rPr lang="en-US" dirty="0" smtClean="0"/>
              <a:t> antagonists.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has low efficacy  ,as major amount of Na is reabsorbed in the proximal part. </a:t>
            </a:r>
          </a:p>
          <a:p>
            <a:r>
              <a:rPr lang="en-US" dirty="0" smtClean="0"/>
              <a:t>It reduces K+ loss due to other diuretics  &amp; it increases excretion of Ca by a direct action on the renal tubules.</a:t>
            </a:r>
          </a:p>
          <a:p>
            <a:endParaRPr lang="en-US" dirty="0" smtClean="0"/>
          </a:p>
          <a:p>
            <a:r>
              <a:rPr lang="en-US" dirty="0" smtClean="0"/>
              <a:t>Adv. Effects : </a:t>
            </a:r>
            <a:r>
              <a:rPr lang="en-US" dirty="0" err="1" smtClean="0"/>
              <a:t>Gynecomastia</a:t>
            </a:r>
            <a:r>
              <a:rPr lang="en-US" dirty="0" smtClean="0"/>
              <a:t>, drowsiness, </a:t>
            </a:r>
            <a:r>
              <a:rPr lang="en-US" dirty="0" err="1" smtClean="0"/>
              <a:t>hyperkalemia</a:t>
            </a:r>
            <a:r>
              <a:rPr lang="en-US" dirty="0" smtClean="0"/>
              <a:t>, metallic acidosis &amp; skin rashes.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Amiloride</a:t>
            </a:r>
            <a:r>
              <a:rPr lang="en-US" dirty="0" smtClean="0"/>
              <a:t> &amp;</a:t>
            </a:r>
            <a:r>
              <a:rPr lang="en-US" dirty="0" err="1" smtClean="0"/>
              <a:t>Triamterene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Directly acting agents which increases  Na excretion &amp; reduce K+ loss by acting on ion channels in the distal tubule &amp; collecting duct.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Since K+ secretion is dependent on Na entry, these drugs reduce K+ excretion.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with </a:t>
            </a:r>
            <a:r>
              <a:rPr lang="en-US" dirty="0" err="1" smtClean="0"/>
              <a:t>thiazides</a:t>
            </a:r>
            <a:r>
              <a:rPr lang="en-US" dirty="0" smtClean="0"/>
              <a:t> &amp;loop diuretics to prevent K+ loss.</a:t>
            </a:r>
          </a:p>
          <a:p>
            <a:r>
              <a:rPr lang="en-US" dirty="0" smtClean="0"/>
              <a:t>2 edema :in cirrhosis &amp; renal edema where </a:t>
            </a:r>
            <a:r>
              <a:rPr lang="en-US" dirty="0" err="1" smtClean="0"/>
              <a:t>aldosterone</a:t>
            </a:r>
            <a:r>
              <a:rPr lang="en-US" dirty="0" smtClean="0"/>
              <a:t> </a:t>
            </a:r>
            <a:r>
              <a:rPr lang="en-US" dirty="0" err="1" smtClean="0"/>
              <a:t>leval</a:t>
            </a:r>
            <a:r>
              <a:rPr lang="en-US" dirty="0" smtClean="0"/>
              <a:t> is high.</a:t>
            </a:r>
          </a:p>
          <a:p>
            <a:r>
              <a:rPr lang="en-US" dirty="0" smtClean="0"/>
              <a:t>3 HTN : along with </a:t>
            </a:r>
            <a:r>
              <a:rPr lang="en-US" dirty="0" err="1" smtClean="0"/>
              <a:t>thiazides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4 primary or sec </a:t>
            </a:r>
            <a:r>
              <a:rPr lang="en-US" dirty="0" err="1" smtClean="0"/>
              <a:t>aldosteronism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Carbonic </a:t>
            </a:r>
            <a:r>
              <a:rPr lang="en-US" dirty="0" err="1" smtClean="0"/>
              <a:t>anhydrase</a:t>
            </a:r>
            <a:r>
              <a:rPr lang="en-US" dirty="0" smtClean="0"/>
              <a:t> inhibitors(CAI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 –an enzyme that catalyses the formation of carbonic acid  which spontaneously </a:t>
            </a:r>
            <a:r>
              <a:rPr lang="en-US" dirty="0" err="1" smtClean="0"/>
              <a:t>ionises</a:t>
            </a:r>
            <a:r>
              <a:rPr lang="en-US" dirty="0" smtClean="0"/>
              <a:t> to H+&amp; Hco3-.</a:t>
            </a:r>
          </a:p>
          <a:p>
            <a:endParaRPr lang="en-US" dirty="0" smtClean="0"/>
          </a:p>
          <a:p>
            <a:r>
              <a:rPr lang="en-US" dirty="0" smtClean="0"/>
              <a:t>Hco3- combines with Na+  &amp; is reabsorbed. </a:t>
            </a:r>
          </a:p>
          <a:p>
            <a:endParaRPr lang="en-US" dirty="0" smtClean="0"/>
          </a:p>
          <a:p>
            <a:r>
              <a:rPr lang="en-US" dirty="0" smtClean="0"/>
              <a:t>H2O+CO2—H2CO3</a:t>
            </a:r>
          </a:p>
          <a:p>
            <a:endParaRPr lang="en-US" dirty="0" smtClean="0"/>
          </a:p>
          <a:p>
            <a:r>
              <a:rPr lang="en-US" dirty="0" smtClean="0"/>
              <a:t>H2CO3--- H+ + HCO3-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05800" cy="48542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CAI blocks sodium bicarbonate </a:t>
            </a:r>
            <a:r>
              <a:rPr lang="en-US" dirty="0" err="1" smtClean="0"/>
              <a:t>reab</a:t>
            </a:r>
            <a:r>
              <a:rPr lang="en-US" dirty="0" smtClean="0"/>
              <a:t>. &amp; cause Hco3- </a:t>
            </a:r>
            <a:r>
              <a:rPr lang="en-US" dirty="0" err="1" smtClean="0"/>
              <a:t>diuresis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CA is present in </a:t>
            </a:r>
            <a:r>
              <a:rPr lang="en-US" dirty="0" err="1" smtClean="0"/>
              <a:t>nephron,eyes,gastric</a:t>
            </a:r>
            <a:r>
              <a:rPr lang="en-US" dirty="0" smtClean="0"/>
              <a:t> mucosa, pancreas &amp; other sites.</a:t>
            </a:r>
          </a:p>
          <a:p>
            <a:endParaRPr lang="en-US" dirty="0" smtClean="0"/>
          </a:p>
          <a:p>
            <a:r>
              <a:rPr lang="en-US" dirty="0" err="1" smtClean="0"/>
              <a:t>Acetazolamide</a:t>
            </a:r>
            <a:r>
              <a:rPr lang="en-US" dirty="0" smtClean="0"/>
              <a:t> : a </a:t>
            </a:r>
            <a:r>
              <a:rPr lang="en-US" dirty="0" err="1" smtClean="0"/>
              <a:t>sulphonamide</a:t>
            </a:r>
            <a:r>
              <a:rPr lang="en-US" dirty="0" smtClean="0"/>
              <a:t> derivative is a CAI  . It increases </a:t>
            </a:r>
            <a:r>
              <a:rPr lang="en-US" dirty="0" err="1" smtClean="0"/>
              <a:t>excre</a:t>
            </a:r>
            <a:r>
              <a:rPr lang="en-US" dirty="0" smtClean="0"/>
              <a:t> of Na, K ,bicarbonate &amp; H2o.</a:t>
            </a:r>
          </a:p>
          <a:p>
            <a:pPr lvl="1"/>
            <a:r>
              <a:rPr lang="en-US" dirty="0" smtClean="0"/>
              <a:t>Other effects : </a:t>
            </a:r>
            <a:r>
              <a:rPr lang="en-US" dirty="0" err="1" smtClean="0"/>
              <a:t>ciliary</a:t>
            </a:r>
            <a:r>
              <a:rPr lang="en-US" dirty="0" smtClean="0"/>
              <a:t> body secretes bicarbonate into the aqueous humor .CAI </a:t>
            </a:r>
            <a:r>
              <a:rPr lang="en-US" dirty="0" err="1" smtClean="0"/>
              <a:t>decresases</a:t>
            </a:r>
            <a:r>
              <a:rPr lang="en-US" dirty="0" smtClean="0"/>
              <a:t> formation of aqueous humor &amp; thus decreases IOP.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 metabolic acidosis due to Hco3 loss.</a:t>
            </a:r>
          </a:p>
          <a:p>
            <a:r>
              <a:rPr lang="en-US" dirty="0" smtClean="0"/>
              <a:t>Renal stones :Ca ++ is lost with Hco3-=</a:t>
            </a:r>
            <a:r>
              <a:rPr lang="en-US" dirty="0" err="1" smtClean="0"/>
              <a:t>hypercalciuria</a:t>
            </a:r>
            <a:r>
              <a:rPr lang="en-US" dirty="0" smtClean="0"/>
              <a:t>.( may </a:t>
            </a:r>
            <a:r>
              <a:rPr lang="en-US" dirty="0" err="1" smtClean="0"/>
              <a:t>devolop</a:t>
            </a:r>
            <a:r>
              <a:rPr lang="en-US" dirty="0" smtClean="0"/>
              <a:t> renal stones )</a:t>
            </a:r>
          </a:p>
          <a:p>
            <a:endParaRPr lang="en-US" dirty="0" smtClean="0"/>
          </a:p>
          <a:p>
            <a:r>
              <a:rPr lang="en-US" dirty="0" smtClean="0"/>
              <a:t>USES: </a:t>
            </a:r>
          </a:p>
          <a:p>
            <a:r>
              <a:rPr lang="en-US" dirty="0" smtClean="0"/>
              <a:t>1 Glaucoma :</a:t>
            </a:r>
            <a:r>
              <a:rPr lang="en-US" dirty="0" err="1" smtClean="0"/>
              <a:t>decresases</a:t>
            </a:r>
            <a:r>
              <a:rPr lang="en-US" dirty="0" smtClean="0"/>
              <a:t> IOP. Newer agents </a:t>
            </a:r>
            <a:r>
              <a:rPr lang="en-US" dirty="0" err="1" smtClean="0"/>
              <a:t>dorzolamide</a:t>
            </a:r>
            <a:r>
              <a:rPr lang="en-US" dirty="0" smtClean="0"/>
              <a:t> &amp; </a:t>
            </a:r>
            <a:r>
              <a:rPr lang="en-US" dirty="0" err="1" smtClean="0"/>
              <a:t>methazolamide</a:t>
            </a:r>
            <a:r>
              <a:rPr lang="en-US" dirty="0" smtClean="0"/>
              <a:t> are better tolerated.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alkalinisation</a:t>
            </a:r>
            <a:r>
              <a:rPr lang="en-US" dirty="0" smtClean="0"/>
              <a:t> of urine : as required in overdose of acidic drugs.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05800" cy="4778009"/>
          </a:xfrm>
        </p:spPr>
        <p:txBody>
          <a:bodyPr/>
          <a:lstStyle/>
          <a:p>
            <a:r>
              <a:rPr lang="en-US" dirty="0" smtClean="0"/>
              <a:t>3 metabolic alkalosis :</a:t>
            </a:r>
            <a:r>
              <a:rPr lang="en-US" dirty="0" err="1" smtClean="0"/>
              <a:t>acetazolamide</a:t>
            </a:r>
            <a:r>
              <a:rPr lang="en-US" dirty="0" smtClean="0"/>
              <a:t> increases Hco3- excretion.</a:t>
            </a:r>
          </a:p>
          <a:p>
            <a:r>
              <a:rPr lang="en-US" dirty="0" smtClean="0"/>
              <a:t>4 mountain </a:t>
            </a:r>
          </a:p>
          <a:p>
            <a:pPr>
              <a:buNone/>
            </a:pPr>
            <a:r>
              <a:rPr lang="en-US" dirty="0" smtClean="0"/>
              <a:t>sickness : in mountain climbers  who rapidly ascend great heights, severe pulmonary edema or cerebral edema may occur. </a:t>
            </a:r>
            <a:r>
              <a:rPr lang="en-US" dirty="0" err="1" smtClean="0"/>
              <a:t>Acetazolamide</a:t>
            </a:r>
            <a:r>
              <a:rPr lang="en-US" dirty="0" smtClean="0"/>
              <a:t> may help by reducing CSF formation. </a:t>
            </a:r>
          </a:p>
          <a:p>
            <a:pPr>
              <a:buNone/>
            </a:pPr>
            <a:r>
              <a:rPr lang="en-US" dirty="0" smtClean="0"/>
              <a:t>5 epilepsy : it increases seizure threshold.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Osmotic diuretics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Mannitol</a:t>
            </a:r>
            <a:r>
              <a:rPr lang="en-US" dirty="0" smtClean="0"/>
              <a:t> : a pharmacologically inert.</a:t>
            </a:r>
          </a:p>
          <a:p>
            <a:r>
              <a:rPr lang="en-US" dirty="0" smtClean="0"/>
              <a:t>Given IV (orally not absorbed ) produces water to be retained in the proximal tubule &amp; </a:t>
            </a:r>
            <a:r>
              <a:rPr lang="en-US" dirty="0" err="1" smtClean="0"/>
              <a:t>descen</a:t>
            </a:r>
            <a:r>
              <a:rPr lang="en-US" dirty="0" smtClean="0"/>
              <a:t>. Limb of LOH by osmotic effect = water </a:t>
            </a:r>
            <a:r>
              <a:rPr lang="en-US" dirty="0" err="1" smtClean="0"/>
              <a:t>diuresis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Also some loss of sodium.</a:t>
            </a:r>
          </a:p>
          <a:p>
            <a:r>
              <a:rPr lang="en-US" dirty="0" smtClean="0"/>
              <a:t>Adv effects : dehydration, </a:t>
            </a:r>
            <a:r>
              <a:rPr lang="en-US" dirty="0" err="1" smtClean="0"/>
              <a:t>ecf</a:t>
            </a:r>
            <a:r>
              <a:rPr lang="en-US" dirty="0" smtClean="0"/>
              <a:t> volume expansion, headache &amp; allergic reactions.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:1 To maintain urine volume &amp; prevent </a:t>
            </a:r>
            <a:r>
              <a:rPr lang="en-US" dirty="0" err="1" smtClean="0"/>
              <a:t>oliguria</a:t>
            </a:r>
            <a:r>
              <a:rPr lang="en-US" dirty="0" smtClean="0"/>
              <a:t> in conditions like massive </a:t>
            </a:r>
            <a:r>
              <a:rPr lang="en-US" dirty="0" err="1" smtClean="0"/>
              <a:t>haemolysis</a:t>
            </a:r>
            <a:r>
              <a:rPr lang="en-US" dirty="0" smtClean="0"/>
              <a:t> &amp; shock.</a:t>
            </a:r>
          </a:p>
          <a:p>
            <a:r>
              <a:rPr lang="en-US" dirty="0" smtClean="0"/>
              <a:t>To reduce  intracranial pressure &amp; intraocular pressure following head injury &amp; glaucoma.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Physiology of urine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Normally 180 </a:t>
            </a:r>
            <a:r>
              <a:rPr lang="en-US" dirty="0" err="1" smtClean="0"/>
              <a:t>litres</a:t>
            </a:r>
            <a:r>
              <a:rPr lang="en-US" dirty="0" smtClean="0"/>
              <a:t> of fluid is filtered every day of which 99 % reabsorbed &amp; 1.5 </a:t>
            </a:r>
            <a:r>
              <a:rPr lang="en-US" dirty="0" err="1" smtClean="0"/>
              <a:t>Lts</a:t>
            </a:r>
            <a:r>
              <a:rPr lang="en-US" dirty="0" smtClean="0"/>
              <a:t> of urine is formed.</a:t>
            </a:r>
          </a:p>
          <a:p>
            <a:r>
              <a:rPr lang="en-US" dirty="0" smtClean="0"/>
              <a:t>Urine formation starts with </a:t>
            </a:r>
            <a:r>
              <a:rPr lang="en-US" dirty="0" err="1" smtClean="0"/>
              <a:t>glomerular</a:t>
            </a:r>
            <a:r>
              <a:rPr lang="en-US" dirty="0" smtClean="0"/>
              <a:t> filtration.</a:t>
            </a:r>
          </a:p>
          <a:p>
            <a:r>
              <a:rPr lang="en-US" dirty="0" smtClean="0"/>
              <a:t>The tubular fluid contains Na</a:t>
            </a:r>
            <a:r>
              <a:rPr lang="en-US" baseline="30000" dirty="0" smtClean="0"/>
              <a:t>+</a:t>
            </a:r>
            <a:r>
              <a:rPr lang="en-US" dirty="0" smtClean="0"/>
              <a:t>, K</a:t>
            </a:r>
            <a:r>
              <a:rPr lang="en-US" baseline="30000" dirty="0" smtClean="0"/>
              <a:t>+</a:t>
            </a:r>
            <a:r>
              <a:rPr lang="en-US" dirty="0" smtClean="0"/>
              <a:t>,CI</a:t>
            </a:r>
            <a:r>
              <a:rPr lang="en-US" baseline="30000" dirty="0" smtClean="0"/>
              <a:t>-</a:t>
            </a:r>
            <a:r>
              <a:rPr lang="en-US" dirty="0" smtClean="0"/>
              <a:t>,HCO</a:t>
            </a:r>
            <a:r>
              <a:rPr lang="en-US" baseline="-25000" dirty="0" smtClean="0"/>
              <a:t>3 ,</a:t>
            </a:r>
            <a:r>
              <a:rPr lang="en-US" baseline="30000" dirty="0" smtClean="0"/>
              <a:t>-</a:t>
            </a:r>
            <a:r>
              <a:rPr lang="en-US" dirty="0" smtClean="0"/>
              <a:t> AAs &amp; glucose.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Glycerol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Effective orally .</a:t>
            </a:r>
          </a:p>
          <a:p>
            <a:r>
              <a:rPr lang="en-US" dirty="0" smtClean="0"/>
              <a:t>Reduces IOP  &amp; intracranial pressure.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Metylxanthines</a:t>
            </a:r>
            <a:r>
              <a:rPr lang="en-US" dirty="0" smtClean="0"/>
              <a:t> :like </a:t>
            </a:r>
            <a:r>
              <a:rPr lang="en-US" dirty="0" err="1" smtClean="0"/>
              <a:t>theophylline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83058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160"/>
                <a:gridCol w="1661160"/>
                <a:gridCol w="1661160"/>
                <a:gridCol w="1661160"/>
                <a:gridCol w="166116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Source of Information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Chapter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</a:t>
                      </a:r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</a:t>
                      </a: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or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Information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Level of evidence </a:t>
                      </a:r>
                      <a:endParaRPr lang="en-IN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Essentials of medical pharmacology </a:t>
                      </a:r>
                    </a:p>
                    <a:p>
                      <a:r>
                        <a:rPr lang="en-US" dirty="0" smtClean="0"/>
                        <a:t>6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dirty="0" smtClean="0"/>
                        <a:t> edition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 smtClean="0"/>
                        <a:t>41:  Diuretics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KD </a:t>
                      </a:r>
                      <a:r>
                        <a:rPr lang="en-US" dirty="0" err="1" smtClean="0"/>
                        <a:t>tripathi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Ex director professor and head </a:t>
                      </a:r>
                      <a:r>
                        <a:rPr lang="en-US" smtClean="0"/>
                        <a:t>of pharmacology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561-573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- 1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NEPHRON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1) Proximal tubule : sod bicarbonate, </a:t>
            </a:r>
            <a:r>
              <a:rPr lang="en-US" dirty="0" err="1" smtClean="0"/>
              <a:t>Nacl,AAs</a:t>
            </a:r>
            <a:r>
              <a:rPr lang="en-US" dirty="0" smtClean="0"/>
              <a:t> &amp; glucose are reabsorbed here along with water by specific transport mechanisms. Osmotic diuretics act here.</a:t>
            </a:r>
          </a:p>
          <a:p>
            <a:pPr marL="514350" indent="-514350">
              <a:buAutoNum type="arabicParenR" startAt="2"/>
            </a:pPr>
            <a:r>
              <a:rPr lang="en-US" dirty="0" smtClean="0"/>
              <a:t>Loop of </a:t>
            </a:r>
            <a:r>
              <a:rPr lang="en-US" dirty="0" err="1" smtClean="0"/>
              <a:t>henle</a:t>
            </a:r>
            <a:r>
              <a:rPr lang="en-US" dirty="0" smtClean="0"/>
              <a:t> : in the thin descending limb of LOH water is reabsorbed by osmotic forces. Hence osmotic diuretics acts here too.   Thick ascending limb actively reabsorbs </a:t>
            </a:r>
            <a:r>
              <a:rPr lang="en-US" dirty="0" err="1" smtClean="0"/>
              <a:t>Nacl</a:t>
            </a:r>
            <a:r>
              <a:rPr lang="en-US" dirty="0" smtClean="0"/>
              <a:t> from the lumen  by Na+/K+/2Cl- </a:t>
            </a:r>
            <a:r>
              <a:rPr lang="en-US" dirty="0" err="1" smtClean="0"/>
              <a:t>transportor</a:t>
            </a:r>
            <a:r>
              <a:rPr lang="en-US" dirty="0" smtClean="0"/>
              <a:t>. Loop diuretics –selectively block this transporter.                              </a:t>
            </a:r>
          </a:p>
          <a:p>
            <a:pPr marL="514350" indent="-514350">
              <a:buAutoNum type="arabicParenR" startAt="2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82296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3) Distal convoluted tubule : here </a:t>
            </a:r>
            <a:r>
              <a:rPr lang="en-US" dirty="0" err="1" smtClean="0"/>
              <a:t>Nacl</a:t>
            </a:r>
            <a:r>
              <a:rPr lang="en-US" dirty="0" smtClean="0"/>
              <a:t> is reabsorbed by </a:t>
            </a:r>
            <a:r>
              <a:rPr lang="en-US" dirty="0" err="1" smtClean="0"/>
              <a:t>Na+Cl</a:t>
            </a:r>
            <a:r>
              <a:rPr lang="en-US" dirty="0" smtClean="0"/>
              <a:t>- transporter.</a:t>
            </a:r>
          </a:p>
          <a:p>
            <a:pPr>
              <a:buNone/>
            </a:pPr>
            <a:r>
              <a:rPr lang="en-US" dirty="0" smtClean="0"/>
              <a:t>  blocked by </a:t>
            </a:r>
            <a:r>
              <a:rPr lang="en-US" dirty="0" err="1" smtClean="0"/>
              <a:t>Thiazide</a:t>
            </a:r>
            <a:r>
              <a:rPr lang="en-US" dirty="0" smtClean="0"/>
              <a:t> diuretics.</a:t>
            </a:r>
          </a:p>
          <a:p>
            <a:pPr>
              <a:buNone/>
            </a:pPr>
            <a:r>
              <a:rPr lang="en-US" dirty="0" smtClean="0"/>
              <a:t>4) Collecting tubule :In the late distal tubule &amp; collecting duct </a:t>
            </a:r>
            <a:r>
              <a:rPr lang="en-US" dirty="0" err="1" smtClean="0"/>
              <a:t>Nacl</a:t>
            </a:r>
            <a:r>
              <a:rPr lang="en-US" dirty="0" smtClean="0"/>
              <a:t> is actively reabsorbed  in exchange for K+ &amp; H+ to maintain the ionic balance regulated by </a:t>
            </a:r>
            <a:r>
              <a:rPr lang="en-US" dirty="0" err="1" smtClean="0"/>
              <a:t>aldosterone.absorption</a:t>
            </a:r>
            <a:r>
              <a:rPr lang="en-US" dirty="0" smtClean="0"/>
              <a:t> of water is under the control of ADH.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diuretics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058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Diuretics : is an agent which increases urine &amp; solute excretion.</a:t>
            </a:r>
          </a:p>
          <a:p>
            <a:endParaRPr lang="en-US" sz="1800" dirty="0" smtClean="0"/>
          </a:p>
          <a:p>
            <a:r>
              <a:rPr lang="en-US" dirty="0" smtClean="0"/>
              <a:t>Classification :</a:t>
            </a:r>
          </a:p>
          <a:p>
            <a:r>
              <a:rPr lang="en-US" dirty="0" smtClean="0"/>
              <a:t>1 High efficacy diuretics: 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sulphamoyl</a:t>
            </a:r>
            <a:r>
              <a:rPr lang="en-US" dirty="0" smtClean="0"/>
              <a:t> derivative- </a:t>
            </a:r>
            <a:r>
              <a:rPr lang="en-US" dirty="0" err="1" smtClean="0"/>
              <a:t>furosemide,bumetanide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 </a:t>
            </a:r>
            <a:r>
              <a:rPr lang="en-US" dirty="0" err="1" smtClean="0"/>
              <a:t>phenoxyacetic</a:t>
            </a:r>
            <a:r>
              <a:rPr lang="en-US" dirty="0" smtClean="0"/>
              <a:t> acid : </a:t>
            </a:r>
            <a:r>
              <a:rPr lang="en-US" dirty="0" err="1" smtClean="0"/>
              <a:t>ethacrynic</a:t>
            </a:r>
            <a:r>
              <a:rPr lang="en-US" dirty="0" smtClean="0"/>
              <a:t> acid</a:t>
            </a:r>
          </a:p>
          <a:p>
            <a:pPr lvl="1"/>
            <a:r>
              <a:rPr lang="en-US" dirty="0" smtClean="0"/>
              <a:t>c: </a:t>
            </a:r>
            <a:r>
              <a:rPr lang="en-US" dirty="0" err="1" smtClean="0"/>
              <a:t>organomercurials</a:t>
            </a:r>
            <a:r>
              <a:rPr lang="en-US" dirty="0" smtClean="0"/>
              <a:t> : </a:t>
            </a:r>
            <a:r>
              <a:rPr lang="en-US" dirty="0" err="1" smtClean="0"/>
              <a:t>mersalyl</a:t>
            </a:r>
            <a:r>
              <a:rPr lang="en-US" dirty="0" smtClean="0"/>
              <a:t>.</a:t>
            </a:r>
          </a:p>
          <a:p>
            <a:r>
              <a:rPr lang="en-US" dirty="0" smtClean="0"/>
              <a:t>2 medium efficacy diuretics :</a:t>
            </a:r>
          </a:p>
          <a:p>
            <a:pPr lvl="1"/>
            <a:r>
              <a:rPr lang="en-US" dirty="0" smtClean="0"/>
              <a:t>a:Thiazides : </a:t>
            </a:r>
            <a:r>
              <a:rPr lang="en-US" dirty="0" err="1" smtClean="0"/>
              <a:t>chlorthiazide</a:t>
            </a:r>
            <a:r>
              <a:rPr lang="en-US" dirty="0" smtClean="0"/>
              <a:t>, </a:t>
            </a:r>
            <a:r>
              <a:rPr lang="en-US" dirty="0" err="1" smtClean="0"/>
              <a:t>hydrochlorthiazide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b: </a:t>
            </a:r>
            <a:r>
              <a:rPr lang="en-US" dirty="0" err="1" smtClean="0"/>
              <a:t>thiazide</a:t>
            </a:r>
            <a:r>
              <a:rPr lang="en-US" dirty="0" smtClean="0"/>
              <a:t> like : </a:t>
            </a:r>
            <a:r>
              <a:rPr lang="en-US" dirty="0" err="1" smtClean="0"/>
              <a:t>chlorthalidone</a:t>
            </a:r>
            <a:r>
              <a:rPr lang="en-US" dirty="0" smtClean="0"/>
              <a:t>, </a:t>
            </a:r>
            <a:r>
              <a:rPr lang="en-US" dirty="0" err="1" smtClean="0"/>
              <a:t>indapamide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5830" lvl="1" indent="-514350">
              <a:buNone/>
            </a:pPr>
            <a:r>
              <a:rPr lang="en-US" dirty="0" smtClean="0"/>
              <a:t>3 weak or adjunctive diuretics : </a:t>
            </a:r>
          </a:p>
          <a:p>
            <a:pPr lvl="1"/>
            <a:r>
              <a:rPr lang="en-US" dirty="0" smtClean="0"/>
              <a:t>a: carbonic </a:t>
            </a:r>
            <a:r>
              <a:rPr lang="en-US" dirty="0" err="1" smtClean="0"/>
              <a:t>anhydrase</a:t>
            </a:r>
            <a:r>
              <a:rPr lang="en-US" dirty="0" smtClean="0"/>
              <a:t> inhibitors :</a:t>
            </a:r>
            <a:r>
              <a:rPr lang="en-US" dirty="0" err="1" smtClean="0"/>
              <a:t>acetazolamide</a:t>
            </a:r>
            <a:endParaRPr lang="en-US" dirty="0" smtClean="0"/>
          </a:p>
          <a:p>
            <a:pPr lvl="1"/>
            <a:r>
              <a:rPr lang="en-US" dirty="0" smtClean="0"/>
              <a:t>b: potassium sparing diuretics :</a:t>
            </a:r>
          </a:p>
          <a:p>
            <a:pPr marL="1225296" lvl="2" indent="-457200">
              <a:buFont typeface="+mj-lt"/>
              <a:buAutoNum type="arabicPeriod"/>
            </a:pPr>
            <a:r>
              <a:rPr lang="en-US" dirty="0" smtClean="0"/>
              <a:t>-</a:t>
            </a:r>
            <a:r>
              <a:rPr lang="en-US" dirty="0" err="1" smtClean="0"/>
              <a:t>aldosterone</a:t>
            </a:r>
            <a:r>
              <a:rPr lang="en-US" dirty="0" smtClean="0"/>
              <a:t> antagonists: </a:t>
            </a:r>
            <a:r>
              <a:rPr lang="en-US" dirty="0" err="1" smtClean="0"/>
              <a:t>spironolactone</a:t>
            </a:r>
            <a:endParaRPr lang="en-US" dirty="0" smtClean="0"/>
          </a:p>
          <a:p>
            <a:pPr marL="1225296" lvl="2" indent="-457200">
              <a:buFont typeface="+mj-lt"/>
              <a:buAutoNum type="arabicPeriod"/>
            </a:pPr>
            <a:r>
              <a:rPr lang="en-US" dirty="0" smtClean="0"/>
              <a:t>- directly acting : (inhibitor of renal epithelial </a:t>
            </a:r>
            <a:r>
              <a:rPr lang="en-US" dirty="0" err="1" smtClean="0"/>
              <a:t>na</a:t>
            </a:r>
            <a:r>
              <a:rPr lang="en-US" dirty="0" smtClean="0"/>
              <a:t>+ channel ): </a:t>
            </a:r>
            <a:r>
              <a:rPr lang="en-US" dirty="0" err="1" smtClean="0"/>
              <a:t>triamterene</a:t>
            </a:r>
            <a:r>
              <a:rPr lang="en-US" dirty="0" smtClean="0"/>
              <a:t>, </a:t>
            </a:r>
            <a:r>
              <a:rPr lang="en-US" dirty="0" err="1" smtClean="0"/>
              <a:t>amiloride</a:t>
            </a:r>
            <a:r>
              <a:rPr lang="en-US" dirty="0" smtClean="0"/>
              <a:t>.</a:t>
            </a:r>
          </a:p>
          <a:p>
            <a:pPr marL="1225296" lvl="2" indent="-457200">
              <a:buNone/>
            </a:pPr>
            <a:endParaRPr lang="en-US" dirty="0" smtClean="0"/>
          </a:p>
          <a:p>
            <a:pPr marL="1225296" lvl="2" indent="-457200">
              <a:buNone/>
            </a:pPr>
            <a:r>
              <a:rPr lang="en-US" dirty="0" smtClean="0"/>
              <a:t>C: osmotic diuretics :</a:t>
            </a:r>
            <a:r>
              <a:rPr lang="en-US" dirty="0" err="1" smtClean="0"/>
              <a:t>mannitol</a:t>
            </a:r>
            <a:r>
              <a:rPr lang="en-US" dirty="0" smtClean="0"/>
              <a:t>, glycerol.</a:t>
            </a:r>
          </a:p>
          <a:p>
            <a:pPr marL="1225296" lvl="2" indent="-457200">
              <a:buNone/>
            </a:pPr>
            <a:r>
              <a:rPr lang="en-US" dirty="0" smtClean="0"/>
              <a:t>D: </a:t>
            </a:r>
            <a:r>
              <a:rPr lang="en-US" dirty="0" err="1" smtClean="0"/>
              <a:t>xanthines</a:t>
            </a:r>
            <a:r>
              <a:rPr lang="en-US" dirty="0" smtClean="0"/>
              <a:t> : </a:t>
            </a:r>
            <a:r>
              <a:rPr lang="en-US" dirty="0" err="1" smtClean="0"/>
              <a:t>theophylline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Loop diuretics/ high ceiling diuretics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Furosemide</a:t>
            </a:r>
            <a:r>
              <a:rPr lang="en-US" dirty="0" smtClean="0"/>
              <a:t>: a loop diuretic, act on </a:t>
            </a:r>
            <a:r>
              <a:rPr lang="en-US" dirty="0" err="1" smtClean="0"/>
              <a:t>ascen</a:t>
            </a:r>
            <a:r>
              <a:rPr lang="en-US" dirty="0" smtClean="0"/>
              <a:t> limb of loop of </a:t>
            </a:r>
            <a:r>
              <a:rPr lang="en-US" dirty="0" err="1" smtClean="0"/>
              <a:t>henle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MOA : inhibits </a:t>
            </a:r>
            <a:r>
              <a:rPr lang="en-US" dirty="0" err="1" smtClean="0"/>
              <a:t>Nacl</a:t>
            </a:r>
            <a:r>
              <a:rPr lang="en-US" dirty="0" smtClean="0"/>
              <a:t> </a:t>
            </a:r>
            <a:r>
              <a:rPr lang="en-US" dirty="0" err="1" smtClean="0"/>
              <a:t>reab</a:t>
            </a:r>
            <a:r>
              <a:rPr lang="en-US" dirty="0" smtClean="0"/>
              <a:t>. In thick ascending limb of LOP. </a:t>
            </a:r>
          </a:p>
          <a:p>
            <a:r>
              <a:rPr lang="en-US" dirty="0" smtClean="0"/>
              <a:t>Blocks Na+ K+ 2Cl- </a:t>
            </a:r>
            <a:r>
              <a:rPr lang="en-US" dirty="0" err="1" smtClean="0"/>
              <a:t>symporter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 increases excretion of Na &amp; </a:t>
            </a:r>
            <a:r>
              <a:rPr lang="en-US" dirty="0" err="1" smtClean="0"/>
              <a:t>Cl</a:t>
            </a:r>
            <a:r>
              <a:rPr lang="en-US" dirty="0" smtClean="0"/>
              <a:t> in the urine.</a:t>
            </a:r>
          </a:p>
          <a:p>
            <a:r>
              <a:rPr lang="en-US" dirty="0" smtClean="0"/>
              <a:t>As large amount of </a:t>
            </a:r>
            <a:r>
              <a:rPr lang="en-US" dirty="0" err="1" smtClean="0"/>
              <a:t>Nacl</a:t>
            </a:r>
            <a:r>
              <a:rPr lang="en-US" dirty="0" smtClean="0"/>
              <a:t> is </a:t>
            </a:r>
            <a:r>
              <a:rPr lang="en-US" dirty="0" err="1" smtClean="0"/>
              <a:t>reab</a:t>
            </a:r>
            <a:r>
              <a:rPr lang="en-US" dirty="0" smtClean="0"/>
              <a:t> here, highly efficacious.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also </a:t>
            </a:r>
            <a:r>
              <a:rPr lang="en-US" dirty="0" err="1" smtClean="0"/>
              <a:t>increa</a:t>
            </a:r>
            <a:r>
              <a:rPr lang="en-US" dirty="0" smtClean="0"/>
              <a:t>. Excretion of K+ ,Ca++ &amp;Mg++ (But Ca is reabsorbed in the distal tubule hence no </a:t>
            </a:r>
            <a:r>
              <a:rPr lang="en-US" dirty="0" err="1" smtClean="0"/>
              <a:t>hypocalcemia</a:t>
            </a:r>
            <a:r>
              <a:rPr lang="en-US" dirty="0" smtClean="0"/>
              <a:t>.)</a:t>
            </a:r>
          </a:p>
          <a:p>
            <a:r>
              <a:rPr lang="en-US" dirty="0" smtClean="0"/>
              <a:t>- increases </a:t>
            </a:r>
            <a:r>
              <a:rPr lang="en-US" dirty="0" err="1" smtClean="0"/>
              <a:t>reab</a:t>
            </a:r>
            <a:r>
              <a:rPr lang="en-US" dirty="0" smtClean="0"/>
              <a:t>. of uric acid in proximal tubule.</a:t>
            </a:r>
          </a:p>
          <a:p>
            <a:r>
              <a:rPr lang="en-US" dirty="0" smtClean="0"/>
              <a:t>It is a weak carbonic </a:t>
            </a:r>
            <a:r>
              <a:rPr lang="en-US" dirty="0" err="1" smtClean="0"/>
              <a:t>anhydrase</a:t>
            </a:r>
            <a:r>
              <a:rPr lang="en-US" dirty="0" smtClean="0"/>
              <a:t> inhibitor hence increases </a:t>
            </a:r>
            <a:r>
              <a:rPr lang="en-US" dirty="0" err="1" smtClean="0"/>
              <a:t>excre</a:t>
            </a:r>
            <a:r>
              <a:rPr lang="en-US" dirty="0" smtClean="0"/>
              <a:t>. of HCO3- &amp; phosphate.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309</TotalTime>
  <Words>1432</Words>
  <Application>Microsoft Office PowerPoint</Application>
  <PresentationFormat>On-screen Show (4:3)</PresentationFormat>
  <Paragraphs>182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Module</vt:lpstr>
      <vt:lpstr>  Haresh A Desai Assistant Professor Department of Pharmacology S. B. K. S. Medical Institute and Research Centre  Sumandeep Vidyapeeth, Piparia. </vt:lpstr>
      <vt:lpstr>DIURETICS </vt:lpstr>
      <vt:lpstr>Physiology of urine formation</vt:lpstr>
      <vt:lpstr>NEPHRON</vt:lpstr>
      <vt:lpstr>Slide 5</vt:lpstr>
      <vt:lpstr>Classification of diuretics</vt:lpstr>
      <vt:lpstr>Slide 7</vt:lpstr>
      <vt:lpstr>Loop diuretics/ high ceiling diuretics</vt:lpstr>
      <vt:lpstr>Slide 9</vt:lpstr>
      <vt:lpstr>pharmacikinetics</vt:lpstr>
      <vt:lpstr>bumetanide</vt:lpstr>
      <vt:lpstr>Adverse effects</vt:lpstr>
      <vt:lpstr>Slide 13</vt:lpstr>
      <vt:lpstr>USES</vt:lpstr>
      <vt:lpstr>Thiazides </vt:lpstr>
      <vt:lpstr>Slide 16</vt:lpstr>
      <vt:lpstr>Adverse effects</vt:lpstr>
      <vt:lpstr>USES</vt:lpstr>
      <vt:lpstr>Indapamide</vt:lpstr>
      <vt:lpstr>Potassium sparing diuretics</vt:lpstr>
      <vt:lpstr>Slide 21</vt:lpstr>
      <vt:lpstr>Amiloride &amp;Triamterene</vt:lpstr>
      <vt:lpstr>uses</vt:lpstr>
      <vt:lpstr>Carbonic anhydrase inhibitors(CAI )</vt:lpstr>
      <vt:lpstr>Slide 25</vt:lpstr>
      <vt:lpstr>Adv effects</vt:lpstr>
      <vt:lpstr>Slide 27</vt:lpstr>
      <vt:lpstr>Osmotic diuretics</vt:lpstr>
      <vt:lpstr>Slide 29</vt:lpstr>
      <vt:lpstr>Glycerol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DIURETICS </dc:title>
  <dc:creator>H A Desai</dc:creator>
  <cp:lastModifiedBy>lenovo</cp:lastModifiedBy>
  <cp:revision>55</cp:revision>
  <dcterms:created xsi:type="dcterms:W3CDTF">2011-10-02T11:08:56Z</dcterms:created>
  <dcterms:modified xsi:type="dcterms:W3CDTF">2013-01-22T09:05:03Z</dcterms:modified>
</cp:coreProperties>
</file>