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4" r:id="rId7"/>
    <p:sldId id="272" r:id="rId8"/>
    <p:sldId id="271" r:id="rId9"/>
    <p:sldId id="262" r:id="rId10"/>
    <p:sldId id="263" r:id="rId11"/>
    <p:sldId id="261" r:id="rId12"/>
    <p:sldId id="265" r:id="rId13"/>
    <p:sldId id="266" r:id="rId14"/>
    <p:sldId id="267" r:id="rId15"/>
    <p:sldId id="285" r:id="rId16"/>
    <p:sldId id="268" r:id="rId17"/>
    <p:sldId id="269" r:id="rId18"/>
    <p:sldId id="270" r:id="rId19"/>
    <p:sldId id="273" r:id="rId20"/>
    <p:sldId id="274" r:id="rId21"/>
    <p:sldId id="289" r:id="rId22"/>
    <p:sldId id="287" r:id="rId23"/>
    <p:sldId id="290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1E6D7-3480-4A6E-B990-C6DD3302FE1D}" type="datetimeFigureOut">
              <a:rPr lang="en-IN" smtClean="0"/>
              <a:t>17-08-2020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E3083-CA59-4F6F-9E1D-A53D8484EC0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568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587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963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6803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057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6603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943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4462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6592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937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8389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5995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0529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7554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8407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6045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1198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6001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4048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596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8659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072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66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27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7607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41498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4762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402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2997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88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5518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067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5502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E3083-CA59-4F6F-9E1D-A53D8484EC0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442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649A-C618-4474-98BC-0CAE84A38AD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04D53-B178-4205-A69A-4FE0F1A804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odafone Rg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odafone Rg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frm=1&amp;source=images&amp;cd=&amp;cad=rja&amp;uact=8&amp;ved=2ahUKEwie39jKyd3fAhVTeXAKHRBoC2QQjRx6BAgBEAU&amp;url=https://fadavispt.mhmedical.com/content.aspx?bookid%3D1932%26sectionid%3D141708554&amp;psig=AOvVaw0zoJp7YBKgk6-Kn-0TCRGA&amp;ust=1547015833308427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Interferential Current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Dr. </a:t>
            </a:r>
            <a:r>
              <a:rPr lang="en-US" dirty="0" err="1" smtClean="0"/>
              <a:t>Nalina</a:t>
            </a:r>
            <a:r>
              <a:rPr lang="en-US" dirty="0" smtClean="0"/>
              <a:t> Gupta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mage result for interferential CURR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26461"/>
            <a:ext cx="61341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10445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7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 smtClean="0"/>
              <a:t>The principle component of interferential </a:t>
            </a:r>
            <a:r>
              <a:rPr lang="en-IN" sz="2400" dirty="0"/>
              <a:t>unit are a pair of signal generators</a:t>
            </a:r>
            <a:r>
              <a:rPr lang="en-IN" sz="2400" dirty="0" smtClean="0"/>
              <a:t>, the </a:t>
            </a:r>
            <a:r>
              <a:rPr lang="en-IN" sz="2400" dirty="0"/>
              <a:t>output of one oscillating at the fixed </a:t>
            </a:r>
            <a:r>
              <a:rPr lang="en-IN" sz="2400" dirty="0" smtClean="0"/>
              <a:t>frequency 4000 Hz </a:t>
            </a:r>
            <a:r>
              <a:rPr lang="en-IN" sz="2400" dirty="0"/>
              <a:t>whilst the other is variable in </a:t>
            </a:r>
            <a:r>
              <a:rPr lang="en-IN" sz="2400" dirty="0" smtClean="0"/>
              <a:t>frequency between 4000 and 4100cps or 4000 </a:t>
            </a:r>
            <a:r>
              <a:rPr lang="en-IN" sz="2400" dirty="0"/>
              <a:t>and 4250 Hz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/>
              <a:t>These signals are </a:t>
            </a:r>
            <a:r>
              <a:rPr lang="en-IN" sz="2400" dirty="0" smtClean="0"/>
              <a:t>then amplified </a:t>
            </a:r>
            <a:r>
              <a:rPr lang="en-IN" sz="2400" dirty="0"/>
              <a:t>to a therapeutically useful intensity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 smtClean="0"/>
              <a:t>The variable-frequency </a:t>
            </a:r>
            <a:r>
              <a:rPr lang="en-IN" sz="2400" dirty="0"/>
              <a:t>oscillator can sweep </a:t>
            </a:r>
            <a:r>
              <a:rPr lang="en-IN" sz="2400" dirty="0" smtClean="0"/>
              <a:t>automatically between </a:t>
            </a:r>
            <a:r>
              <a:rPr lang="en-IN" sz="2400" dirty="0"/>
              <a:t>one pre-set frequency and another, </a:t>
            </a:r>
            <a:r>
              <a:rPr lang="en-IN" sz="2400" dirty="0" smtClean="0"/>
              <a:t>thus producing </a:t>
            </a:r>
            <a:r>
              <a:rPr lang="en-IN" sz="2400" dirty="0"/>
              <a:t>a range of beat frequencies that </a:t>
            </a:r>
            <a:r>
              <a:rPr lang="en-IN" sz="2400" dirty="0" smtClean="0"/>
              <a:t>yield several </a:t>
            </a:r>
            <a:r>
              <a:rPr lang="en-IN" sz="2400" dirty="0"/>
              <a:t>therapeutic effects</a:t>
            </a:r>
          </a:p>
        </p:txBody>
      </p:sp>
    </p:spTree>
    <p:extLst>
      <p:ext uri="{BB962C8B-B14F-4D97-AF65-F5344CB8AC3E}">
        <p14:creationId xmlns:p14="http://schemas.microsoft.com/office/powerpoint/2010/main" val="22591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Two pairs of electrodes, conveying separately </a:t>
            </a:r>
            <a:r>
              <a:rPr lang="en-IN" sz="2400" dirty="0" smtClean="0"/>
              <a:t>the amplified </a:t>
            </a:r>
            <a:r>
              <a:rPr lang="en-IN" sz="2400" dirty="0"/>
              <a:t>output of the oscillators, are aligned on </a:t>
            </a:r>
            <a:r>
              <a:rPr lang="en-IN" sz="2400" dirty="0" smtClean="0"/>
              <a:t>the skin </a:t>
            </a:r>
            <a:r>
              <a:rPr lang="en-IN" sz="2400" dirty="0"/>
              <a:t>so that the currents flowing between each </a:t>
            </a:r>
            <a:r>
              <a:rPr lang="en-IN" sz="2400" dirty="0" smtClean="0"/>
              <a:t>pair intersect </a:t>
            </a:r>
            <a:r>
              <a:rPr lang="en-IN" sz="2400" dirty="0"/>
              <a:t>and interfere within the structure to </a:t>
            </a:r>
            <a:r>
              <a:rPr lang="en-IN" sz="2400" dirty="0" smtClean="0"/>
              <a:t>be treated.</a:t>
            </a:r>
          </a:p>
          <a:p>
            <a:pPr algn="just"/>
            <a:r>
              <a:rPr lang="en-IN" sz="2400" dirty="0"/>
              <a:t>A resultant current of low frequency </a:t>
            </a:r>
            <a:r>
              <a:rPr lang="en-IN" sz="2400" dirty="0" smtClean="0"/>
              <a:t>is generated </a:t>
            </a:r>
            <a:r>
              <a:rPr lang="en-IN" sz="2400" dirty="0"/>
              <a:t>that alternates at 0-250 Hz. The </a:t>
            </a:r>
            <a:r>
              <a:rPr lang="en-IN" sz="2400" dirty="0" smtClean="0"/>
              <a:t>precise frequency </a:t>
            </a:r>
            <a:r>
              <a:rPr lang="en-IN" sz="2400" dirty="0"/>
              <a:t>will depend upon the difference that </a:t>
            </a:r>
            <a:r>
              <a:rPr lang="en-IN" sz="2400" dirty="0" smtClean="0"/>
              <a:t>exists between </a:t>
            </a:r>
            <a:r>
              <a:rPr lang="en-IN" sz="2400" dirty="0"/>
              <a:t>the frequencies of the original currents</a:t>
            </a:r>
            <a:r>
              <a:rPr lang="en-IN" sz="2400" dirty="0" smtClean="0"/>
              <a:t>.</a:t>
            </a:r>
          </a:p>
          <a:p>
            <a:pPr algn="just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000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 smtClean="0"/>
              <a:t>The beat </a:t>
            </a:r>
            <a:r>
              <a:rPr lang="en-IN" sz="2400" dirty="0"/>
              <a:t>frequency current flows maximally in the </a:t>
            </a:r>
            <a:r>
              <a:rPr lang="en-IN" sz="2400" dirty="0" smtClean="0"/>
              <a:t>region of </a:t>
            </a:r>
            <a:r>
              <a:rPr lang="en-IN" sz="2400" dirty="0"/>
              <a:t>maximum interference that develops along </a:t>
            </a:r>
            <a:r>
              <a:rPr lang="en-IN" sz="2400" dirty="0" smtClean="0"/>
              <a:t>diagonals extending </a:t>
            </a:r>
            <a:r>
              <a:rPr lang="en-IN" sz="2400" dirty="0"/>
              <a:t>at </a:t>
            </a:r>
            <a:r>
              <a:rPr lang="en-IN" sz="2400" smtClean="0"/>
              <a:t>45 degree </a:t>
            </a:r>
            <a:r>
              <a:rPr lang="en-IN" sz="2400" dirty="0"/>
              <a:t>to the direct paths </a:t>
            </a:r>
            <a:r>
              <a:rPr lang="en-IN" sz="2400" dirty="0" smtClean="0"/>
              <a:t> between the </a:t>
            </a:r>
            <a:r>
              <a:rPr lang="en-IN" sz="2400" dirty="0"/>
              <a:t>two sets of </a:t>
            </a:r>
            <a:r>
              <a:rPr lang="en-IN" sz="2400" dirty="0" smtClean="0"/>
              <a:t>electrodes.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418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95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8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86299"/>
            <a:ext cx="5616624" cy="423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5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A </a:t>
            </a:r>
            <a:r>
              <a:rPr lang="en-IN" sz="2400" dirty="0" err="1" smtClean="0"/>
              <a:t>snowflakeshaped</a:t>
            </a:r>
            <a:r>
              <a:rPr lang="en-IN" sz="2400" dirty="0" smtClean="0"/>
              <a:t> field </a:t>
            </a:r>
            <a:r>
              <a:rPr lang="en-IN" sz="2400" dirty="0"/>
              <a:t>is created because one current </a:t>
            </a:r>
            <a:r>
              <a:rPr lang="en-IN" sz="2400" dirty="0" smtClean="0"/>
              <a:t>flows laterally </a:t>
            </a:r>
            <a:r>
              <a:rPr lang="en-IN" sz="2400" dirty="0"/>
              <a:t>from its direct path to interact with </a:t>
            </a:r>
            <a:r>
              <a:rPr lang="en-IN" sz="2400" dirty="0" smtClean="0"/>
              <a:t>the adjacent </a:t>
            </a:r>
            <a:r>
              <a:rPr lang="en-IN" sz="2400" dirty="0"/>
              <a:t>current. </a:t>
            </a:r>
            <a:endParaRPr lang="en-IN" sz="2400" dirty="0" smtClean="0"/>
          </a:p>
          <a:p>
            <a:pPr algn="just"/>
            <a:r>
              <a:rPr lang="en-IN" sz="2400" dirty="0" smtClean="0"/>
              <a:t>This </a:t>
            </a:r>
            <a:r>
              <a:rPr lang="en-IN" sz="2400" dirty="0"/>
              <a:t>region of maximal </a:t>
            </a:r>
            <a:r>
              <a:rPr lang="en-IN" sz="2400" dirty="0" smtClean="0"/>
              <a:t>therapeutic effect </a:t>
            </a:r>
            <a:r>
              <a:rPr lang="en-IN" sz="2400" dirty="0"/>
              <a:t>is usually static and situated deep within </a:t>
            </a:r>
            <a:r>
              <a:rPr lang="en-IN" sz="2400" dirty="0" smtClean="0"/>
              <a:t>the tissues.</a:t>
            </a:r>
          </a:p>
          <a:p>
            <a:pPr algn="just"/>
            <a:r>
              <a:rPr lang="en-IN" sz="2400" dirty="0"/>
              <a:t>Static fields are used to treat small, well </a:t>
            </a:r>
            <a:r>
              <a:rPr lang="en-IN" sz="2400" dirty="0" smtClean="0"/>
              <a:t>defined lesions </a:t>
            </a:r>
            <a:r>
              <a:rPr lang="en-IN" sz="2400" dirty="0"/>
              <a:t>but may miss sites of more diffuse damage.</a:t>
            </a:r>
          </a:p>
          <a:p>
            <a:pPr algn="just"/>
            <a:r>
              <a:rPr lang="en-IN" sz="2400" dirty="0"/>
              <a:t>This difficulty is overcome by scanning the region </a:t>
            </a:r>
            <a:r>
              <a:rPr lang="en-IN" sz="2400" dirty="0" smtClean="0"/>
              <a:t>of maximum </a:t>
            </a:r>
            <a:r>
              <a:rPr lang="en-IN" sz="2400" dirty="0"/>
              <a:t>interference systematically through </a:t>
            </a:r>
            <a:r>
              <a:rPr lang="en-IN" sz="2400" dirty="0" smtClean="0"/>
              <a:t>the tissues</a:t>
            </a:r>
            <a:r>
              <a:rPr lang="en-IN" sz="2400" dirty="0"/>
              <a:t>.</a:t>
            </a:r>
          </a:p>
          <a:p>
            <a:pPr algn="just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8883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A voltage (and hence a current) applied </a:t>
            </a:r>
            <a:r>
              <a:rPr lang="en-IN" sz="2400" dirty="0" smtClean="0"/>
              <a:t>to one </a:t>
            </a:r>
            <a:r>
              <a:rPr lang="en-IN" sz="2400" dirty="0"/>
              <a:t>of the pairs of electrodes, varying rhythmically </a:t>
            </a:r>
            <a:r>
              <a:rPr lang="en-IN" sz="2400" dirty="0" smtClean="0"/>
              <a:t>in intensity </a:t>
            </a:r>
            <a:r>
              <a:rPr lang="en-IN" sz="2400" dirty="0"/>
              <a:t>with respect to the other, will influence </a:t>
            </a:r>
            <a:r>
              <a:rPr lang="en-IN" sz="2400" dirty="0" smtClean="0"/>
              <a:t>an area </a:t>
            </a:r>
            <a:r>
              <a:rPr lang="en-IN" sz="2400" dirty="0"/>
              <a:t>that expands and recedes regularly. </a:t>
            </a:r>
            <a:endParaRPr lang="en-IN" sz="2400" dirty="0" smtClean="0"/>
          </a:p>
          <a:p>
            <a:pPr algn="just"/>
            <a:r>
              <a:rPr lang="en-IN" sz="2400" dirty="0" smtClean="0"/>
              <a:t>This causes the </a:t>
            </a:r>
            <a:r>
              <a:rPr lang="en-IN" sz="2400" dirty="0"/>
              <a:t>region of maximum interference to pan </a:t>
            </a:r>
            <a:r>
              <a:rPr lang="en-IN" sz="2400" dirty="0" smtClean="0"/>
              <a:t>through the tissue.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2149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Principle of IFT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400" dirty="0" smtClean="0"/>
              <a:t>Tissue resistance is inversely proportional to frequency</a:t>
            </a:r>
          </a:p>
          <a:p>
            <a:pPr marL="0" indent="0" algn="ctr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Z=1/2</a:t>
            </a:r>
            <a:r>
              <a:rPr lang="el-GR" sz="2400" b="1" dirty="0" smtClean="0">
                <a:solidFill>
                  <a:srgbClr val="FF0000"/>
                </a:solidFill>
              </a:rPr>
              <a:t>π</a:t>
            </a:r>
            <a:r>
              <a:rPr lang="en-IN" sz="2400" b="1" dirty="0" smtClean="0">
                <a:solidFill>
                  <a:srgbClr val="FF0000"/>
                </a:solidFill>
              </a:rPr>
              <a:t>fc</a:t>
            </a:r>
          </a:p>
          <a:p>
            <a:pPr marL="0" indent="0">
              <a:buNone/>
            </a:pPr>
            <a:r>
              <a:rPr lang="en-IN" sz="2400" dirty="0" smtClean="0"/>
              <a:t>Z= Skin resistance by ohm</a:t>
            </a:r>
          </a:p>
          <a:p>
            <a:pPr marL="0" indent="0">
              <a:buNone/>
            </a:pPr>
            <a:r>
              <a:rPr lang="en-IN" sz="2400" dirty="0" smtClean="0"/>
              <a:t>F= Frequency</a:t>
            </a:r>
          </a:p>
          <a:p>
            <a:pPr marL="0" indent="0">
              <a:buNone/>
            </a:pPr>
            <a:r>
              <a:rPr lang="en-IN" sz="2400" dirty="0" smtClean="0"/>
              <a:t>C= Capacity of the skin in microfarad</a:t>
            </a:r>
          </a:p>
          <a:p>
            <a:r>
              <a:rPr lang="en-IN" sz="2400" dirty="0" smtClean="0"/>
              <a:t>The tissue </a:t>
            </a:r>
            <a:r>
              <a:rPr lang="en-IN" sz="2400" dirty="0" err="1" smtClean="0"/>
              <a:t>impedence</a:t>
            </a:r>
            <a:r>
              <a:rPr lang="en-IN" sz="2400" dirty="0" smtClean="0"/>
              <a:t> at 50Hz is 3200 ohms and at 4000Hz is 40 ohms</a:t>
            </a:r>
          </a:p>
          <a:p>
            <a:pPr marL="0" indent="0" algn="ctr">
              <a:buNone/>
            </a:pPr>
            <a:r>
              <a:rPr lang="en-IN" sz="2400" b="1" dirty="0" smtClean="0">
                <a:solidFill>
                  <a:schemeClr val="tx2"/>
                </a:solidFill>
              </a:rPr>
              <a:t>IFT </a:t>
            </a:r>
          </a:p>
          <a:p>
            <a:pPr algn="ctr"/>
            <a:r>
              <a:rPr lang="en-IN" sz="2400" dirty="0" smtClean="0">
                <a:solidFill>
                  <a:schemeClr val="tx2"/>
                </a:solidFill>
              </a:rPr>
              <a:t>is associated with lower skin resistance</a:t>
            </a:r>
          </a:p>
          <a:p>
            <a:pPr algn="ctr"/>
            <a:r>
              <a:rPr lang="en-IN" sz="2400" dirty="0" smtClean="0">
                <a:solidFill>
                  <a:schemeClr val="tx2"/>
                </a:solidFill>
              </a:rPr>
              <a:t>more comfortable and tolerable</a:t>
            </a:r>
          </a:p>
          <a:p>
            <a:pPr algn="ctr"/>
            <a:r>
              <a:rPr lang="en-IN" sz="2400" dirty="0" smtClean="0">
                <a:solidFill>
                  <a:schemeClr val="tx2"/>
                </a:solidFill>
              </a:rPr>
              <a:t>Deep penetration</a:t>
            </a:r>
            <a:endParaRPr lang="en-IN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176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Direct current and low-frequency alternating </a:t>
            </a:r>
            <a:r>
              <a:rPr lang="en-IN" sz="2400" dirty="0" smtClean="0"/>
              <a:t>currents     (&gt; </a:t>
            </a:r>
            <a:r>
              <a:rPr lang="en-IN" sz="2400" dirty="0"/>
              <a:t>1 kHz) encounter a high electrical </a:t>
            </a:r>
            <a:r>
              <a:rPr lang="en-IN" sz="2400" dirty="0" smtClean="0"/>
              <a:t>resistance in </a:t>
            </a:r>
            <a:r>
              <a:rPr lang="en-IN" sz="2400" dirty="0"/>
              <a:t>the outer layers of the skin. </a:t>
            </a:r>
            <a:endParaRPr lang="en-IN" sz="2400" dirty="0" smtClean="0"/>
          </a:p>
          <a:p>
            <a:pPr algn="just"/>
            <a:r>
              <a:rPr lang="en-IN" sz="2400" dirty="0" smtClean="0"/>
              <a:t>This </a:t>
            </a:r>
            <a:r>
              <a:rPr lang="en-IN" sz="2400" dirty="0"/>
              <a:t>makes </a:t>
            </a:r>
            <a:r>
              <a:rPr lang="en-IN" sz="2400" dirty="0" smtClean="0"/>
              <a:t>the treatment </a:t>
            </a:r>
            <a:r>
              <a:rPr lang="en-IN" sz="2400" dirty="0"/>
              <a:t>of deep structures painful because a </a:t>
            </a:r>
            <a:r>
              <a:rPr lang="en-IN" sz="2400" dirty="0" smtClean="0"/>
              <a:t>large transcutaneous </a:t>
            </a:r>
            <a:r>
              <a:rPr lang="en-IN" sz="2400" dirty="0"/>
              <a:t>current must flow so that </a:t>
            </a:r>
            <a:r>
              <a:rPr lang="en-IN" sz="2400" dirty="0" smtClean="0"/>
              <a:t>adequate current </a:t>
            </a:r>
            <a:r>
              <a:rPr lang="en-IN" sz="2400" dirty="0"/>
              <a:t>passes deeply.</a:t>
            </a:r>
          </a:p>
        </p:txBody>
      </p:sp>
    </p:spTree>
    <p:extLst>
      <p:ext uri="{BB962C8B-B14F-4D97-AF65-F5344CB8AC3E}">
        <p14:creationId xmlns:p14="http://schemas.microsoft.com/office/powerpoint/2010/main" val="31729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Parameters of IFT</a:t>
            </a:r>
            <a:endParaRPr lang="en-IN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658609"/>
              </p:ext>
            </p:extLst>
          </p:nvPr>
        </p:nvGraphicFramePr>
        <p:xfrm>
          <a:off x="457200" y="1600200"/>
          <a:ext cx="8229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2664296"/>
                <a:gridCol w="1769368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b="1" dirty="0" smtClean="0"/>
                        <a:t>Parameters</a:t>
                      </a:r>
                      <a:endParaRPr lang="en-IN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IN" b="1" dirty="0" smtClean="0"/>
                        <a:t>IFT Patterns (Modes)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2 poles (Bipolar) IFC</a:t>
                      </a:r>
                      <a:endParaRPr lang="en-IN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b="1" dirty="0" smtClean="0"/>
                        <a:t>4 poles (</a:t>
                      </a:r>
                      <a:r>
                        <a:rPr lang="en-IN" b="1" dirty="0" err="1" smtClean="0"/>
                        <a:t>Quadripolar</a:t>
                      </a:r>
                      <a:r>
                        <a:rPr lang="en-IN" b="1" dirty="0" smtClean="0"/>
                        <a:t>)</a:t>
                      </a:r>
                      <a:r>
                        <a:rPr lang="en-IN" b="1" baseline="0" dirty="0" smtClean="0"/>
                        <a:t> IFC</a:t>
                      </a:r>
                      <a:endParaRPr lang="en-IN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Static</a:t>
                      </a:r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Vector Scan</a:t>
                      </a:r>
                      <a:endParaRPr lang="en-IN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1. Output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 Electrodes/1 channel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 smtClean="0"/>
                        <a:t>4 electrodes/ 2 channel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2. Modulation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Premodulated</a:t>
                      </a:r>
                      <a:endParaRPr lang="en-IN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dirty="0" smtClean="0"/>
                        <a:t>Current modulated at tissue level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3. Field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Static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Static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Dynamic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4. Shape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Oval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Four leaf clover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Circular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5.  Uses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Suitable</a:t>
                      </a:r>
                      <a:r>
                        <a:rPr lang="en-IN" baseline="0" dirty="0" smtClean="0"/>
                        <a:t> for small areas (ankle, elbow)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It is used for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acute conditions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It</a:t>
                      </a:r>
                      <a:r>
                        <a:rPr lang="en-IN" baseline="0" dirty="0" smtClean="0"/>
                        <a:t> is best suited for large areas and diffuse pain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11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68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078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797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5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0287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584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A skin current tends to occur when </a:t>
            </a:r>
            <a:r>
              <a:rPr lang="en-IN" sz="2400" dirty="0" smtClean="0"/>
              <a:t>the electrodes </a:t>
            </a:r>
            <a:r>
              <a:rPr lang="en-IN" sz="2400" dirty="0"/>
              <a:t>of two separate circuits are </a:t>
            </a:r>
            <a:r>
              <a:rPr lang="en-IN" sz="2400" dirty="0" smtClean="0"/>
              <a:t>close together </a:t>
            </a:r>
            <a:r>
              <a:rPr lang="en-IN" sz="2400" dirty="0"/>
              <a:t>if these are of opposite polarity. </a:t>
            </a:r>
            <a:endParaRPr lang="en-IN" sz="2400" dirty="0" smtClean="0"/>
          </a:p>
          <a:p>
            <a:pPr algn="just"/>
            <a:r>
              <a:rPr lang="en-IN" sz="2400" dirty="0" smtClean="0"/>
              <a:t>The current </a:t>
            </a:r>
            <a:r>
              <a:rPr lang="en-IN" sz="2400" dirty="0"/>
              <a:t>then tends to choose the easiest </a:t>
            </a:r>
            <a:r>
              <a:rPr lang="en-IN" sz="2400" dirty="0" smtClean="0"/>
              <a:t>pathway </a:t>
            </a:r>
            <a:r>
              <a:rPr lang="en-IN" sz="2400" dirty="0"/>
              <a:t>instead of passing diagonally through </a:t>
            </a:r>
            <a:r>
              <a:rPr lang="en-IN" sz="2400" dirty="0" smtClean="0"/>
              <a:t>the tissues.</a:t>
            </a:r>
          </a:p>
          <a:p>
            <a:pPr algn="just"/>
            <a:r>
              <a:rPr lang="en-IN" sz="2400" dirty="0" smtClean="0"/>
              <a:t>For </a:t>
            </a:r>
            <a:r>
              <a:rPr lang="en-IN" sz="2400" dirty="0"/>
              <a:t>this reason skin currents can </a:t>
            </a:r>
            <a:r>
              <a:rPr lang="en-IN" sz="2400" dirty="0" smtClean="0"/>
              <a:t>also be </a:t>
            </a:r>
            <a:r>
              <a:rPr lang="en-IN" sz="2400" dirty="0"/>
              <a:t>avoided by taking polarity into </a:t>
            </a:r>
            <a:r>
              <a:rPr lang="en-IN" sz="2400" dirty="0" smtClean="0"/>
              <a:t>account when </a:t>
            </a:r>
            <a:r>
              <a:rPr lang="en-IN" sz="2400" dirty="0"/>
              <a:t>placing the electrodes</a:t>
            </a:r>
          </a:p>
        </p:txBody>
      </p:sp>
    </p:spTree>
    <p:extLst>
      <p:ext uri="{BB962C8B-B14F-4D97-AF65-F5344CB8AC3E}">
        <p14:creationId xmlns:p14="http://schemas.microsoft.com/office/powerpoint/2010/main" val="40061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It is also necessary to "balance" the </a:t>
            </a:r>
            <a:r>
              <a:rPr lang="en-IN" sz="2400" dirty="0" smtClean="0"/>
              <a:t>intensity in </a:t>
            </a:r>
            <a:r>
              <a:rPr lang="en-IN" sz="2400" dirty="0"/>
              <a:t>both circuits so that there is, as far </a:t>
            </a:r>
            <a:r>
              <a:rPr lang="en-IN" sz="2400" dirty="0" smtClean="0"/>
              <a:t>as possible</a:t>
            </a:r>
            <a:r>
              <a:rPr lang="en-IN" sz="2400" dirty="0"/>
              <a:t>, equal sensation under the four electrodes.</a:t>
            </a:r>
          </a:p>
          <a:p>
            <a:pPr algn="just"/>
            <a:r>
              <a:rPr lang="en-IN" sz="2400" dirty="0"/>
              <a:t>Because two circuits are present </a:t>
            </a:r>
            <a:r>
              <a:rPr lang="en-IN" sz="2400" dirty="0" smtClean="0"/>
              <a:t>one circuit </a:t>
            </a:r>
            <a:r>
              <a:rPr lang="en-IN" sz="2400" dirty="0"/>
              <a:t>may have a slightly longer </a:t>
            </a:r>
            <a:r>
              <a:rPr lang="en-IN" sz="2400" dirty="0" smtClean="0"/>
              <a:t>pathway than </a:t>
            </a:r>
            <a:r>
              <a:rPr lang="en-IN" sz="2400" dirty="0"/>
              <a:t>another and so the intensity in the </a:t>
            </a:r>
            <a:r>
              <a:rPr lang="en-IN" sz="2400" dirty="0" smtClean="0"/>
              <a:t>circuits must </a:t>
            </a:r>
            <a:r>
              <a:rPr lang="en-IN" sz="2400" dirty="0"/>
              <a:t>be adjusted to meet this difference.</a:t>
            </a:r>
          </a:p>
        </p:txBody>
      </p:sp>
    </p:spTree>
    <p:extLst>
      <p:ext uri="{BB962C8B-B14F-4D97-AF65-F5344CB8AC3E}">
        <p14:creationId xmlns:p14="http://schemas.microsoft.com/office/powerpoint/2010/main" val="17889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When these adjustments have been made, </a:t>
            </a:r>
            <a:r>
              <a:rPr lang="en-IN" sz="2400" dirty="0" smtClean="0"/>
              <a:t>it takes </a:t>
            </a:r>
            <a:r>
              <a:rPr lang="en-IN" sz="2400" dirty="0"/>
              <a:t>a minute or two to become aware of </a:t>
            </a:r>
            <a:r>
              <a:rPr lang="en-IN" sz="2400" dirty="0" smtClean="0"/>
              <a:t>the beat </a:t>
            </a:r>
            <a:r>
              <a:rPr lang="en-IN" sz="2400" dirty="0"/>
              <a:t>frequency b</a:t>
            </a:r>
            <a:r>
              <a:rPr lang="en-IN" sz="2400" dirty="0" smtClean="0"/>
              <a:t>etween </a:t>
            </a:r>
            <a:r>
              <a:rPr lang="en-IN" sz="2400" dirty="0"/>
              <a:t>the four electrodes.</a:t>
            </a:r>
          </a:p>
          <a:p>
            <a:pPr algn="just"/>
            <a:r>
              <a:rPr lang="en-IN" sz="2400" dirty="0"/>
              <a:t>This interference feels like a slight </a:t>
            </a:r>
            <a:r>
              <a:rPr lang="en-IN" sz="2400" dirty="0" smtClean="0"/>
              <a:t>vibration or </a:t>
            </a:r>
            <a:r>
              <a:rPr lang="en-IN" sz="2400" dirty="0"/>
              <a:t>flutter or a mild sense of pressure.</a:t>
            </a:r>
          </a:p>
        </p:txBody>
      </p:sp>
    </p:spTree>
    <p:extLst>
      <p:ext uri="{BB962C8B-B14F-4D97-AF65-F5344CB8AC3E}">
        <p14:creationId xmlns:p14="http://schemas.microsoft.com/office/powerpoint/2010/main" val="6784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 smtClean="0"/>
              <a:t>It is necessary </a:t>
            </a:r>
            <a:r>
              <a:rPr lang="en-IN" sz="2400" dirty="0"/>
              <a:t>to feel the difference between </a:t>
            </a:r>
            <a:r>
              <a:rPr lang="en-IN" sz="2400" dirty="0" smtClean="0"/>
              <a:t>a contraction </a:t>
            </a:r>
            <a:r>
              <a:rPr lang="en-IN" sz="2400" dirty="0"/>
              <a:t>of muscle produced by an </a:t>
            </a:r>
            <a:r>
              <a:rPr lang="en-IN" sz="2400" dirty="0" smtClean="0"/>
              <a:t>interferential </a:t>
            </a:r>
            <a:r>
              <a:rPr lang="en-IN" sz="2400" dirty="0"/>
              <a:t>current and that produced by </a:t>
            </a:r>
            <a:r>
              <a:rPr lang="en-IN" sz="2400" dirty="0" smtClean="0"/>
              <a:t>faradism; there </a:t>
            </a:r>
            <a:r>
              <a:rPr lang="en-IN" sz="2400" dirty="0"/>
              <a:t>is less sensory stimulus </a:t>
            </a:r>
            <a:r>
              <a:rPr lang="en-IN" sz="2400" dirty="0" smtClean="0"/>
              <a:t>and greater </a:t>
            </a:r>
            <a:r>
              <a:rPr lang="en-IN" sz="2400" dirty="0"/>
              <a:t>depth of contraction with the former.</a:t>
            </a:r>
          </a:p>
        </p:txBody>
      </p:sp>
    </p:spTree>
    <p:extLst>
      <p:ext uri="{BB962C8B-B14F-4D97-AF65-F5344CB8AC3E}">
        <p14:creationId xmlns:p14="http://schemas.microsoft.com/office/powerpoint/2010/main" val="4164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/>
              <a:t>Physiological effects of interference currents</a:t>
            </a:r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Magnitude of the current- rhythmic or constant</a:t>
            </a:r>
          </a:p>
          <a:p>
            <a:r>
              <a:rPr lang="en-IN" sz="2400" dirty="0" smtClean="0"/>
              <a:t>Frequency range used</a:t>
            </a:r>
          </a:p>
          <a:p>
            <a:r>
              <a:rPr lang="en-IN" sz="2400" dirty="0" smtClean="0"/>
              <a:t>Accuracy of electrode positioning</a:t>
            </a:r>
          </a:p>
          <a:p>
            <a:endParaRPr lang="en-IN" sz="2400" dirty="0"/>
          </a:p>
          <a:p>
            <a:pPr marL="457200" indent="-457200">
              <a:buAutoNum type="arabicPeriod"/>
            </a:pPr>
            <a:r>
              <a:rPr lang="en-IN" sz="2400" dirty="0" smtClean="0"/>
              <a:t>Relief of pain</a:t>
            </a:r>
          </a:p>
          <a:p>
            <a:r>
              <a:rPr lang="en-IN" sz="2400" dirty="0" smtClean="0"/>
              <a:t>Increase in local circulation</a:t>
            </a:r>
          </a:p>
          <a:p>
            <a:r>
              <a:rPr lang="en-IN" sz="2400" dirty="0" smtClean="0"/>
              <a:t>Removal of chemicals from the area</a:t>
            </a:r>
          </a:p>
          <a:p>
            <a:r>
              <a:rPr lang="en-IN" sz="2400" dirty="0" smtClean="0"/>
              <a:t>Short duration pulses at a frequency of 100 Hz may stimulate large diameter nerve </a:t>
            </a:r>
            <a:r>
              <a:rPr lang="en-IN" sz="2400" dirty="0" err="1" smtClean="0"/>
              <a:t>fibers</a:t>
            </a:r>
            <a:endParaRPr lang="en-IN" sz="2400" dirty="0" smtClean="0"/>
          </a:p>
          <a:p>
            <a:r>
              <a:rPr lang="en-IN" sz="2400" dirty="0" smtClean="0"/>
              <a:t>Frequency of 80-100 Hz rhythmic is usually chosen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934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 smtClean="0"/>
              <a:t>To selectively activate the descending pain suppression system, a frequency of 15 Hz is required</a:t>
            </a:r>
          </a:p>
          <a:p>
            <a:pPr algn="just"/>
            <a:r>
              <a:rPr lang="en-IN" sz="2400" dirty="0" smtClean="0"/>
              <a:t>Maximum frequency of transmission in C nerve fibres is 15Hz and in A-delta </a:t>
            </a:r>
            <a:r>
              <a:rPr lang="en-IN" sz="2400" dirty="0" err="1" smtClean="0"/>
              <a:t>fibers</a:t>
            </a:r>
            <a:r>
              <a:rPr lang="en-IN" sz="2400" dirty="0" smtClean="0"/>
              <a:t> is 40 Hz. The application of frequencies higher than this maximum could block transmission along these fibres altogether</a:t>
            </a:r>
          </a:p>
          <a:p>
            <a:pPr marL="0" indent="0" algn="just">
              <a:buNone/>
            </a:pPr>
            <a:endParaRPr lang="en-IN" sz="2400" dirty="0" smtClean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7020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Alternating currents </a:t>
            </a:r>
            <a:r>
              <a:rPr lang="en-IN" sz="2400" dirty="0" smtClean="0"/>
              <a:t>of medium (&gt; 1kHz </a:t>
            </a:r>
            <a:r>
              <a:rPr lang="en-IN" sz="2400" dirty="0"/>
              <a:t>to </a:t>
            </a:r>
            <a:r>
              <a:rPr lang="en-IN" sz="2400" dirty="0" smtClean="0"/>
              <a:t>&lt;</a:t>
            </a:r>
            <a:r>
              <a:rPr lang="en-IN" sz="2400" dirty="0"/>
              <a:t> </a:t>
            </a:r>
            <a:r>
              <a:rPr lang="en-IN" sz="2400" dirty="0" smtClean="0"/>
              <a:t>10kHz</a:t>
            </a:r>
            <a:r>
              <a:rPr lang="en-IN" sz="2400" dirty="0"/>
              <a:t>) or high </a:t>
            </a:r>
            <a:r>
              <a:rPr lang="en-IN" sz="2400" dirty="0" smtClean="0"/>
              <a:t>frequency (&gt;</a:t>
            </a:r>
            <a:r>
              <a:rPr lang="en-IN" sz="2400" dirty="0"/>
              <a:t> </a:t>
            </a:r>
            <a:r>
              <a:rPr lang="en-IN" sz="2400" dirty="0" smtClean="0"/>
              <a:t>10kHz</a:t>
            </a:r>
            <a:r>
              <a:rPr lang="en-IN" sz="2400" dirty="0"/>
              <a:t>) meet little resistance </a:t>
            </a:r>
            <a:r>
              <a:rPr lang="en-IN" sz="2400" dirty="0" smtClean="0"/>
              <a:t>(due to a marked reduction in the effects of skin capacitance upon current flow) and </a:t>
            </a:r>
            <a:r>
              <a:rPr lang="en-IN" sz="2400" dirty="0"/>
              <a:t>penetrate the tissues </a:t>
            </a:r>
            <a:r>
              <a:rPr lang="en-IN" sz="2400" dirty="0" smtClean="0"/>
              <a:t>easily</a:t>
            </a:r>
          </a:p>
          <a:p>
            <a:pPr algn="just"/>
            <a:r>
              <a:rPr lang="en-IN" sz="2400" dirty="0" smtClean="0"/>
              <a:t>Such </a:t>
            </a:r>
            <a:r>
              <a:rPr lang="en-IN" sz="2400" dirty="0"/>
              <a:t>currents generally oscillate too </a:t>
            </a:r>
            <a:r>
              <a:rPr lang="en-IN" sz="2400" dirty="0" smtClean="0"/>
              <a:t>rapidly to </a:t>
            </a:r>
            <a:r>
              <a:rPr lang="en-IN" sz="2400" dirty="0"/>
              <a:t>stimulate the tissues </a:t>
            </a:r>
            <a:r>
              <a:rPr lang="en-IN" sz="2400" dirty="0" smtClean="0"/>
              <a:t>directly</a:t>
            </a:r>
          </a:p>
          <a:p>
            <a:pPr algn="just"/>
            <a:r>
              <a:rPr lang="en-IN" sz="2400" dirty="0"/>
              <a:t>These difficulties were overcome in the early </a:t>
            </a:r>
            <a:r>
              <a:rPr lang="en-IN" sz="2400" dirty="0" smtClean="0"/>
              <a:t>1950s with </a:t>
            </a:r>
            <a:r>
              <a:rPr lang="en-IN" sz="2400" dirty="0"/>
              <a:t>the development of </a:t>
            </a:r>
            <a:r>
              <a:rPr lang="en-IN" sz="2400" dirty="0" smtClean="0"/>
              <a:t>interferential </a:t>
            </a:r>
            <a:r>
              <a:rPr lang="en-IN" sz="2400" dirty="0"/>
              <a:t>current therapy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/>
              <a:t>It </a:t>
            </a:r>
            <a:r>
              <a:rPr lang="en-IN" sz="2400" dirty="0" smtClean="0"/>
              <a:t>was originally </a:t>
            </a:r>
            <a:r>
              <a:rPr lang="en-IN" sz="2400" dirty="0"/>
              <a:t>proposed in the mid 1950's </a:t>
            </a:r>
            <a:r>
              <a:rPr lang="en-IN" sz="2400" dirty="0" smtClean="0"/>
              <a:t>by Dr </a:t>
            </a:r>
            <a:r>
              <a:rPr lang="en-IN" sz="2400" dirty="0"/>
              <a:t>Hans </a:t>
            </a:r>
            <a:r>
              <a:rPr lang="en-IN" sz="2400" dirty="0" err="1"/>
              <a:t>Nemeck</a:t>
            </a:r>
            <a:r>
              <a:rPr lang="en-IN" sz="2400" dirty="0"/>
              <a:t>, working in Austria.</a:t>
            </a:r>
          </a:p>
        </p:txBody>
      </p:sp>
    </p:spTree>
    <p:extLst>
      <p:ext uri="{BB962C8B-B14F-4D97-AF65-F5344CB8AC3E}">
        <p14:creationId xmlns:p14="http://schemas.microsoft.com/office/powerpoint/2010/main" val="30650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2400" dirty="0" smtClean="0"/>
              <a:t>2. Motor stimulation</a:t>
            </a:r>
          </a:p>
          <a:p>
            <a:pPr algn="just"/>
            <a:r>
              <a:rPr lang="en-IN" sz="2400" dirty="0" smtClean="0"/>
              <a:t>Normal innervated muscles will be made to contract if </a:t>
            </a:r>
            <a:r>
              <a:rPr lang="en-IN" sz="2400" dirty="0" err="1" smtClean="0"/>
              <a:t>IF</a:t>
            </a:r>
            <a:r>
              <a:rPr lang="en-IN" sz="2400" dirty="0" smtClean="0"/>
              <a:t> between 1 and 100 Hz are used</a:t>
            </a:r>
          </a:p>
          <a:p>
            <a:pPr algn="just"/>
            <a:r>
              <a:rPr lang="en-IN" sz="2400" dirty="0" smtClean="0"/>
              <a:t>The type of contraction depends on the frequency of stimulation</a:t>
            </a:r>
          </a:p>
          <a:p>
            <a:pPr algn="just"/>
            <a:r>
              <a:rPr lang="en-IN" sz="2400" dirty="0" smtClean="0"/>
              <a:t>At low frequencies, a twitch is produced</a:t>
            </a:r>
          </a:p>
          <a:p>
            <a:pPr algn="just"/>
            <a:r>
              <a:rPr lang="en-IN" sz="2400" dirty="0" smtClean="0"/>
              <a:t>Between 5 and 20 Hz a partial tetany</a:t>
            </a:r>
          </a:p>
          <a:p>
            <a:pPr algn="just"/>
            <a:r>
              <a:rPr lang="en-IN" sz="2400" dirty="0" smtClean="0"/>
              <a:t>30 to 100 Hz a tetanic contraction</a:t>
            </a:r>
          </a:p>
          <a:p>
            <a:pPr algn="just"/>
            <a:r>
              <a:rPr lang="en-IN" sz="2400" dirty="0" smtClean="0"/>
              <a:t>Little sensory stimulation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967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dirty="0" smtClean="0"/>
              <a:t>3. Absorption of exudate</a:t>
            </a:r>
          </a:p>
          <a:p>
            <a:pPr algn="just"/>
            <a:r>
              <a:rPr lang="en-IN" sz="2400" dirty="0" smtClean="0"/>
              <a:t>This is accelerated by a frequency of 1-10Hz rhythmic</a:t>
            </a:r>
          </a:p>
          <a:p>
            <a:pPr algn="just"/>
            <a:r>
              <a:rPr lang="en-IN" sz="2400" dirty="0" smtClean="0"/>
              <a:t>Rhythmical pumping action is produced  by muscle contraction, and there is possibly an effect on the autonomic nerves which can affect the diameter of blood vessels and therefore the circulation.</a:t>
            </a:r>
          </a:p>
          <a:p>
            <a:pPr algn="just"/>
            <a:r>
              <a:rPr lang="en-IN" sz="2400" dirty="0" smtClean="0"/>
              <a:t>Both of these factors help absorb exudate and thus reduce swelling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821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Indications and Contra-indications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Adjunct to other techniques such as ice, ultra-sound and mobilization</a:t>
            </a:r>
          </a:p>
          <a:p>
            <a:r>
              <a:rPr lang="en-IN" sz="2400" dirty="0" smtClean="0"/>
              <a:t>Reduction of pain and oedema, (sports injuries)</a:t>
            </a:r>
          </a:p>
          <a:p>
            <a:r>
              <a:rPr lang="en-IN" sz="2400" dirty="0" smtClean="0"/>
              <a:t>Stress incontinence</a:t>
            </a:r>
          </a:p>
          <a:p>
            <a:r>
              <a:rPr lang="en-IN" sz="2400" dirty="0" smtClean="0"/>
              <a:t>Contra-indications are the same as for any low-frequency treatment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297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Dangers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Electric burn</a:t>
            </a:r>
          </a:p>
          <a:p>
            <a:r>
              <a:rPr lang="en-IN" sz="2400" dirty="0" smtClean="0"/>
              <a:t>Apparatus should be operated well </a:t>
            </a:r>
            <a:r>
              <a:rPr lang="en-IN" sz="2400" smtClean="0"/>
              <a:t>away from SWD</a:t>
            </a:r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28041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/>
              <a:t>The term interferential therapy </a:t>
            </a:r>
            <a:r>
              <a:rPr lang="en-IN" sz="2400" dirty="0" smtClean="0"/>
              <a:t>stems from </a:t>
            </a:r>
            <a:r>
              <a:rPr lang="en-IN" sz="2400" dirty="0"/>
              <a:t>the idea of two currents </a:t>
            </a:r>
            <a:r>
              <a:rPr lang="en-IN" sz="2400" dirty="0" smtClean="0"/>
              <a:t>Interfering‘ with </a:t>
            </a:r>
            <a:r>
              <a:rPr lang="en-IN" sz="2400" dirty="0"/>
              <a:t>each other and this gives rise to </a:t>
            </a:r>
            <a:r>
              <a:rPr lang="en-IN" sz="2400" dirty="0" smtClean="0"/>
              <a:t>the term </a:t>
            </a:r>
            <a:r>
              <a:rPr lang="en-IN" sz="2400" dirty="0"/>
              <a:t>'interferential therapy' </a:t>
            </a:r>
            <a:r>
              <a:rPr lang="en-IN" sz="2400" dirty="0" smtClean="0"/>
              <a:t>or 'interference </a:t>
            </a:r>
            <a:r>
              <a:rPr lang="en-IN" sz="2400" dirty="0"/>
              <a:t>therapy</a:t>
            </a:r>
            <a:r>
              <a:rPr lang="en-IN" sz="2400" dirty="0" smtClean="0"/>
              <a:t>'.</a:t>
            </a:r>
          </a:p>
          <a:p>
            <a:pPr algn="just"/>
            <a:r>
              <a:rPr lang="en-IN" sz="2400" dirty="0"/>
              <a:t>When two or more sinusoidal currents alternate at the same frequency, rising and falling at exactly the same time, they are said to be in phase. </a:t>
            </a:r>
          </a:p>
          <a:p>
            <a:pPr algn="just"/>
            <a:r>
              <a:rPr lang="en-IN" sz="2400" dirty="0"/>
              <a:t>Waves become out of phase when they are a half wavelength out of step and the rising segment of one coincides with the falling segment of the other. </a:t>
            </a:r>
          </a:p>
          <a:p>
            <a:pPr algn="just"/>
            <a:endParaRPr lang="en-IN" sz="2400" dirty="0" smtClean="0"/>
          </a:p>
          <a:p>
            <a:pPr algn="just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4261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 smtClean="0"/>
              <a:t>Waves </a:t>
            </a:r>
            <a:r>
              <a:rPr lang="en-IN" sz="2400" dirty="0"/>
              <a:t>in </a:t>
            </a:r>
            <a:r>
              <a:rPr lang="en-IN" sz="2400" dirty="0" smtClean="0"/>
              <a:t>phase interfere </a:t>
            </a:r>
            <a:r>
              <a:rPr lang="en-IN" sz="2400" dirty="0"/>
              <a:t>constructively to produce a resultant </a:t>
            </a:r>
            <a:r>
              <a:rPr lang="en-IN" sz="2400" dirty="0" smtClean="0"/>
              <a:t>wave with </a:t>
            </a:r>
            <a:r>
              <a:rPr lang="en-IN" sz="2400" dirty="0"/>
              <a:t>an amplitude greater than that of either of </a:t>
            </a:r>
            <a:r>
              <a:rPr lang="en-IN" sz="2400" dirty="0" smtClean="0"/>
              <a:t>the originals</a:t>
            </a:r>
            <a:r>
              <a:rPr lang="en-IN" sz="2400" dirty="0"/>
              <a:t>. </a:t>
            </a:r>
            <a:endParaRPr lang="en-IN" sz="2400" dirty="0" smtClean="0"/>
          </a:p>
          <a:p>
            <a:pPr algn="just"/>
            <a:r>
              <a:rPr lang="en-IN" sz="2400" dirty="0" smtClean="0"/>
              <a:t>Waves </a:t>
            </a:r>
            <a:r>
              <a:rPr lang="en-IN" sz="2400" dirty="0"/>
              <a:t>out of phase interact in a similar </a:t>
            </a:r>
            <a:r>
              <a:rPr lang="en-IN" sz="2400" dirty="0" smtClean="0"/>
              <a:t>way but </a:t>
            </a:r>
            <a:r>
              <a:rPr lang="en-IN" sz="2400" dirty="0"/>
              <a:t>interfere destructively to cancel each other </a:t>
            </a:r>
            <a:r>
              <a:rPr lang="en-IN" sz="2400" dirty="0" smtClean="0"/>
              <a:t>out</a:t>
            </a:r>
          </a:p>
          <a:p>
            <a:pPr algn="just"/>
            <a:r>
              <a:rPr lang="en-IN" sz="2400" dirty="0"/>
              <a:t>Interference also occurs between waves of slightly differing frequency.</a:t>
            </a:r>
          </a:p>
          <a:p>
            <a:pPr marL="0" indent="0" algn="just">
              <a:buNone/>
            </a:pPr>
            <a:endParaRPr lang="en-IN" sz="2400" dirty="0" smtClean="0"/>
          </a:p>
          <a:p>
            <a:pPr algn="just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2343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 smtClean="0"/>
              <a:t>As </a:t>
            </a:r>
            <a:r>
              <a:rPr lang="en-IN" sz="2400" dirty="0"/>
              <a:t>one wave peak 'catches </a:t>
            </a:r>
            <a:r>
              <a:rPr lang="en-IN" sz="2400" dirty="0" smtClean="0"/>
              <a:t>up‘ with </a:t>
            </a:r>
            <a:r>
              <a:rPr lang="en-IN" sz="2400" dirty="0"/>
              <a:t>the other, constructive interference causes </a:t>
            </a:r>
            <a:r>
              <a:rPr lang="en-IN" sz="2400" dirty="0" smtClean="0"/>
              <a:t>an increase </a:t>
            </a:r>
            <a:r>
              <a:rPr lang="en-IN" sz="2400" dirty="0"/>
              <a:t>in the amplitude of the resultant wave, which declines subsequently as the waves again </a:t>
            </a:r>
            <a:r>
              <a:rPr lang="en-IN" sz="2400" dirty="0" smtClean="0"/>
              <a:t>drift out </a:t>
            </a:r>
            <a:r>
              <a:rPr lang="en-IN" sz="2400" dirty="0"/>
              <a:t>of phase and interfere destructively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/>
              <a:t>The rate </a:t>
            </a:r>
            <a:r>
              <a:rPr lang="en-IN" sz="2400" dirty="0" smtClean="0"/>
              <a:t>at which </a:t>
            </a:r>
            <a:r>
              <a:rPr lang="en-IN" sz="2400" dirty="0"/>
              <a:t>the amplitude of the resultant rises and falls </a:t>
            </a:r>
            <a:r>
              <a:rPr lang="en-IN" sz="2400" dirty="0" smtClean="0"/>
              <a:t>is equal </a:t>
            </a:r>
            <a:r>
              <a:rPr lang="en-IN" sz="2400" dirty="0"/>
              <a:t>to the difference in frequency present </a:t>
            </a:r>
            <a:r>
              <a:rPr lang="en-IN" sz="2400" dirty="0" smtClean="0"/>
              <a:t>between the </a:t>
            </a:r>
            <a:r>
              <a:rPr lang="en-IN" sz="2400" dirty="0"/>
              <a:t>two original waves and is called a </a:t>
            </a:r>
            <a:r>
              <a:rPr lang="en-IN" sz="2400" b="1" i="1" dirty="0" smtClean="0"/>
              <a:t>'beat frequency</a:t>
            </a:r>
            <a:r>
              <a:rPr lang="en-IN" sz="2400" dirty="0"/>
              <a:t>'.</a:t>
            </a:r>
          </a:p>
        </p:txBody>
      </p:sp>
    </p:spTree>
    <p:extLst>
      <p:ext uri="{BB962C8B-B14F-4D97-AF65-F5344CB8AC3E}">
        <p14:creationId xmlns:p14="http://schemas.microsoft.com/office/powerpoint/2010/main" val="63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dirty="0" smtClean="0"/>
              <a:t>It is </a:t>
            </a:r>
            <a:r>
              <a:rPr lang="en-IN" sz="2400" dirty="0"/>
              <a:t>important to remember that it is </a:t>
            </a:r>
            <a:r>
              <a:rPr lang="en-IN" sz="2400" dirty="0" smtClean="0"/>
              <a:t>the 'beat</a:t>
            </a:r>
            <a:r>
              <a:rPr lang="en-IN" sz="2400" dirty="0"/>
              <a:t>' frequency which is in the </a:t>
            </a:r>
            <a:r>
              <a:rPr lang="en-IN" sz="2400" dirty="0" smtClean="0"/>
              <a:t>biological frequency </a:t>
            </a:r>
            <a:r>
              <a:rPr lang="en-IN" sz="2400" dirty="0"/>
              <a:t>range and that the </a:t>
            </a:r>
            <a:r>
              <a:rPr lang="en-IN" sz="2400" dirty="0" smtClean="0"/>
              <a:t>4,000 Hz, medium </a:t>
            </a:r>
            <a:r>
              <a:rPr lang="en-IN" sz="2400" dirty="0"/>
              <a:t>frequency current is used as </a:t>
            </a:r>
            <a:r>
              <a:rPr lang="en-IN" sz="2400" dirty="0" smtClean="0"/>
              <a:t>a 'carrier </a:t>
            </a:r>
            <a:r>
              <a:rPr lang="en-IN" sz="2400" dirty="0"/>
              <a:t>wave' in order to overcome </a:t>
            </a:r>
            <a:r>
              <a:rPr lang="en-IN" sz="2400" dirty="0" smtClean="0"/>
              <a:t>the electrical </a:t>
            </a:r>
            <a:r>
              <a:rPr lang="en-IN" sz="2400" dirty="0"/>
              <a:t>resistance of the skin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/>
              <a:t>Thus </a:t>
            </a:r>
            <a:r>
              <a:rPr lang="en-IN" sz="2400" dirty="0" smtClean="0"/>
              <a:t>the current </a:t>
            </a:r>
            <a:r>
              <a:rPr lang="en-IN" sz="2400" dirty="0"/>
              <a:t>produced underneath </a:t>
            </a:r>
            <a:r>
              <a:rPr lang="en-IN" sz="2400" dirty="0" smtClean="0"/>
              <a:t>the electrodes </a:t>
            </a:r>
            <a:r>
              <a:rPr lang="en-IN" sz="2400" dirty="0"/>
              <a:t>is in the region of 4,000 </a:t>
            </a:r>
            <a:r>
              <a:rPr lang="en-IN" sz="2400" dirty="0" smtClean="0"/>
              <a:t>Hz, whilst </a:t>
            </a:r>
            <a:r>
              <a:rPr lang="en-IN" sz="2400" dirty="0"/>
              <a:t>the interference effect is </a:t>
            </a:r>
            <a:r>
              <a:rPr lang="en-IN" sz="2400" dirty="0" smtClean="0"/>
              <a:t>produced within </a:t>
            </a:r>
            <a:r>
              <a:rPr lang="en-IN" sz="2400" dirty="0"/>
              <a:t>the patient's tissues. There is </a:t>
            </a:r>
            <a:r>
              <a:rPr lang="en-IN" sz="2400" dirty="0" smtClean="0"/>
              <a:t>no interference </a:t>
            </a:r>
            <a:r>
              <a:rPr lang="en-IN" sz="2400" dirty="0"/>
              <a:t>effect underneath the </a:t>
            </a:r>
            <a:r>
              <a:rPr lang="en-IN" sz="2400" dirty="0" smtClean="0"/>
              <a:t>four electrodes</a:t>
            </a:r>
            <a:r>
              <a:rPr lang="en-IN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9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sz="2400" dirty="0"/>
              <a:t>The two currents *beat' together in such a way that at some points they will join together and produce an increased amplitude, whilst at other times they will completely negate each other and produce no effect at all</a:t>
            </a:r>
            <a:r>
              <a:rPr lang="en-IN" sz="2400" dirty="0" smtClean="0"/>
              <a:t>.</a:t>
            </a:r>
          </a:p>
          <a:p>
            <a:pPr algn="just"/>
            <a:r>
              <a:rPr lang="en-IN" sz="2400" dirty="0"/>
              <a:t>This effect is known </a:t>
            </a:r>
            <a:r>
              <a:rPr lang="en-IN" sz="2400" dirty="0" smtClean="0"/>
              <a:t>as amplitude </a:t>
            </a:r>
            <a:r>
              <a:rPr lang="en-IN" sz="2400" dirty="0"/>
              <a:t>or 'envelope' </a:t>
            </a:r>
            <a:r>
              <a:rPr lang="en-IN" sz="2400" dirty="0" smtClean="0"/>
              <a:t>modulation. The </a:t>
            </a:r>
            <a:r>
              <a:rPr lang="en-IN" sz="2400" dirty="0"/>
              <a:t>number of these </a:t>
            </a:r>
            <a:r>
              <a:rPr lang="en-IN" sz="2400" dirty="0" smtClean="0"/>
              <a:t>'envelopes per second </a:t>
            </a:r>
            <a:r>
              <a:rPr lang="en-IN" sz="2400" dirty="0"/>
              <a:t>is known as the </a:t>
            </a:r>
            <a:r>
              <a:rPr lang="en-IN" sz="2400" b="1" i="1" dirty="0"/>
              <a:t>beat frequency</a:t>
            </a:r>
            <a:r>
              <a:rPr lang="en-IN" sz="2400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725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781050"/>
            <a:ext cx="48101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9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">
      <a:majorFont>
        <a:latin typeface="Vodafone Rg"/>
        <a:ea typeface=""/>
        <a:cs typeface=""/>
      </a:majorFont>
      <a:minorFont>
        <a:latin typeface="Vodafon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350</TotalTime>
  <Words>1430</Words>
  <Application>Microsoft Office PowerPoint</Application>
  <PresentationFormat>On-screen Show (4:3)</PresentationFormat>
  <Paragraphs>140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blank</vt:lpstr>
      <vt:lpstr>Interferential 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 of IFT</vt:lpstr>
      <vt:lpstr>Parameters of IFT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Physiological effects of interference currents</vt:lpstr>
      <vt:lpstr>PowerPoint Presentation</vt:lpstr>
      <vt:lpstr>PowerPoint Presentation</vt:lpstr>
      <vt:lpstr>PowerPoint Presentation</vt:lpstr>
      <vt:lpstr>Indications and Contra-indications</vt:lpstr>
      <vt:lpstr>Dangers</vt:lpstr>
    </vt:vector>
  </TitlesOfParts>
  <Company>Vodafone Essar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Interferential Current</dc:title>
  <dc:creator>NALINA</dc:creator>
  <cp:lastModifiedBy>NALINA</cp:lastModifiedBy>
  <cp:revision>17</cp:revision>
  <dcterms:created xsi:type="dcterms:W3CDTF">2019-01-08T05:21:02Z</dcterms:created>
  <dcterms:modified xsi:type="dcterms:W3CDTF">2020-08-17T07:29:13Z</dcterms:modified>
</cp:coreProperties>
</file>