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7E9BE-E9F7-4F0A-A543-82368C0C9218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BFD92-B24A-43FE-BFA2-6BCC56B2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00962" cy="1214446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Dr (Mrs) Bhagya M Sattigeri</a:t>
            </a: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8215370" cy="303848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Professor , Department of Pharmacology,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SBKS Medical Institute &amp; Research Centre.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Sumandeep Vidyapeeth, Piparia.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Antagonism: Action of one drug is decreased or abolished by another drug based on the physical property of drug.</a:t>
            </a:r>
          </a:p>
          <a:p>
            <a:r>
              <a:rPr lang="en-US" dirty="0" smtClean="0"/>
              <a:t>Ex: Adsorptive property of charcoal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Causes adsorption of alkaloids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Prevents their intestinal absorption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flipH="1">
            <a:off x="3786183" y="3714752"/>
            <a:ext cx="7143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flipH="1">
            <a:off x="3786182" y="3714752"/>
            <a:ext cx="7143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786182" y="5000636"/>
            <a:ext cx="45719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Chemical Antagonism: the two drugs react chemically to produce  inactive product.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Ex: 1. KMNO4  - oxidizes alkaloids.(for gastric                             	                                         lavage in poisoning)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     2.Chelating agents like BAL, Desferrioxamine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Form unabsorbable complexes and facilitate excretion of heavy metals like Arsenic and Iron.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286248" y="4643446"/>
            <a:ext cx="45719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Physiological Antagonism:</a:t>
            </a:r>
          </a:p>
          <a:p>
            <a:pPr>
              <a:buNone/>
            </a:pPr>
            <a:r>
              <a:rPr lang="en-US" sz="2800" dirty="0" smtClean="0"/>
              <a:t>Two drugs act on different receptors or by different mechanisms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Have opposite effects on the same  physiological function.</a:t>
            </a:r>
          </a:p>
          <a:p>
            <a:pPr>
              <a:buNone/>
            </a:pPr>
            <a:r>
              <a:rPr lang="en-US" sz="2800" dirty="0" smtClean="0"/>
              <a:t>Ex: Adrenaline (</a:t>
            </a:r>
            <a:r>
              <a:rPr lang="el-GR" sz="2800" dirty="0" smtClean="0"/>
              <a:t>β</a:t>
            </a:r>
            <a:r>
              <a:rPr lang="en-US" sz="2800" dirty="0" smtClean="0"/>
              <a:t>)- increase BP, Bronchodilatation.</a:t>
            </a:r>
          </a:p>
          <a:p>
            <a:pPr>
              <a:buNone/>
            </a:pPr>
            <a:r>
              <a:rPr lang="en-US" sz="2800" dirty="0" smtClean="0"/>
              <a:t>     Histamine (H)- decrease BP </a:t>
            </a:r>
            <a:r>
              <a:rPr lang="en-US" sz="2800" dirty="0" err="1" smtClean="0"/>
              <a:t>Bronchoconstriction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357686" y="3000372"/>
            <a:ext cx="45719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Receptor antagonism:</a:t>
            </a:r>
          </a:p>
          <a:p>
            <a:r>
              <a:rPr lang="en-US" sz="2800" dirty="0" smtClean="0"/>
              <a:t>Antagonist binds to the receptor </a:t>
            </a:r>
          </a:p>
          <a:p>
            <a:pPr>
              <a:buNone/>
            </a:pPr>
            <a:r>
              <a:rPr lang="en-US" sz="2800" dirty="0" smtClean="0"/>
              <a:t>		- prevent or interfere with binding of agonist.</a:t>
            </a:r>
          </a:p>
          <a:p>
            <a:pPr>
              <a:buNone/>
            </a:pPr>
            <a:r>
              <a:rPr lang="en-US" sz="2800" dirty="0" smtClean="0"/>
              <a:t>		- inhibits the response of agonist</a:t>
            </a:r>
          </a:p>
          <a:p>
            <a:r>
              <a:rPr lang="en-US" sz="2800" dirty="0" smtClean="0"/>
              <a:t>Receptor antagonism is specific.</a:t>
            </a:r>
          </a:p>
          <a:p>
            <a:pPr>
              <a:buNone/>
            </a:pPr>
            <a:r>
              <a:rPr lang="en-US" sz="2800" dirty="0" smtClean="0"/>
              <a:t>	Ex:1. Atropine (Anti cholinergic) – decreases the intestinal spasm induced by cholinergic agonist but not that caused by 5HT / Histamine.</a:t>
            </a:r>
          </a:p>
          <a:p>
            <a:r>
              <a:rPr lang="en-US" sz="2800" dirty="0" smtClean="0"/>
              <a:t>Such antagonism may be - competitive or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- non competitive.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of competitive antagonism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000" dirty="0" smtClean="0"/>
              <a:t>Antagonists bind to same receptors as agonists.</a:t>
            </a:r>
          </a:p>
          <a:p>
            <a:r>
              <a:rPr lang="en-US" sz="3000" dirty="0" smtClean="0"/>
              <a:t>Chemically they resemble agonists.</a:t>
            </a:r>
          </a:p>
          <a:p>
            <a:r>
              <a:rPr lang="en-US" sz="3000" dirty="0" smtClean="0"/>
              <a:t>Cause parallel rightward shift of DRC.</a:t>
            </a:r>
          </a:p>
          <a:p>
            <a:r>
              <a:rPr lang="en-US" sz="3000" dirty="0" smtClean="0"/>
              <a:t>Same maximal response can be obtained by increasing dose of agonist (surmountable).</a:t>
            </a:r>
          </a:p>
          <a:p>
            <a:r>
              <a:rPr lang="en-US" sz="3000" dirty="0" smtClean="0"/>
              <a:t>Antagonists reduce the affinity of agonist.</a:t>
            </a:r>
          </a:p>
          <a:p>
            <a:r>
              <a:rPr lang="en-US" sz="3000" dirty="0" smtClean="0"/>
              <a:t>Intensity of response depends on concentration of agonist.</a:t>
            </a:r>
          </a:p>
          <a:p>
            <a:r>
              <a:rPr lang="en-US" sz="3000" dirty="0" smtClean="0"/>
              <a:t>Ex: Acetylcholine- Atropine, Morphine- </a:t>
            </a:r>
            <a:r>
              <a:rPr lang="en-US" sz="3000" dirty="0" err="1" smtClean="0"/>
              <a:t>naloxone</a:t>
            </a:r>
            <a:r>
              <a:rPr lang="en-US" sz="3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Features of Non competitive antagonism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Antagonists bind to another site of receptor.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Does not chemically resemble the agonist.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shift , but flattening of DRC occurs.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Maximal response is suppressed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unsurmountable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Antagonist reduce the intrinsic activity of agonist.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Response depends only on the concentration of antagonist.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Ex; Diazepam-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Bicuculline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08748"/>
          <a:ext cx="8865911" cy="529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8"/>
                <a:gridCol w="1768082"/>
                <a:gridCol w="426869"/>
                <a:gridCol w="2144899"/>
                <a:gridCol w="2365053"/>
              </a:tblGrid>
              <a:tr h="1005806"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1.Tripathi KD;”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Pharmacodynamics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Combined effect of drugs”; In: Essentials of Medical Pharmacology Sixth Edition; 2008:55-58.Jaypee Brothers Medical Publishers (p) LTD. New Delhi.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KD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Tripathi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Ex-Director-Professor and Head of Pharmacology, </a:t>
                      </a: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Maulana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Azad Medical College and associated LN and GB Pant Hospitals, New Delhi.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Pharmacodynamics</a:t>
                      </a: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;Chapter-4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Matter includes the discussion on what happens when two drugs are simultaneously administered in an individual.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088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PN Bennett, MJ Brown;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“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Pharmacodynacims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Qualitative Aspects”; In : Clinical Pharmacology, Ninth Edition : 2006: 90-92. Elsevier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Publisher.New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Delhi.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PN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Bennett,Reader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Clinical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Pharmacology,UK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MJ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Brown,Prof</a:t>
                      </a: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Clinical Pharmacology,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Cambridge, UK.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Pharmacodynacims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Qualitative Aspects”-Chapter -7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includes discussion on the effect of drug combination.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Level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of evidence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Shruti"/>
                        </a:rPr>
                        <a:t>-Grade</a:t>
                      </a:r>
                      <a:r>
                        <a:rPr lang="en-US" sz="1600" baseline="0" dirty="0" smtClean="0">
                          <a:latin typeface="Calibri"/>
                          <a:ea typeface="Calibri"/>
                          <a:cs typeface="Shruti"/>
                        </a:rPr>
                        <a:t> I</a:t>
                      </a:r>
                      <a:endParaRPr lang="en-US" sz="16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Combined effect of drugs (Lect-1)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Two or more drugs given simultaneously or in quick succession they exhibit either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- Synergism or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- Antagonism.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 smtClean="0"/>
              <a:t>Such  drug interactions may  take place at </a:t>
            </a:r>
            <a:r>
              <a:rPr lang="en-US" sz="2800" dirty="0" err="1" smtClean="0"/>
              <a:t>pharmacodynamic</a:t>
            </a:r>
            <a:r>
              <a:rPr lang="en-US" sz="2800" dirty="0" smtClean="0"/>
              <a:t> or pharmacokinetic levels.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Drug Synergism. (Greek word: syn-together, ergon-work)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action of one drug is facilitated or increased by the other , the two drugs are said to be synergistic.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Synergism may be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		-Additive</a:t>
            </a:r>
          </a:p>
          <a:p>
            <a:pPr>
              <a:buNone/>
            </a:pPr>
            <a:r>
              <a:rPr lang="en-US" sz="2800" dirty="0" smtClean="0"/>
              <a:t>				- Supra additive (potentiation)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Additive effect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this effect of the two drugs are </a:t>
            </a:r>
            <a:r>
              <a:rPr lang="en-US" sz="2800" dirty="0" smtClean="0"/>
              <a:t>in same direction or simply added up.</a:t>
            </a:r>
          </a:p>
          <a:p>
            <a:r>
              <a:rPr lang="en-US" sz="2800" dirty="0" smtClean="0"/>
              <a:t>Effect of drug A + B = Effect of drug A+ effect of       		                     drug B</a:t>
            </a:r>
          </a:p>
          <a:p>
            <a:r>
              <a:rPr lang="en-US" sz="2800" dirty="0" smtClean="0"/>
              <a:t>Ex: 1. Aspirin + </a:t>
            </a:r>
            <a:r>
              <a:rPr lang="en-US" sz="2800" dirty="0" err="1" smtClean="0"/>
              <a:t>Paracetamol</a:t>
            </a:r>
            <a:r>
              <a:rPr lang="en-US" sz="2800" dirty="0" smtClean="0"/>
              <a:t>-as analgesic/ 	 	                                            antipyretic.</a:t>
            </a:r>
          </a:p>
          <a:p>
            <a:pPr>
              <a:buNone/>
            </a:pPr>
            <a:r>
              <a:rPr lang="en-US" sz="2800" dirty="0" smtClean="0"/>
              <a:t>		2.Nitrous oxide + Ether- as GA.</a:t>
            </a:r>
          </a:p>
          <a:p>
            <a:pPr>
              <a:buNone/>
            </a:pPr>
            <a:r>
              <a:rPr lang="en-US" sz="2800" dirty="0" smtClean="0"/>
              <a:t>		3.Amlodipine + </a:t>
            </a:r>
            <a:r>
              <a:rPr lang="en-US" sz="2800" dirty="0" err="1" smtClean="0"/>
              <a:t>Atenolol</a:t>
            </a:r>
            <a:r>
              <a:rPr lang="en-US" sz="2800" dirty="0" smtClean="0"/>
              <a:t>- as antihypertensive 	                                             agent.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Advantages of additive synergism.</a:t>
            </a:r>
          </a:p>
          <a:p>
            <a:endParaRPr lang="en-US" sz="2800" dirty="0" smtClean="0"/>
          </a:p>
          <a:p>
            <a:r>
              <a:rPr lang="en-US" sz="2800" dirty="0" smtClean="0"/>
              <a:t>1.Side effects of individual component may be different for which they do not add up.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2.Combinations will be better tolerated than higher dose of single drug.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Supra additive effect (Potentiation)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Effect of the drug combination is greater than the effect of individual drug.</a:t>
            </a:r>
          </a:p>
          <a:p>
            <a:endParaRPr lang="en-US" sz="2800" dirty="0" smtClean="0"/>
          </a:p>
          <a:p>
            <a:r>
              <a:rPr lang="en-US" sz="2800" dirty="0" smtClean="0"/>
              <a:t>Effect of drug A+B &gt; Effect of drug A + Effect of   	                                                            drug B.</a:t>
            </a:r>
          </a:p>
          <a:p>
            <a:endParaRPr lang="en-US" sz="2800" dirty="0" smtClean="0"/>
          </a:p>
          <a:p>
            <a:r>
              <a:rPr lang="en-US" sz="2800" dirty="0" smtClean="0"/>
              <a:t>In this case always one drug is inactive but facilitates or enhances the action of other component.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Examples of drug potentiation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	1.Acetyl choline + </a:t>
            </a:r>
            <a:r>
              <a:rPr lang="en-US" sz="2800" dirty="0" err="1" smtClean="0"/>
              <a:t>Physostigmine</a:t>
            </a:r>
            <a:r>
              <a:rPr lang="en-US" sz="2800" dirty="0" smtClean="0"/>
              <a:t> .</a:t>
            </a:r>
          </a:p>
          <a:p>
            <a:pPr>
              <a:buNone/>
            </a:pPr>
            <a:r>
              <a:rPr lang="en-US" sz="2800" dirty="0" smtClean="0"/>
              <a:t>     (</a:t>
            </a:r>
            <a:r>
              <a:rPr lang="en-US" sz="2800" dirty="0" err="1" smtClean="0"/>
              <a:t>Physostigmine</a:t>
            </a:r>
            <a:r>
              <a:rPr lang="en-US" sz="2800" dirty="0" smtClean="0"/>
              <a:t> inhibits breakdown of Ach)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2.Levodopa + </a:t>
            </a:r>
            <a:r>
              <a:rPr lang="en-US" sz="2800" dirty="0" err="1" smtClean="0"/>
              <a:t>Carbidopa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     (</a:t>
            </a:r>
            <a:r>
              <a:rPr lang="en-US" sz="2800" dirty="0" err="1" smtClean="0"/>
              <a:t>Carbidopa</a:t>
            </a:r>
            <a:r>
              <a:rPr lang="en-US" sz="2800" dirty="0" smtClean="0"/>
              <a:t> inhibits peripheral metabolism of          	</a:t>
            </a:r>
            <a:r>
              <a:rPr lang="en-US" sz="2800" dirty="0" err="1" smtClean="0"/>
              <a:t>levodopa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3.Adrenaline + Cocaine.</a:t>
            </a:r>
          </a:p>
          <a:p>
            <a:pPr>
              <a:buNone/>
            </a:pPr>
            <a:r>
              <a:rPr lang="en-US" sz="2800" dirty="0" smtClean="0"/>
              <a:t>	  (Cocaine inhibits neuronal uptake of Adrenaline)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 Drug Antagonism (</a:t>
            </a:r>
            <a:r>
              <a:rPr lang="en-US" sz="3200" dirty="0" err="1" smtClean="0"/>
              <a:t>Lect</a:t>
            </a:r>
            <a:r>
              <a:rPr lang="en-US" sz="3200" dirty="0" smtClean="0"/>
              <a:t>- 2)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one drug decreases or abolishes action of another, they are said to be antagonistic.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Effect of drug A+B &lt; Effect of drug A + Effect of 	                                                            drug B.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Usually in antagonistic pair one drug is inactive as such but decreases the effect of other.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Types of drug antagonism.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Depending on the mechanism involved antagonism may be;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1.Physical antagonism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2. Chemical antagonism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3. Physiological antagonism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4. Receptor antagonism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597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Dr (Mrs) Bhagya M Sattigeri</vt:lpstr>
      <vt:lpstr>Combined effect of drugs (Lect-1)</vt:lpstr>
      <vt:lpstr>Drug Synergism. (Greek word: syn-together, ergon-work)</vt:lpstr>
      <vt:lpstr>Additive effect  </vt:lpstr>
      <vt:lpstr>Slide 5</vt:lpstr>
      <vt:lpstr>Supra additive effect (Potentiation)</vt:lpstr>
      <vt:lpstr>Examples of drug potentiation</vt:lpstr>
      <vt:lpstr> Drug Antagonism (Lect- 2) </vt:lpstr>
      <vt:lpstr>Types of drug antagonism.</vt:lpstr>
      <vt:lpstr>Slide 10</vt:lpstr>
      <vt:lpstr>Slide 11</vt:lpstr>
      <vt:lpstr>Slide 12</vt:lpstr>
      <vt:lpstr>Slide 13</vt:lpstr>
      <vt:lpstr>Features of competitive antagonism</vt:lpstr>
      <vt:lpstr>Features of Non competitive antagonism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(Mrs) Bhagya M Sattigeri</dc:title>
  <dc:creator>user</dc:creator>
  <cp:lastModifiedBy>user</cp:lastModifiedBy>
  <cp:revision>34</cp:revision>
  <dcterms:created xsi:type="dcterms:W3CDTF">2012-11-23T06:53:37Z</dcterms:created>
  <dcterms:modified xsi:type="dcterms:W3CDTF">2013-01-21T10:33:11Z</dcterms:modified>
</cp:coreProperties>
</file>