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78" r:id="rId4"/>
    <p:sldId id="295" r:id="rId5"/>
    <p:sldId id="262" r:id="rId6"/>
    <p:sldId id="265" r:id="rId7"/>
    <p:sldId id="264" r:id="rId8"/>
    <p:sldId id="266" r:id="rId9"/>
    <p:sldId id="289" r:id="rId10"/>
    <p:sldId id="279" r:id="rId11"/>
    <p:sldId id="280" r:id="rId12"/>
    <p:sldId id="281" r:id="rId13"/>
    <p:sldId id="294" r:id="rId14"/>
    <p:sldId id="288" r:id="rId15"/>
    <p:sldId id="277" r:id="rId16"/>
    <p:sldId id="270" r:id="rId17"/>
    <p:sldId id="271" r:id="rId18"/>
    <p:sldId id="273" r:id="rId19"/>
    <p:sldId id="274" r:id="rId20"/>
    <p:sldId id="298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99"/>
    <a:srgbClr val="FF6699"/>
    <a:srgbClr val="7C7C1E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9649" autoAdjust="0"/>
    <p:restoredTop sz="94660"/>
  </p:normalViewPr>
  <p:slideViewPr>
    <p:cSldViewPr>
      <p:cViewPr>
        <p:scale>
          <a:sx n="66" d="100"/>
          <a:sy n="66" d="100"/>
        </p:scale>
        <p:origin x="-17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50EFD-DC54-4BB3-A6BD-7793B3C4A57A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7FDF-2D31-4128-9987-8723D2ACF3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25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D3A68-885E-46AE-891A-33570BF4D2F3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B689-A0DF-4A28-AF3F-4E49448BE072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AC710-30C0-49BD-AADC-C20E46D58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1" Type="http://schemas.openxmlformats.org/officeDocument/2006/relationships/tags" Target="../tags/tag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9.wav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0.wav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7526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SMOKING AND PERIODONTIUM</a:t>
            </a:r>
            <a:b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PC\Desktop\Cigarette_Warning_La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4953000" cy="3886200"/>
          </a:xfrm>
          <a:prstGeom prst="rect">
            <a:avLst/>
          </a:prstGeom>
          <a:noFill/>
        </p:spPr>
      </p:pic>
      <p:pic>
        <p:nvPicPr>
          <p:cNvPr id="4" name="~PP3968.WAV">
            <a:hlinkClick r:id="" action="ppaction://media"/>
          </p:cNvPr>
          <p:cNvPicPr>
            <a:picLocks noRot="1" noChangeAspect="1"/>
          </p:cNvPicPr>
          <p:nvPr>
            <a:wavAudioFile r:embed="rId1" name="~PP396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MICROBIOLOGICAL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934200" cy="53641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No effect on rate of plaque accumulation.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Smokers are </a:t>
            </a:r>
            <a:r>
              <a:rPr lang="en-US" dirty="0" smtClean="0">
                <a:solidFill>
                  <a:srgbClr val="FF0000"/>
                </a:solidFill>
              </a:rPr>
              <a:t>2.3 times </a:t>
            </a:r>
            <a:r>
              <a:rPr lang="en-US" dirty="0" smtClean="0"/>
              <a:t>more likely to </a:t>
            </a:r>
            <a:r>
              <a:rPr lang="en-US" dirty="0" err="1" smtClean="0"/>
              <a:t>harbour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T. </a:t>
            </a:r>
            <a:r>
              <a:rPr lang="en-US" dirty="0" err="1" smtClean="0">
                <a:solidFill>
                  <a:srgbClr val="FF0000"/>
                </a:solidFill>
              </a:rPr>
              <a:t>Forsythus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as compared to non- smokers and former smokers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zambon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et al)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The proportions </a:t>
            </a:r>
            <a:r>
              <a:rPr lang="en-US" i="1" dirty="0" smtClean="0">
                <a:solidFill>
                  <a:srgbClr val="FF6699"/>
                </a:solidFill>
              </a:rPr>
              <a:t>A. </a:t>
            </a:r>
            <a:r>
              <a:rPr lang="en-US" i="1" dirty="0" err="1" smtClean="0">
                <a:solidFill>
                  <a:srgbClr val="FF6699"/>
                </a:solidFill>
              </a:rPr>
              <a:t>actinomycetemcommitans</a:t>
            </a:r>
            <a:r>
              <a:rPr lang="en-US" i="1" dirty="0" smtClean="0">
                <a:solidFill>
                  <a:srgbClr val="FF6699"/>
                </a:solidFill>
              </a:rPr>
              <a:t>, </a:t>
            </a:r>
          </a:p>
          <a:p>
            <a:pPr algn="just">
              <a:buNone/>
            </a:pPr>
            <a:r>
              <a:rPr lang="en-US" i="1" dirty="0" smtClean="0">
                <a:solidFill>
                  <a:srgbClr val="FF6699"/>
                </a:solidFill>
              </a:rPr>
              <a:t>      </a:t>
            </a:r>
            <a:r>
              <a:rPr lang="en-US" i="1" dirty="0" err="1" smtClean="0">
                <a:solidFill>
                  <a:srgbClr val="FF6699"/>
                </a:solidFill>
              </a:rPr>
              <a:t>P.gingivalis</a:t>
            </a:r>
            <a:r>
              <a:rPr lang="en-US" i="1" dirty="0" smtClean="0">
                <a:solidFill>
                  <a:srgbClr val="FF6699"/>
                </a:solidFill>
              </a:rPr>
              <a:t>, and </a:t>
            </a:r>
            <a:r>
              <a:rPr lang="en-US" i="1" dirty="0" err="1" smtClean="0">
                <a:solidFill>
                  <a:srgbClr val="FF6699"/>
                </a:solidFill>
              </a:rPr>
              <a:t>T.forsythesis</a:t>
            </a:r>
            <a:r>
              <a:rPr lang="en-US" i="1" dirty="0" smtClean="0">
                <a:solidFill>
                  <a:srgbClr val="FF6699"/>
                </a:solidFill>
              </a:rPr>
              <a:t> </a:t>
            </a:r>
            <a:r>
              <a:rPr lang="en-US" i="1" dirty="0" smtClean="0"/>
              <a:t>were higher </a:t>
            </a:r>
            <a:r>
              <a:rPr lang="en-US" dirty="0" smtClean="0"/>
              <a:t>among smokers in residual pockets.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Grossi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et al)</a:t>
            </a:r>
          </a:p>
          <a:p>
            <a:pPr algn="just"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Furthermore, increased counts of exogenous flora </a:t>
            </a:r>
            <a:r>
              <a:rPr lang="en-US" dirty="0" smtClean="0">
                <a:solidFill>
                  <a:srgbClr val="FF6699"/>
                </a:solidFill>
              </a:rPr>
              <a:t>(</a:t>
            </a:r>
            <a:r>
              <a:rPr lang="en-US" dirty="0" err="1" smtClean="0">
                <a:solidFill>
                  <a:srgbClr val="FF6699"/>
                </a:solidFill>
              </a:rPr>
              <a:t>Escheria</a:t>
            </a:r>
            <a:r>
              <a:rPr lang="en-US" dirty="0" smtClean="0">
                <a:solidFill>
                  <a:srgbClr val="FF6699"/>
                </a:solidFill>
              </a:rPr>
              <a:t> coli and Candida </a:t>
            </a:r>
            <a:r>
              <a:rPr lang="en-US" dirty="0" err="1" smtClean="0">
                <a:solidFill>
                  <a:srgbClr val="FF6699"/>
                </a:solidFill>
              </a:rPr>
              <a:t>albicans</a:t>
            </a:r>
            <a:r>
              <a:rPr lang="en-US" dirty="0" smtClean="0">
                <a:solidFill>
                  <a:srgbClr val="FF6699"/>
                </a:solidFill>
              </a:rPr>
              <a:t>)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have been reported in smokers</a:t>
            </a:r>
            <a:endParaRPr lang="en-US" dirty="0"/>
          </a:p>
        </p:txBody>
      </p:sp>
      <p:pic>
        <p:nvPicPr>
          <p:cNvPr id="10243" name="Picture 3" descr="C:\Users\Thirupu\Desktop\smoking\imagesss\images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1850" y="2743200"/>
            <a:ext cx="196215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~PP643.WAV">
            <a:hlinkClick r:id="" action="ppaction://media"/>
          </p:cNvPr>
          <p:cNvPicPr>
            <a:picLocks noRot="1" noChangeAspect="1"/>
          </p:cNvPicPr>
          <p:nvPr>
            <a:wavAudioFile r:embed="rId1" name="~PP64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0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Smoking decreases </a:t>
            </a:r>
            <a:r>
              <a:rPr lang="en-US" b="1" dirty="0" smtClean="0">
                <a:solidFill>
                  <a:srgbClr val="FF6699"/>
                </a:solidFill>
              </a:rPr>
              <a:t>salivary </a:t>
            </a:r>
            <a:r>
              <a:rPr lang="en-US" b="1" dirty="0" err="1" smtClean="0">
                <a:solidFill>
                  <a:srgbClr val="FF6699"/>
                </a:solidFill>
              </a:rPr>
              <a:t>IgA</a:t>
            </a:r>
            <a:r>
              <a:rPr lang="en-US" b="1" dirty="0" smtClean="0">
                <a:solidFill>
                  <a:srgbClr val="FF6699"/>
                </a:solidFill>
              </a:rPr>
              <a:t> and serum </a:t>
            </a:r>
            <a:r>
              <a:rPr lang="en-US" b="1" dirty="0" err="1" smtClean="0">
                <a:solidFill>
                  <a:srgbClr val="FF6699"/>
                </a:solidFill>
              </a:rPr>
              <a:t>IgG</a:t>
            </a:r>
            <a:r>
              <a:rPr lang="en-US" b="1" dirty="0" smtClean="0">
                <a:solidFill>
                  <a:srgbClr val="FF6699"/>
                </a:solidFill>
              </a:rPr>
              <a:t> , specifically reduces IgG2 levels </a:t>
            </a:r>
            <a:r>
              <a:rPr lang="en-US" dirty="0" smtClean="0"/>
              <a:t>against </a:t>
            </a:r>
            <a:r>
              <a:rPr lang="en-US" i="1" dirty="0" err="1" smtClean="0"/>
              <a:t>A.a.commitans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da-DK" sz="2800" dirty="0" smtClean="0">
                <a:solidFill>
                  <a:srgbClr val="00B050"/>
                </a:solidFill>
              </a:rPr>
              <a:t>    </a:t>
            </a:r>
            <a:r>
              <a:rPr lang="da-DK" sz="3100" dirty="0" smtClean="0">
                <a:solidFill>
                  <a:srgbClr val="00B050"/>
                </a:solidFill>
              </a:rPr>
              <a:t>(Bennet &amp; Read, 1982; Barbour et al.1997)</a:t>
            </a:r>
          </a:p>
          <a:p>
            <a:endParaRPr lang="da-DK" sz="2800" dirty="0" smtClean="0">
              <a:solidFill>
                <a:srgbClr val="FFC000"/>
              </a:solidFill>
            </a:endParaRPr>
          </a:p>
          <a:p>
            <a:pPr algn="just"/>
            <a:r>
              <a:rPr lang="en-US" b="1" dirty="0" smtClean="0">
                <a:solidFill>
                  <a:srgbClr val="FF6699"/>
                </a:solidFill>
              </a:rPr>
              <a:t>Impaired </a:t>
            </a:r>
            <a:r>
              <a:rPr lang="en-US" b="1" dirty="0" err="1" smtClean="0">
                <a:solidFill>
                  <a:srgbClr val="FF6699"/>
                </a:solidFill>
              </a:rPr>
              <a:t>phagocytosis</a:t>
            </a:r>
            <a:r>
              <a:rPr lang="en-US" b="1" dirty="0" smtClean="0">
                <a:solidFill>
                  <a:srgbClr val="FF6699"/>
                </a:solidFill>
              </a:rPr>
              <a:t> function of </a:t>
            </a:r>
            <a:r>
              <a:rPr lang="en-US" b="1" dirty="0" err="1" smtClean="0">
                <a:solidFill>
                  <a:srgbClr val="FF6699"/>
                </a:solidFill>
              </a:rPr>
              <a:t>neutrophils</a:t>
            </a:r>
            <a:r>
              <a:rPr lang="en-US" b="1" dirty="0" smtClean="0">
                <a:solidFill>
                  <a:srgbClr val="FF6699"/>
                </a:solidFill>
              </a:rPr>
              <a:t> </a:t>
            </a:r>
            <a:r>
              <a:rPr lang="en-US" dirty="0" smtClean="0"/>
              <a:t>among smokers with </a:t>
            </a:r>
            <a:r>
              <a:rPr lang="en-US" dirty="0" err="1" smtClean="0"/>
              <a:t>periodontitis</a:t>
            </a:r>
            <a:r>
              <a:rPr lang="en-US" sz="2800" dirty="0" smtClean="0"/>
              <a:t>. 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     </a:t>
            </a:r>
            <a:r>
              <a:rPr lang="en-US" sz="3100" dirty="0" smtClean="0">
                <a:solidFill>
                  <a:srgbClr val="00B050"/>
                </a:solidFill>
              </a:rPr>
              <a:t>(MacFarlane et al., 1992).</a:t>
            </a:r>
          </a:p>
          <a:p>
            <a:pPr>
              <a:buNone/>
            </a:pPr>
            <a:endParaRPr lang="en-US" sz="2800" dirty="0" smtClean="0">
              <a:solidFill>
                <a:srgbClr val="FFC000"/>
              </a:solidFill>
            </a:endParaRPr>
          </a:p>
          <a:p>
            <a:pPr algn="just"/>
            <a:r>
              <a:rPr lang="en-US" sz="3100" dirty="0" smtClean="0"/>
              <a:t>In addition, tobacco smoking may modify the production of </a:t>
            </a:r>
            <a:r>
              <a:rPr lang="en-US" sz="3100" b="1" dirty="0" smtClean="0">
                <a:solidFill>
                  <a:srgbClr val="FF6699"/>
                </a:solidFill>
              </a:rPr>
              <a:t>pro-inflammatory cytokines IL-1 and TNF-</a:t>
            </a:r>
            <a:r>
              <a:rPr lang="el-GR" sz="3100" b="1" dirty="0" smtClean="0">
                <a:solidFill>
                  <a:srgbClr val="FF6699"/>
                </a:solidFill>
              </a:rPr>
              <a:t>ᾳ</a:t>
            </a:r>
            <a:r>
              <a:rPr lang="en-US" sz="3100" b="1" dirty="0" smtClean="0">
                <a:solidFill>
                  <a:srgbClr val="FF6699"/>
                </a:solidFill>
              </a:rPr>
              <a:t> PGE2 MMP-8  </a:t>
            </a:r>
            <a:r>
              <a:rPr lang="en-US" sz="3100" dirty="0" smtClean="0"/>
              <a:t>which are considered key regulators of the host response to microbial challenge</a:t>
            </a:r>
            <a:r>
              <a:rPr lang="en-US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en-US" sz="3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r>
              <a:rPr lang="en-US" sz="3100" dirty="0" smtClean="0">
                <a:solidFill>
                  <a:srgbClr val="00B050"/>
                </a:solidFill>
              </a:rPr>
              <a:t>(</a:t>
            </a:r>
            <a:r>
              <a:rPr lang="en-US" sz="3100" dirty="0" err="1" smtClean="0">
                <a:solidFill>
                  <a:srgbClr val="00B050"/>
                </a:solidFill>
              </a:rPr>
              <a:t>Kornman</a:t>
            </a:r>
            <a:r>
              <a:rPr lang="en-US" sz="3100" dirty="0" smtClean="0">
                <a:solidFill>
                  <a:srgbClr val="00B050"/>
                </a:solidFill>
              </a:rPr>
              <a:t> et al. ,1997)</a:t>
            </a:r>
          </a:p>
          <a:p>
            <a:pPr>
              <a:buNone/>
            </a:pPr>
            <a:endParaRPr lang="en-US" sz="28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4" name="~PP3111.WAV">
            <a:hlinkClick r:id="" action="ppaction://media"/>
          </p:cNvPr>
          <p:cNvPicPr>
            <a:picLocks noRot="1" noChangeAspect="1"/>
          </p:cNvPicPr>
          <p:nvPr>
            <a:wavAudioFile r:embed="rId1" name="~PP311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response of microcirculation appears to be altered  smokers.</a:t>
            </a:r>
          </a:p>
          <a:p>
            <a:endParaRPr lang="en-US" sz="2400" dirty="0" smtClean="0"/>
          </a:p>
          <a:p>
            <a:r>
              <a:rPr lang="en-US" sz="2400" dirty="0" smtClean="0"/>
              <a:t>Oxygen concentration is less in healthy gingival tissue in smokers.</a:t>
            </a:r>
          </a:p>
          <a:p>
            <a:endParaRPr lang="en-US" sz="2400" dirty="0" smtClean="0"/>
          </a:p>
          <a:p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FF0000"/>
                </a:solidFill>
              </a:rPr>
              <a:t>decrease in GCF flow, BOP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decrease in gingival vessels </a:t>
            </a:r>
            <a:r>
              <a:rPr lang="en-US" sz="2400" dirty="0" smtClean="0"/>
              <a:t>in smokers as compared to non smokers </a:t>
            </a:r>
            <a:r>
              <a:rPr lang="en-US" sz="2400" b="1" dirty="0" smtClean="0">
                <a:solidFill>
                  <a:srgbClr val="FF3399"/>
                </a:solidFill>
              </a:rPr>
              <a:t>(</a:t>
            </a:r>
            <a:r>
              <a:rPr lang="en-US" sz="2400" b="1" dirty="0" err="1" smtClean="0">
                <a:solidFill>
                  <a:srgbClr val="FF3399"/>
                </a:solidFill>
              </a:rPr>
              <a:t>Bregstrom</a:t>
            </a:r>
            <a:r>
              <a:rPr lang="en-US" sz="2400" b="1" dirty="0" smtClean="0">
                <a:solidFill>
                  <a:srgbClr val="FF3399"/>
                </a:solidFill>
              </a:rPr>
              <a:t> et al in 2000) </a:t>
            </a:r>
          </a:p>
          <a:p>
            <a:pPr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However, intravenous administration of nicotine reduces the marginal temperature of gingival sites suggesting a decrease in gingival blood flow which lead to the hypothesis this phenomenon is caused by vasoconstriction induced by nicotine and stress</a:t>
            </a:r>
          </a:p>
          <a:p>
            <a:endParaRPr lang="en-US" dirty="0" smtClean="0"/>
          </a:p>
          <a:p>
            <a:r>
              <a:rPr lang="en-US" sz="2400" dirty="0" smtClean="0"/>
              <a:t>Recovery from vasoconstriction caused by L.A. takes longer time in smokers. </a:t>
            </a:r>
            <a:r>
              <a:rPr lang="en-US" sz="2400" b="1" dirty="0" smtClean="0">
                <a:solidFill>
                  <a:srgbClr val="FF3399"/>
                </a:solidFill>
              </a:rPr>
              <a:t>(</a:t>
            </a:r>
            <a:r>
              <a:rPr lang="en-US" sz="2400" b="1" dirty="0" err="1" smtClean="0">
                <a:solidFill>
                  <a:srgbClr val="FF3399"/>
                </a:solidFill>
              </a:rPr>
              <a:t>Trikilis</a:t>
            </a:r>
            <a:r>
              <a:rPr lang="en-US" sz="2400" b="1" dirty="0" smtClean="0">
                <a:solidFill>
                  <a:srgbClr val="FF3399"/>
                </a:solidFill>
              </a:rPr>
              <a:t> 1999)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~PP2353.WAV">
            <a:hlinkClick r:id="" action="ppaction://media"/>
          </p:cNvPr>
          <p:cNvPicPr>
            <a:picLocks noRot="1" noChangeAspect="1"/>
          </p:cNvPicPr>
          <p:nvPr>
            <a:wavAudioFile r:embed="rId1" name="~PP235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7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7855"/>
          <a:ext cx="8229600" cy="4970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562600"/>
              </a:tblGrid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ETIOLOGIC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IMPACT OF SMOKING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Microbiology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No effect on rate of plaque accumulation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 colonization  of shallow periodontal pockets by periodontal  pathogens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  levels of periodontal pathogens in deep periodontal</a:t>
                      </a:r>
                      <a:r>
                        <a:rPr lang="en-US" baseline="0" dirty="0" smtClean="0"/>
                        <a:t> pockets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Immunology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altered </a:t>
                      </a:r>
                      <a:r>
                        <a:rPr lang="en-US" dirty="0" err="1" smtClean="0"/>
                        <a:t>neutrophil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chemotaxis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 TNF-</a:t>
                      </a:r>
                      <a:r>
                        <a:rPr lang="el-GR" dirty="0" smtClean="0"/>
                        <a:t>α</a:t>
                      </a:r>
                      <a:r>
                        <a:rPr lang="en-US" dirty="0" smtClean="0"/>
                        <a:t> and PGE2  in GCF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neutrophil</a:t>
                      </a:r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collagenase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elastase</a:t>
                      </a:r>
                      <a:r>
                        <a:rPr lang="en-US" baseline="0" dirty="0" smtClean="0"/>
                        <a:t> in GCF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     production of PGE2 by </a:t>
                      </a:r>
                      <a:r>
                        <a:rPr lang="en-US" baseline="0" dirty="0" err="1" smtClean="0"/>
                        <a:t>monocytes</a:t>
                      </a:r>
                      <a:r>
                        <a:rPr lang="en-US" baseline="0" dirty="0" smtClean="0"/>
                        <a:t> in response to LPS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Physiology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 gingival</a:t>
                      </a:r>
                      <a:r>
                        <a:rPr lang="en-US" baseline="0" dirty="0" smtClean="0"/>
                        <a:t> blood vessels with    inflammation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     GCF  flow and BOP with      inflammation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subgingival</a:t>
                      </a:r>
                      <a:r>
                        <a:rPr lang="en-US" dirty="0" smtClean="0"/>
                        <a:t> temperature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 time</a:t>
                      </a:r>
                      <a:r>
                        <a:rPr lang="en-US" baseline="0" dirty="0" smtClean="0"/>
                        <a:t> needed to recover from L.A.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3315494" y="29329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315494" y="34663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315494" y="49141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315494" y="52189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315494" y="6361906"/>
            <a:ext cx="2278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5906294" y="61333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238500" y="5829300"/>
            <a:ext cx="2293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982494" y="58285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390900" y="6134100"/>
            <a:ext cx="22939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3315494" y="67429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200" y="381000"/>
            <a:ext cx="7924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EFFECTS OF SMOKING ON ETIOLOGY AND </a:t>
            </a:r>
          </a:p>
          <a:p>
            <a:pPr algn="ctr"/>
            <a:r>
              <a:rPr lang="en-US" sz="2800" dirty="0" smtClean="0"/>
              <a:t>PATHOGENESIS OF PERIODONTAL DISEASE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3239294" y="4685506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~PP1750.WAV">
            <a:hlinkClick r:id="" action="ppaction://media"/>
          </p:cNvPr>
          <p:cNvPicPr>
            <a:picLocks noRot="1" noChangeAspect="1"/>
          </p:cNvPicPr>
          <p:nvPr>
            <a:wavAudioFile r:embed="rId1" name="~PP175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6200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SMOKING AND ACUTE NECROTIZING ULCERATIVE GINGIVITIS (ANUG)</a:t>
            </a:r>
          </a:p>
          <a:p>
            <a:pPr algn="just"/>
            <a:endParaRPr lang="en-US" sz="2000" b="1" dirty="0" smtClean="0"/>
          </a:p>
          <a:p>
            <a:pPr algn="ctr"/>
            <a:r>
              <a:rPr lang="en-US" dirty="0" smtClean="0"/>
              <a:t>An association between necrotizing forms of periodontal disease and tobacco smoking was reported as early as </a:t>
            </a:r>
            <a:r>
              <a:rPr lang="en-US" dirty="0" smtClean="0">
                <a:solidFill>
                  <a:srgbClr val="FF0000"/>
                </a:solidFill>
              </a:rPr>
              <a:t>1947 by </a:t>
            </a:r>
            <a:r>
              <a:rPr lang="en-US" dirty="0" err="1" smtClean="0">
                <a:solidFill>
                  <a:srgbClr val="FF0000"/>
                </a:solidFill>
              </a:rPr>
              <a:t>Pindborg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4" descr="C:\Users\Thirupu\Downloads\imagesJ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95800"/>
            <a:ext cx="2895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81000" y="1905000"/>
            <a:ext cx="4572000" cy="44935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SMOKING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influence the tissue</a:t>
            </a:r>
          </a:p>
          <a:p>
            <a:r>
              <a:rPr lang="en-US" dirty="0" smtClean="0"/>
              <a:t>response to irritation.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activates the release of epinephrine</a:t>
            </a:r>
          </a:p>
          <a:p>
            <a:endParaRPr lang="en-US" dirty="0" smtClean="0"/>
          </a:p>
          <a:p>
            <a:r>
              <a:rPr lang="en-US" dirty="0" smtClean="0"/>
              <a:t>promotes contraction of peripheral vessels</a:t>
            </a:r>
          </a:p>
          <a:p>
            <a:endParaRPr lang="en-US" dirty="0" smtClean="0"/>
          </a:p>
          <a:p>
            <a:r>
              <a:rPr lang="en-US" dirty="0" smtClean="0"/>
              <a:t>reducing blood flow to the </a:t>
            </a:r>
            <a:r>
              <a:rPr lang="en-US" dirty="0" err="1" smtClean="0"/>
              <a:t>gingiva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dirty="0" smtClean="0"/>
              <a:t>loss of vitality to the gingival epithelium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onset of ANUG </a:t>
            </a:r>
            <a:r>
              <a:rPr lang="en-US" sz="1600" dirty="0" smtClean="0"/>
              <a:t>.{</a:t>
            </a:r>
            <a:r>
              <a:rPr lang="en-US" sz="1600" dirty="0" err="1" smtClean="0"/>
              <a:t>Karadachi</a:t>
            </a:r>
            <a:r>
              <a:rPr lang="en-US" sz="1600" dirty="0" smtClean="0"/>
              <a:t> et al}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866900" y="31623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752600" y="3733800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867694" y="4305300"/>
            <a:ext cx="22780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1715294" y="4990306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867694" y="5676106"/>
            <a:ext cx="381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~PP3969.WAV">
            <a:hlinkClick r:id="" action="ppaction://media"/>
          </p:cNvPr>
          <p:cNvPicPr>
            <a:picLocks noRot="1" noChangeAspect="1"/>
          </p:cNvPicPr>
          <p:nvPr>
            <a:wavAudioFile r:embed="rId1" name="~PP3969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EFFECT OF SMOKING ON PERIODONTAL THERAPY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Thirupu\Pictures\CADRY9N3CA46ZQ18CAYXX8EPCAXS2S4GCATT2U4CCA1725XVCA198EL8CAKLLDC9CAJG9EAACAWZJIMFCAH0P7IFCAVU9XUYCAEQE7WPCAD8YJRICAJFDAN3CAW357LNCA35MKQNCASL726DCANBZWH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057400"/>
            <a:ext cx="3200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~PP3996.WAV">
            <a:hlinkClick r:id="" action="ppaction://media"/>
          </p:cNvPr>
          <p:cNvPicPr>
            <a:picLocks noRot="1" noChangeAspect="1"/>
          </p:cNvPicPr>
          <p:nvPr>
            <a:wavAudioFile r:embed="rId2" name="~PP3996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3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26"/>
                <a:gridCol w="6215074"/>
              </a:tblGrid>
              <a:tr h="13582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THERAPY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EFFECTS OF SMOKING</a:t>
                      </a:r>
                      <a:endParaRPr lang="en-IN" sz="2800" dirty="0"/>
                    </a:p>
                  </a:txBody>
                  <a:tcPr anchor="ctr"/>
                </a:tc>
              </a:tr>
              <a:tr h="664613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NON-SURGICAL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Clinical</a:t>
                      </a:r>
                      <a:r>
                        <a:rPr lang="en-US" sz="2800" baseline="0" dirty="0" smtClean="0"/>
                        <a:t> response to SRP</a:t>
                      </a:r>
                      <a:endParaRPr lang="en-IN" sz="2800" dirty="0"/>
                    </a:p>
                  </a:txBody>
                  <a:tcPr anchor="ctr"/>
                </a:tc>
              </a:tr>
              <a:tr h="866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Reduction</a:t>
                      </a:r>
                      <a:r>
                        <a:rPr lang="en-US" sz="2800" baseline="0" dirty="0" smtClean="0"/>
                        <a:t> in pocket depth</a:t>
                      </a:r>
                      <a:endParaRPr lang="en-IN" sz="2800" dirty="0"/>
                    </a:p>
                  </a:txBody>
                  <a:tcPr anchor="ctr"/>
                </a:tc>
              </a:tr>
              <a:tr h="86695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Gain in clinical attachment levels</a:t>
                      </a:r>
                      <a:endParaRPr lang="en-IN" sz="2800" dirty="0"/>
                    </a:p>
                  </a:txBody>
                  <a:tcPr anchor="ctr"/>
                </a:tc>
              </a:tr>
              <a:tr h="11975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Negative</a:t>
                      </a:r>
                      <a:r>
                        <a:rPr lang="en-US" sz="2800" baseline="0" dirty="0" smtClean="0"/>
                        <a:t> impact of smoking with increased levels of plaque control</a:t>
                      </a:r>
                      <a:endParaRPr lang="en-IN" sz="2800" dirty="0"/>
                    </a:p>
                  </a:txBody>
                  <a:tcPr anchor="ctr"/>
                </a:tc>
              </a:tr>
              <a:tr h="1197550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MAINTENANCE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Pocket depth during maintenance therapy</a:t>
                      </a:r>
                      <a:endParaRPr lang="en-IN" sz="2800" dirty="0"/>
                    </a:p>
                  </a:txBody>
                  <a:tcPr anchor="ctr"/>
                </a:tc>
              </a:tr>
              <a:tr h="70609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Gain in clinical attachment</a:t>
                      </a:r>
                      <a:r>
                        <a:rPr lang="en-US" sz="2800" baseline="0" dirty="0" smtClean="0"/>
                        <a:t> level</a:t>
                      </a:r>
                      <a:endParaRPr lang="en-IN" sz="28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2910680" y="24233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2910680" y="33377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2986880" y="53189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986880" y="17375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910680" y="40997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986880" y="64619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~PP1702.WAV">
            <a:hlinkClick r:id="" action="ppaction://media"/>
          </p:cNvPr>
          <p:cNvPicPr>
            <a:picLocks noRot="1" noChangeAspect="1"/>
          </p:cNvPicPr>
          <p:nvPr>
            <a:wavAudioFile r:embed="rId1" name="~PP170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51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"/>
          <a:ext cx="9144000" cy="6894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26"/>
                <a:gridCol w="6215074"/>
              </a:tblGrid>
              <a:tr h="9729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THERAPY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EFFECTS OF SMOKING</a:t>
                      </a:r>
                      <a:endParaRPr lang="en-IN" sz="2800" dirty="0"/>
                    </a:p>
                  </a:txBody>
                  <a:tcPr anchor="ctr"/>
                </a:tc>
              </a:tr>
              <a:tr h="585281">
                <a:tc rowSpan="6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SURGICAL &amp; IMPLANTS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Pocket depth reduction after surgery</a:t>
                      </a:r>
                      <a:endParaRPr lang="en-IN" sz="2800" dirty="0"/>
                    </a:p>
                  </a:txBody>
                  <a:tcPr anchor="ctr"/>
                </a:tc>
              </a:tr>
              <a:tr h="106727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 Deterioration of </a:t>
                      </a:r>
                      <a:r>
                        <a:rPr lang="en-US" sz="2800" dirty="0" err="1" smtClean="0"/>
                        <a:t>furcation</a:t>
                      </a:r>
                      <a:r>
                        <a:rPr lang="en-US" sz="2800" dirty="0" smtClean="0"/>
                        <a:t> after surgery</a:t>
                      </a:r>
                      <a:endParaRPr lang="en-IN" sz="2800" dirty="0"/>
                    </a:p>
                  </a:txBody>
                  <a:tcPr anchor="ctr"/>
                </a:tc>
              </a:tr>
              <a:tr h="15492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 Gain in clinical attachment levels &amp;</a:t>
                      </a:r>
                    </a:p>
                    <a:p>
                      <a:pPr algn="l"/>
                      <a:r>
                        <a:rPr lang="en-US" sz="2800" dirty="0" smtClean="0"/>
                        <a:t>bone fill,    recession</a:t>
                      </a:r>
                      <a:r>
                        <a:rPr lang="en-US" sz="2800" baseline="0" dirty="0" smtClean="0"/>
                        <a:t> &amp;    membrane exposure</a:t>
                      </a:r>
                      <a:endParaRPr lang="en-IN" sz="2800" dirty="0"/>
                    </a:p>
                  </a:txBody>
                  <a:tcPr anchor="ctr"/>
                </a:tc>
              </a:tr>
              <a:tr h="5852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 Pocket depth reduction</a:t>
                      </a:r>
                      <a:r>
                        <a:rPr lang="en-US" sz="2800" baseline="0" dirty="0" smtClean="0"/>
                        <a:t> after DFDBA</a:t>
                      </a:r>
                      <a:r>
                        <a:rPr lang="en-US" sz="2800" dirty="0" smtClean="0"/>
                        <a:t>     </a:t>
                      </a:r>
                      <a:endParaRPr lang="en-IN" sz="2800" dirty="0"/>
                    </a:p>
                  </a:txBody>
                  <a:tcPr anchor="ctr"/>
                </a:tc>
              </a:tr>
              <a:tr h="1067276">
                <a:tc vMerge="1">
                  <a:txBody>
                    <a:bodyPr/>
                    <a:lstStyle/>
                    <a:p>
                      <a:pPr algn="ctr"/>
                      <a:endParaRPr lang="en-IN" sz="28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 Pocket depth reduction &amp; gain in CAL after OFD</a:t>
                      </a:r>
                      <a:endParaRPr lang="en-IN" sz="2800" dirty="0"/>
                    </a:p>
                  </a:txBody>
                  <a:tcPr anchor="ctr"/>
                </a:tc>
              </a:tr>
              <a:tr h="106727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Conflicting data on impact of smoking on implant success</a:t>
                      </a:r>
                      <a:endParaRPr lang="en-IN" sz="28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V="1">
            <a:off x="3063080" y="18899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3063080" y="30329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4206080" y="34139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986880" y="12803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3071008" y="521415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063080" y="44807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~PP607.WAV">
            <a:hlinkClick r:id="" action="ppaction://media"/>
          </p:cNvPr>
          <p:cNvPicPr>
            <a:picLocks noRot="1" noChangeAspect="1"/>
          </p:cNvPicPr>
          <p:nvPr>
            <a:wavAudioFile r:embed="rId1" name="~PP60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886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16184"/>
          <a:ext cx="9144000" cy="687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26"/>
                <a:gridCol w="6215074"/>
              </a:tblGrid>
              <a:tr h="17787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THERAPY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EFFECTS OF SMOKING</a:t>
                      </a:r>
                      <a:endParaRPr lang="en-IN" sz="2800" dirty="0"/>
                    </a:p>
                  </a:txBody>
                  <a:tcPr anchor="ctr"/>
                </a:tc>
              </a:tr>
              <a:tr h="1147335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RECURRENT (REFRACTORY) DISEASE</a:t>
                      </a:r>
                      <a:endParaRPr lang="en-IN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Recurrent/refractory disease in smokers</a:t>
                      </a:r>
                      <a:endParaRPr lang="en-IN" sz="2800" dirty="0"/>
                    </a:p>
                  </a:txBody>
                  <a:tcPr anchor="ctr"/>
                </a:tc>
              </a:tr>
              <a:tr h="11353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Need  for</a:t>
                      </a:r>
                      <a:r>
                        <a:rPr lang="en-US" sz="2800" baseline="0" dirty="0" smtClean="0"/>
                        <a:t> retreatment </a:t>
                      </a:r>
                      <a:endParaRPr lang="en-IN" sz="2800" dirty="0"/>
                    </a:p>
                  </a:txBody>
                  <a:tcPr anchor="ctr"/>
                </a:tc>
              </a:tr>
              <a:tr h="166548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Need</a:t>
                      </a:r>
                      <a:r>
                        <a:rPr lang="en-US" sz="2800" baseline="0" dirty="0" smtClean="0"/>
                        <a:t> for antibiotics in smokers to control negative effects of periodontal infection on surgical outcomes</a:t>
                      </a:r>
                      <a:endParaRPr lang="en-IN" sz="2800" dirty="0"/>
                    </a:p>
                  </a:txBody>
                  <a:tcPr anchor="ctr"/>
                </a:tc>
              </a:tr>
              <a:tr h="114733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     Tooth</a:t>
                      </a:r>
                      <a:r>
                        <a:rPr lang="en-US" sz="2800" baseline="0" dirty="0" smtClean="0"/>
                        <a:t> loss in smokers after surgical therapy</a:t>
                      </a:r>
                      <a:endParaRPr lang="en-IN" sz="28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6200000" flipV="1">
            <a:off x="2986880" y="44045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2910680" y="34139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910680" y="20423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2986880" y="60047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~PP786.WAV">
            <a:hlinkClick r:id="" action="ppaction://media"/>
          </p:cNvPr>
          <p:cNvPicPr>
            <a:picLocks noRot="1" noChangeAspect="1"/>
          </p:cNvPicPr>
          <p:nvPr>
            <a:wavAudioFile r:embed="rId1" name="~PP78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74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AGENCY FOR HEALTH CARE RESEARCH AND QUALITY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>
            <a:noAutofit/>
          </a:bodyPr>
          <a:lstStyle/>
          <a:p>
            <a:r>
              <a:rPr lang="en-US" sz="2400" dirty="0" smtClean="0"/>
              <a:t>Ask : Indentify patients tobacco use status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Advice : On association between oral disease and smoking  and benefits of cessation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Assess : patients interest and readiness to participate in tobacco cessation programs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1026" name="Picture 2" descr="C:\Users\PC\Desktop\bg.jpg"/>
          <p:cNvPicPr>
            <a:picLocks noChangeAspect="1" noChangeArrowheads="1"/>
          </p:cNvPicPr>
          <p:nvPr/>
        </p:nvPicPr>
        <p:blipFill>
          <a:blip r:embed="rId4" cstate="print"/>
          <a:srcRect l="50089" t="22090" r="9660" b="8481"/>
          <a:stretch>
            <a:fillRect/>
          </a:stretch>
        </p:blipFill>
        <p:spPr bwMode="auto">
          <a:xfrm rot="19903408">
            <a:off x="6748251" y="4970147"/>
            <a:ext cx="1672767" cy="1244825"/>
          </a:xfrm>
          <a:prstGeom prst="rect">
            <a:avLst/>
          </a:prstGeom>
          <a:noFill/>
        </p:spPr>
      </p:pic>
      <p:pic>
        <p:nvPicPr>
          <p:cNvPr id="7" name="~PP2505.WAV">
            <a:hlinkClick r:id="" action="ppaction://media"/>
          </p:cNvPr>
          <p:cNvPicPr>
            <a:picLocks noRot="1" noChangeAspect="1"/>
          </p:cNvPicPr>
          <p:nvPr>
            <a:wavAudioFile r:embed="rId2" name="~PP250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7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Forms of  tobacco smoke</a:t>
            </a:r>
          </a:p>
          <a:p>
            <a:r>
              <a:rPr lang="en-US" sz="2800" dirty="0" smtClean="0"/>
              <a:t>CDC Classification</a:t>
            </a:r>
          </a:p>
          <a:p>
            <a:r>
              <a:rPr lang="en-US" sz="2800" dirty="0" smtClean="0"/>
              <a:t>Effect of smoking on prevalence and severity of periodontal disease</a:t>
            </a:r>
          </a:p>
          <a:p>
            <a:r>
              <a:rPr lang="en-US" sz="2800" dirty="0" smtClean="0"/>
              <a:t>Effects of smoking on etiology and pathogenesis of periodontal disease</a:t>
            </a:r>
          </a:p>
          <a:p>
            <a:r>
              <a:rPr lang="en-US" sz="2800" dirty="0" smtClean="0"/>
              <a:t>Effects of smoking on response to periodontal therapy</a:t>
            </a:r>
          </a:p>
          <a:p>
            <a:r>
              <a:rPr lang="en-US" sz="2800" dirty="0" smtClean="0"/>
              <a:t>Conclusion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~PP1754.WAV">
            <a:hlinkClick r:id="" action="ppaction://media"/>
          </p:cNvPr>
          <p:cNvPicPr>
            <a:picLocks noRot="1" noChangeAspect="1"/>
          </p:cNvPicPr>
          <p:nvPr>
            <a:wavAudioFile r:embed="rId1" name="~PP175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4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AGENCY FOR HEALTH CARE RESEARCH AND QUALITY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>
            <a:noAutofit/>
          </a:bodyPr>
          <a:lstStyle/>
          <a:p>
            <a:r>
              <a:rPr lang="en-US" sz="2400" dirty="0" smtClean="0"/>
              <a:t>Assist  : use appropriate techniques to assist patients in tobacco cessation. </a:t>
            </a:r>
          </a:p>
          <a:p>
            <a:pPr>
              <a:buNone/>
            </a:pPr>
            <a:r>
              <a:rPr lang="en-US" sz="2400" dirty="0" smtClean="0"/>
              <a:t>	Nicotine replacement therapy and sustained </a:t>
            </a:r>
            <a:r>
              <a:rPr lang="en-US" sz="2400" dirty="0" err="1" smtClean="0"/>
              <a:t>bupropion</a:t>
            </a:r>
            <a:r>
              <a:rPr lang="en-US" sz="2400" dirty="0" smtClean="0"/>
              <a:t> administration </a:t>
            </a:r>
            <a:r>
              <a:rPr lang="en-US" sz="2400" dirty="0" smtClean="0">
                <a:solidFill>
                  <a:srgbClr val="FF6699"/>
                </a:solidFill>
              </a:rPr>
              <a:t>Johnson 2004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Arrange : follow up contacts with the patient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</p:txBody>
      </p:sp>
      <p:pic>
        <p:nvPicPr>
          <p:cNvPr id="1026" name="Picture 2" descr="C:\Users\PC\Desktop\bg.jpg"/>
          <p:cNvPicPr>
            <a:picLocks noChangeAspect="1" noChangeArrowheads="1"/>
          </p:cNvPicPr>
          <p:nvPr/>
        </p:nvPicPr>
        <p:blipFill>
          <a:blip r:embed="rId4" cstate="print"/>
          <a:srcRect l="50089" t="22090" r="9660" b="8481"/>
          <a:stretch>
            <a:fillRect/>
          </a:stretch>
        </p:blipFill>
        <p:spPr bwMode="auto">
          <a:xfrm rot="19903408">
            <a:off x="6748251" y="4970147"/>
            <a:ext cx="1672767" cy="1244825"/>
          </a:xfrm>
          <a:prstGeom prst="rect">
            <a:avLst/>
          </a:prstGeom>
          <a:noFill/>
        </p:spPr>
      </p:pic>
      <p:pic>
        <p:nvPicPr>
          <p:cNvPr id="7" name="~PP2929.WAV">
            <a:hlinkClick r:id="" action="ppaction://media"/>
          </p:cNvPr>
          <p:cNvPicPr>
            <a:picLocks noRot="1" noChangeAspect="1"/>
          </p:cNvPicPr>
          <p:nvPr>
            <a:wavAudioFile r:embed="rId2" name="~PP292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8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~PP628.WAV">
            <a:hlinkClick r:id="" action="ppaction://media"/>
          </p:cNvPr>
          <p:cNvPicPr>
            <a:picLocks noRot="1" noChangeAspect="1"/>
          </p:cNvPicPr>
          <p:nvPr>
            <a:wavAudioFile r:embed="rId1" name="~PP62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CRITICAL PATH MODEL BY OFFENBACHER IN 1996 AAP WORLD WORKSHOP</a:t>
            </a:r>
            <a:endParaRPr lang="en-US" sz="3200" dirty="0"/>
          </a:p>
        </p:txBody>
      </p:sp>
      <p:sp>
        <p:nvSpPr>
          <p:cNvPr id="6" name="Cube 5"/>
          <p:cNvSpPr/>
          <p:nvPr/>
        </p:nvSpPr>
        <p:spPr>
          <a:xfrm>
            <a:off x="2971800" y="2590800"/>
            <a:ext cx="1524000" cy="28194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685800" y="2590800"/>
            <a:ext cx="1447800" cy="274320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257800" y="2590800"/>
            <a:ext cx="1447800" cy="2819400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467600" y="2590800"/>
            <a:ext cx="1524000" cy="2819400"/>
          </a:xfrm>
          <a:prstGeom prst="cube">
            <a:avLst/>
          </a:prstGeom>
          <a:solidFill>
            <a:srgbClr val="C745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4290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Specific </a:t>
            </a:r>
          </a:p>
          <a:p>
            <a:endParaRPr lang="en-US" b="1" dirty="0" smtClean="0"/>
          </a:p>
          <a:p>
            <a:r>
              <a:rPr lang="en-US" b="1" dirty="0" smtClean="0"/>
              <a:t>pathogenic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 smtClean="0"/>
              <a:t>bacteria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33528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Host immune </a:t>
            </a:r>
            <a:r>
              <a:rPr lang="en-US" b="1" dirty="0" err="1" smtClean="0"/>
              <a:t>inflam</a:t>
            </a:r>
            <a:r>
              <a:rPr lang="en-US" b="1" dirty="0" smtClean="0"/>
              <a:t>-</a:t>
            </a:r>
          </a:p>
          <a:p>
            <a:r>
              <a:rPr lang="en-US" b="1" dirty="0" err="1" smtClean="0"/>
              <a:t>matory</a:t>
            </a:r>
            <a:r>
              <a:rPr lang="en-US" b="1" dirty="0" smtClean="0"/>
              <a:t> response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3352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Connective tissue &amp;</a:t>
            </a:r>
          </a:p>
          <a:p>
            <a:r>
              <a:rPr lang="en-US" b="1" dirty="0" smtClean="0"/>
              <a:t>bone metabolism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67600" y="3200400"/>
            <a:ext cx="129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Clinical expression of disease,</a:t>
            </a:r>
          </a:p>
          <a:p>
            <a:r>
              <a:rPr lang="en-US" b="1" dirty="0" smtClean="0"/>
              <a:t>initiation progression</a:t>
            </a:r>
            <a:endParaRPr lang="en-US" b="1" dirty="0"/>
          </a:p>
        </p:txBody>
      </p:sp>
      <p:sp>
        <p:nvSpPr>
          <p:cNvPr id="17" name="Flowchart: Process 16"/>
          <p:cNvSpPr/>
          <p:nvPr/>
        </p:nvSpPr>
        <p:spPr>
          <a:xfrm>
            <a:off x="1752600" y="1524000"/>
            <a:ext cx="6019800" cy="609600"/>
          </a:xfrm>
          <a:prstGeom prst="flowChartProcess">
            <a:avLst/>
          </a:prstGeom>
          <a:solidFill>
            <a:srgbClr val="3191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Environmental, Local and systemic risk factors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[SMOKING</a:t>
            </a:r>
            <a:r>
              <a:rPr lang="en-US" b="1" dirty="0" smtClean="0"/>
              <a:t>,  DIABETES, PSYCHOLOGICAL,ORAL HYGIENE]</a:t>
            </a:r>
            <a:endParaRPr lang="en-US" b="1" dirty="0"/>
          </a:p>
        </p:txBody>
      </p:sp>
      <p:sp>
        <p:nvSpPr>
          <p:cNvPr id="19" name="Flowchart: Process 18"/>
          <p:cNvSpPr/>
          <p:nvPr/>
        </p:nvSpPr>
        <p:spPr>
          <a:xfrm>
            <a:off x="3276600" y="5943600"/>
            <a:ext cx="2514600" cy="3810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Genetic risk factors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3657600" y="2209800"/>
            <a:ext cx="76200" cy="304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H="1">
            <a:off x="5867399" y="2209800"/>
            <a:ext cx="76201" cy="304800"/>
          </a:xfrm>
          <a:prstGeom prst="downArrow">
            <a:avLst/>
          </a:prstGeom>
          <a:solidFill>
            <a:srgbClr val="0070C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3581400" y="5562600"/>
            <a:ext cx="762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5486400" y="5562600"/>
            <a:ext cx="762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209800" y="31242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209800" y="3581400"/>
            <a:ext cx="533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572000" y="3581400"/>
            <a:ext cx="609600" cy="762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572000" y="44958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6781800" y="3962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2209800" y="4191000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2209800" y="4648200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/>
          <p:nvPr/>
        </p:nvCxnSpPr>
        <p:spPr>
          <a:xfrm rot="10800000">
            <a:off x="838200" y="6477000"/>
            <a:ext cx="7086600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381000" y="5943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7505700" y="59817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60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209800" y="3276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LPS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209800" y="480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PMNs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962400" y="3048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Cytokines,PGE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95800" y="4038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MMPs</a:t>
            </a:r>
            <a:endParaRPr lang="en-US" b="1" dirty="0"/>
          </a:p>
        </p:txBody>
      </p:sp>
      <p:sp>
        <p:nvSpPr>
          <p:cNvPr id="33" name="Down Arrow 32"/>
          <p:cNvSpPr/>
          <p:nvPr/>
        </p:nvSpPr>
        <p:spPr>
          <a:xfrm>
            <a:off x="1981200" y="2191011"/>
            <a:ext cx="76200" cy="304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05000" y="18288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~PP44.WAV">
            <a:hlinkClick r:id="" action="ppaction://media"/>
          </p:cNvPr>
          <p:cNvPicPr>
            <a:picLocks noRot="1" noChangeAspect="1"/>
          </p:cNvPicPr>
          <p:nvPr>
            <a:wavAudioFile r:embed="rId1" name="~PP4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1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428992" y="571480"/>
            <a:ext cx="242889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WHO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2209800"/>
            <a:ext cx="7772400" cy="25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About 1100 million smokers in world (aged 15 years and above)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47% - men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+mn-cs"/>
              </a:rPr>
              <a:t>12% - women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~PP2494.WAV">
            <a:hlinkClick r:id="" action="ppaction://media"/>
          </p:cNvPr>
          <p:cNvPicPr>
            <a:picLocks noRot="1" noChangeAspect="1"/>
          </p:cNvPicPr>
          <p:nvPr>
            <a:wavAudioFile r:embed="rId1" name="~PP249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0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2133600"/>
            <a:ext cx="170591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Tobacco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114800"/>
            <a:ext cx="32004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Smoking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4191000"/>
            <a:ext cx="34290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Non-smoking or Smokeless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2530493">
            <a:off x="2206546" y="2659835"/>
            <a:ext cx="484632" cy="131213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 rot="19069507" flipH="1">
            <a:off x="5702953" y="2692607"/>
            <a:ext cx="484632" cy="1058955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FORMS  OF  TOBACCO SMOKE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8" name="~PP2557.WAV">
            <a:hlinkClick r:id="" action="ppaction://media"/>
          </p:cNvPr>
          <p:cNvPicPr>
            <a:picLocks noRot="1" noChangeAspect="1"/>
          </p:cNvPicPr>
          <p:nvPr>
            <a:wavAudioFile r:embed="rId1" name="~PP255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03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900" dirty="0" smtClean="0"/>
              <a:t>CDC CLASSIFICATION</a:t>
            </a:r>
            <a:br>
              <a:rPr lang="en-US" sz="4900" dirty="0" smtClean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Current smokers- </a:t>
            </a:r>
            <a:r>
              <a:rPr lang="en-US" dirty="0" smtClean="0">
                <a:latin typeface="Calibri"/>
              </a:rPr>
              <a:t>≥ 100 cigarettes over their lifetime and is currently smoking</a:t>
            </a:r>
          </a:p>
          <a:p>
            <a:pPr>
              <a:buNone/>
            </a:pPr>
            <a:endParaRPr lang="en-US" dirty="0" smtClean="0">
              <a:latin typeface="Calibri"/>
            </a:endParaRPr>
          </a:p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Former  smokers </a:t>
            </a:r>
            <a:r>
              <a:rPr lang="en-US" dirty="0" smtClean="0">
                <a:solidFill>
                  <a:srgbClr val="92D050"/>
                </a:solidFill>
                <a:latin typeface="Calibri"/>
              </a:rPr>
              <a:t>- </a:t>
            </a:r>
            <a:r>
              <a:rPr lang="en-US" dirty="0" smtClean="0">
                <a:latin typeface="Calibri"/>
              </a:rPr>
              <a:t>had smoked ≥ 100 cigarettes in their lifetime but is not currently smoking</a:t>
            </a:r>
          </a:p>
          <a:p>
            <a:pPr>
              <a:buNone/>
            </a:pPr>
            <a:endParaRPr lang="en-US" dirty="0" smtClean="0">
              <a:latin typeface="Calibri"/>
            </a:endParaRPr>
          </a:p>
          <a:p>
            <a:r>
              <a:rPr lang="en-US" b="1" dirty="0" smtClean="0">
                <a:solidFill>
                  <a:srgbClr val="92D050"/>
                </a:solidFill>
                <a:latin typeface="Calibri"/>
              </a:rPr>
              <a:t>Non smokers- </a:t>
            </a:r>
            <a:r>
              <a:rPr lang="en-US" dirty="0" smtClean="0">
                <a:latin typeface="Calibri"/>
              </a:rPr>
              <a:t>had not smoked 100 or more cigarettes in their lifetime</a:t>
            </a:r>
            <a:endParaRPr lang="en-US" dirty="0"/>
          </a:p>
        </p:txBody>
      </p:sp>
      <p:pic>
        <p:nvPicPr>
          <p:cNvPr id="4" name="~PP3493.WAV">
            <a:hlinkClick r:id="" action="ppaction://media"/>
          </p:cNvPr>
          <p:cNvPicPr>
            <a:picLocks noRot="1" noChangeAspect="1"/>
          </p:cNvPicPr>
          <p:nvPr>
            <a:wavAudioFile r:embed="rId1" name="~PP3493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3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6248400"/>
          </a:xfrm>
        </p:spPr>
        <p:txBody>
          <a:bodyPr/>
          <a:lstStyle/>
          <a:p>
            <a:pPr algn="ctr">
              <a:buNone/>
            </a:pP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79248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Assessment of the relationship between cigarette smoking and </a:t>
            </a:r>
            <a:r>
              <a:rPr lang="en-US" sz="24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periodontitis</a:t>
            </a:r>
            <a:r>
              <a:rPr lang="en-US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was performed in 12000 dentate individuals as a part of </a:t>
            </a:r>
            <a:r>
              <a:rPr lang="en-US" sz="2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NHANESIII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1828800"/>
            <a:ext cx="480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/>
              <a:t>9.2% had </a:t>
            </a:r>
            <a:r>
              <a:rPr lang="en-US" sz="2400" dirty="0" err="1" smtClean="0"/>
              <a:t>periodontitis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5698" y="2667000"/>
            <a:ext cx="8548302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Current Smokers  were </a:t>
            </a:r>
            <a:r>
              <a:rPr lang="en-US" sz="2400" dirty="0" smtClean="0">
                <a:solidFill>
                  <a:srgbClr val="FF0000"/>
                </a:solidFill>
              </a:rPr>
              <a:t>four times </a:t>
            </a:r>
            <a:r>
              <a:rPr lang="en-US" sz="2400" dirty="0" smtClean="0"/>
              <a:t>more likely to have </a:t>
            </a:r>
            <a:r>
              <a:rPr lang="en-US" sz="2400" dirty="0" err="1" smtClean="0"/>
              <a:t>periodontitis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as compared to persons who never smoked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647" y="3657600"/>
            <a:ext cx="910935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Former smokers were </a:t>
            </a:r>
            <a:r>
              <a:rPr lang="en-US" sz="2400" dirty="0" smtClean="0">
                <a:solidFill>
                  <a:srgbClr val="FF0000"/>
                </a:solidFill>
              </a:rPr>
              <a:t>1.68 times </a:t>
            </a:r>
            <a:r>
              <a:rPr lang="en-US" sz="2400" dirty="0" smtClean="0"/>
              <a:t>more likely to have </a:t>
            </a:r>
            <a:r>
              <a:rPr lang="en-US" sz="2400" dirty="0" err="1" smtClean="0"/>
              <a:t>periodontitis</a:t>
            </a:r>
            <a:r>
              <a:rPr lang="en-US" sz="2400" dirty="0" smtClean="0"/>
              <a:t> than</a:t>
            </a:r>
          </a:p>
          <a:p>
            <a:pPr algn="ctr"/>
            <a:r>
              <a:rPr lang="en-US" sz="2400" dirty="0" smtClean="0"/>
              <a:t> persons who never smoked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800600"/>
            <a:ext cx="7696200" cy="1015663"/>
          </a:xfrm>
          <a:prstGeom prst="rect">
            <a:avLst/>
          </a:prstGeom>
          <a:solidFill>
            <a:schemeClr val="tx1">
              <a:lumMod val="95000"/>
            </a:schemeClr>
          </a:solidFill>
          <a:ln w="5715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9 cigarettes / day - </a:t>
            </a:r>
            <a:r>
              <a:rPr lang="en-US" sz="2000" dirty="0" smtClean="0">
                <a:solidFill>
                  <a:srgbClr val="FF0000"/>
                </a:solidFill>
              </a:rPr>
              <a:t>2.79 </a:t>
            </a:r>
            <a:r>
              <a:rPr lang="en-US" sz="2000" dirty="0" smtClean="0">
                <a:solidFill>
                  <a:schemeClr val="bg1"/>
                </a:solidFill>
              </a:rPr>
              <a:t>odds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31 cigarettes /day – </a:t>
            </a:r>
            <a:r>
              <a:rPr lang="en-US" sz="2000" dirty="0" smtClean="0">
                <a:solidFill>
                  <a:srgbClr val="FF0000"/>
                </a:solidFill>
              </a:rPr>
              <a:t>6 times </a:t>
            </a:r>
            <a:r>
              <a:rPr lang="en-US" sz="2000" dirty="0" smtClean="0">
                <a:solidFill>
                  <a:schemeClr val="bg1"/>
                </a:solidFill>
              </a:rPr>
              <a:t>more likely to have </a:t>
            </a:r>
            <a:r>
              <a:rPr lang="en-US" sz="2000" dirty="0" err="1" smtClean="0">
                <a:solidFill>
                  <a:schemeClr val="bg1"/>
                </a:solidFill>
              </a:rPr>
              <a:t>periodontitis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Former smokers- odds declined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6019800"/>
            <a:ext cx="384316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42% </a:t>
            </a:r>
            <a:r>
              <a:rPr lang="en-US" sz="2000" b="1" dirty="0" err="1" smtClean="0"/>
              <a:t>periodontitis</a:t>
            </a:r>
            <a:r>
              <a:rPr lang="en-US" sz="2000" b="1" dirty="0" smtClean="0"/>
              <a:t>- </a:t>
            </a:r>
            <a:r>
              <a:rPr lang="en-US" sz="2000" dirty="0" smtClean="0"/>
              <a:t>smokers</a:t>
            </a:r>
          </a:p>
          <a:p>
            <a:pPr algn="ctr"/>
            <a:r>
              <a:rPr lang="en-US" sz="2000" b="1" dirty="0" smtClean="0"/>
              <a:t>11% </a:t>
            </a:r>
            <a:r>
              <a:rPr lang="en-US" sz="2000" b="1" dirty="0" err="1" smtClean="0"/>
              <a:t>periodontitis</a:t>
            </a:r>
            <a:r>
              <a:rPr lang="en-US" sz="2000" b="1" dirty="0" smtClean="0"/>
              <a:t>- </a:t>
            </a:r>
            <a:r>
              <a:rPr lang="en-US" sz="2000" dirty="0" smtClean="0"/>
              <a:t>former smokers</a:t>
            </a:r>
            <a:endParaRPr lang="en-US" sz="2000" dirty="0"/>
          </a:p>
        </p:txBody>
      </p:sp>
      <p:pic>
        <p:nvPicPr>
          <p:cNvPr id="12" name="~PP1686.WAV">
            <a:hlinkClick r:id="" action="ppaction://media"/>
          </p:cNvPr>
          <p:cNvPicPr>
            <a:picLocks noRot="1" noChangeAspect="1"/>
          </p:cNvPicPr>
          <p:nvPr>
            <a:wavAudioFile r:embed="rId1" name="~PP168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6172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762000"/>
            <a:ext cx="78486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Gunsolley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J C et al in 1995- </a:t>
            </a:r>
            <a:r>
              <a:rPr lang="en-US" sz="2000" dirty="0" smtClean="0">
                <a:solidFill>
                  <a:schemeClr val="tx1"/>
                </a:solidFill>
              </a:rPr>
              <a:t>increased severity of generalized aggressive </a:t>
            </a:r>
            <a:r>
              <a:rPr lang="en-US" sz="2000" dirty="0" err="1" smtClean="0">
                <a:solidFill>
                  <a:schemeClr val="tx1"/>
                </a:solidFill>
              </a:rPr>
              <a:t>periodontitis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743200"/>
            <a:ext cx="82296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Haber in 1993- </a:t>
            </a:r>
            <a:r>
              <a:rPr lang="en-US" sz="2000" dirty="0" smtClean="0">
                <a:solidFill>
                  <a:schemeClr val="tx1"/>
                </a:solidFill>
              </a:rPr>
              <a:t>young adults between 19-30 years of age who smoke are </a:t>
            </a:r>
            <a:r>
              <a:rPr lang="en-US" sz="2000" b="1" dirty="0" smtClean="0">
                <a:solidFill>
                  <a:srgbClr val="FF0000"/>
                </a:solidFill>
              </a:rPr>
              <a:t>3.8 times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more likely to have </a:t>
            </a:r>
            <a:r>
              <a:rPr lang="en-US" sz="2000" dirty="0" err="1" smtClean="0">
                <a:solidFill>
                  <a:schemeClr val="tx1"/>
                </a:solidFill>
              </a:rPr>
              <a:t>periodontitis</a:t>
            </a:r>
            <a:r>
              <a:rPr lang="en-US" sz="2000" dirty="0" smtClean="0">
                <a:solidFill>
                  <a:schemeClr val="tx1"/>
                </a:solidFill>
              </a:rPr>
              <a:t> than non-smokers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8544968" cy="1292662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Ismail in 1990</a:t>
            </a:r>
            <a:r>
              <a:rPr lang="en-US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/>
              <a:t>smokers have </a:t>
            </a:r>
            <a:r>
              <a:rPr lang="en-US" sz="2000" dirty="0" smtClean="0">
                <a:solidFill>
                  <a:srgbClr val="FF0000"/>
                </a:solidFill>
              </a:rPr>
              <a:t>6 times </a:t>
            </a:r>
            <a:r>
              <a:rPr lang="en-US" sz="2000" dirty="0" smtClean="0"/>
              <a:t>more attachment loss as compared to non-smokers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~PP771.WAV">
            <a:hlinkClick r:id="" action="ppaction://media"/>
          </p:cNvPr>
          <p:cNvPicPr>
            <a:picLocks noRot="1" noChangeAspect="1"/>
          </p:cNvPicPr>
          <p:nvPr>
            <a:wavAudioFile r:embed="rId1" name="~PP77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9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219200"/>
          <a:ext cx="9144000" cy="5333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46"/>
                <a:gridCol w="6929454"/>
              </a:tblGrid>
              <a:tr h="9312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Periodontal </a:t>
                      </a:r>
                    </a:p>
                    <a:p>
                      <a:pPr algn="ctr"/>
                      <a:r>
                        <a:rPr lang="en-US" sz="2400" dirty="0" smtClean="0"/>
                        <a:t>Disease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Impact of Smoking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314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Gingivitis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Gingival</a:t>
                      </a:r>
                      <a:r>
                        <a:rPr lang="en-US" sz="2000" baseline="0" dirty="0" smtClean="0"/>
                        <a:t> inflammation and BOP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74437">
                <a:tc rowSpan="6">
                  <a:txBody>
                    <a:bodyPr/>
                    <a:lstStyle/>
                    <a:p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Pocket</a:t>
                      </a:r>
                      <a:r>
                        <a:rPr lang="en-US" sz="2000" baseline="0" dirty="0" smtClean="0"/>
                        <a:t> depth, attachment loss, bone loss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1066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     Rate of periodontal destruction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1066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    Prevalence of severe periodontitis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1066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    Tooth loss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3120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     Prevalence with increased no. of cigarette</a:t>
                      </a:r>
                      <a:r>
                        <a:rPr lang="en-IN" sz="2000" baseline="0" dirty="0" smtClean="0"/>
                        <a:t> </a:t>
                      </a:r>
                      <a:r>
                        <a:rPr lang="en-IN" sz="2000" dirty="0" smtClean="0"/>
                        <a:t>smoked/day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3374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    Prevalence &amp; severity with smoking cessation</a:t>
                      </a:r>
                      <a:endParaRPr lang="en-IN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2148680" y="24233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2148680" y="60809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2224880" y="51665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148680" y="448072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2186780" y="3985420"/>
            <a:ext cx="3524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262980" y="3452020"/>
            <a:ext cx="3524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172494" y="293290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EFFECTS OF SMOKING ON PREVELANCE AND </a:t>
            </a:r>
          </a:p>
          <a:p>
            <a:pPr algn="ctr"/>
            <a:r>
              <a:rPr lang="en-US" sz="2800" dirty="0" smtClean="0"/>
              <a:t>SEVERITY OF PERIODONTAL DISEASE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15870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Periodontitis</a:t>
            </a:r>
            <a:r>
              <a:rPr lang="en-US" sz="2000" dirty="0" smtClean="0"/>
              <a:t> </a:t>
            </a:r>
            <a:endParaRPr lang="en-IN" sz="2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2" name="~PP710.WAV">
            <a:hlinkClick r:id="" action="ppaction://media"/>
          </p:cNvPr>
          <p:cNvPicPr>
            <a:picLocks noRot="1" noChangeAspect="1"/>
          </p:cNvPicPr>
          <p:nvPr>
            <a:wavAudioFile r:embed="rId1" name="~PP710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960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996</Words>
  <Application>Microsoft Macintosh PowerPoint</Application>
  <PresentationFormat>On-screen Show (4:3)</PresentationFormat>
  <Paragraphs>190</Paragraphs>
  <Slides>21</Slides>
  <Notes>1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SMOKING AND PERIODONTIUM </vt:lpstr>
      <vt:lpstr>CONTENTS</vt:lpstr>
      <vt:lpstr>CRITICAL PATH MODEL BY OFFENBACHER IN 1996 AAP WORLD WORKSHOP</vt:lpstr>
      <vt:lpstr>Slide 4</vt:lpstr>
      <vt:lpstr>Slide 5</vt:lpstr>
      <vt:lpstr> CDC CLASSIFICATION </vt:lpstr>
      <vt:lpstr>Slide 7</vt:lpstr>
      <vt:lpstr>Slide 8</vt:lpstr>
      <vt:lpstr>Slide 9</vt:lpstr>
      <vt:lpstr>MICROBIOLOGICAL</vt:lpstr>
      <vt:lpstr>IMMUNOLOGICAL</vt:lpstr>
      <vt:lpstr>PHYSIOLOGICAL</vt:lpstr>
      <vt:lpstr>Slide 13</vt:lpstr>
      <vt:lpstr>Slide 14</vt:lpstr>
      <vt:lpstr>EFFECT OF SMOKING ON PERIODONTAL THERAPY</vt:lpstr>
      <vt:lpstr>Slide 16</vt:lpstr>
      <vt:lpstr>Slide 17</vt:lpstr>
      <vt:lpstr>Slide 18</vt:lpstr>
      <vt:lpstr>AGENCY FOR HEALTH CARE RESEARCH AND QUALITY</vt:lpstr>
      <vt:lpstr>AGENCY FOR HEALTH CARE RESEARCH AND QUALITY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SMOKING AND PERIODONTIUM</dc:title>
  <dc:creator>PC</dc:creator>
  <cp:lastModifiedBy>Ekta</cp:lastModifiedBy>
  <cp:revision>97</cp:revision>
  <dcterms:created xsi:type="dcterms:W3CDTF">2015-03-30T18:22:02Z</dcterms:created>
  <dcterms:modified xsi:type="dcterms:W3CDTF">2020-08-21T05:51:11Z</dcterms:modified>
</cp:coreProperties>
</file>