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A1561-A2F6-4D38-BBEB-9D0BBF43334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3B938-FB1F-41A9-A110-C44C44073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da.gov/Safety/MedWatch/Safe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 Therapy of Parkinson’s </a:t>
            </a:r>
            <a:r>
              <a:rPr lang="en-US" dirty="0" smtClean="0"/>
              <a:t>Disease</a:t>
            </a:r>
            <a:r>
              <a:rPr lang="en-US" smtClean="0"/>
              <a:t/>
            </a:r>
            <a:br>
              <a:rPr lang="en-US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Levodopa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Provides good control of symptoms in most patients for 8-10yrs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Dose:tablets 250mg Levodopa+25mg Carbidopa(also100+10) 2g daily in divided doses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On-off phenomenon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Dyskinesias develop after this period-patient alternates between ON-active but with dyskinesias and OFF-totally rigid or ‘frozen’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Surgical treatment-pallidotomy, thalamotomy, Deep Brain Stimulation(DBS)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Dopa decarboxylase inhibitors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smtClean="0"/>
              <a:t>By themselves,pharmacologically inactive</a:t>
            </a:r>
          </a:p>
          <a:p>
            <a:pPr eaLnBrk="1" hangingPunct="1">
              <a:defRPr/>
            </a:pPr>
            <a:r>
              <a:rPr lang="en-US" sz="2800" smtClean="0"/>
              <a:t>Concurrent administration of DDI which does not enter CNS helps maintain Levodopa levels going into CNS</a:t>
            </a:r>
          </a:p>
          <a:p>
            <a:pPr lvl="1" eaLnBrk="1" hangingPunct="1">
              <a:defRPr/>
            </a:pPr>
            <a:r>
              <a:rPr lang="en-US" sz="2500" smtClean="0"/>
              <a:t>Reduce levodopa dosage as much as by 75%</a:t>
            </a:r>
          </a:p>
          <a:p>
            <a:pPr lvl="1" eaLnBrk="1" hangingPunct="1">
              <a:defRPr/>
            </a:pPr>
            <a:r>
              <a:rPr lang="en-US" sz="2500" smtClean="0"/>
              <a:t>Nausea,vomiting and cardiac effects are prevented</a:t>
            </a:r>
          </a:p>
          <a:p>
            <a:pPr lvl="1" eaLnBrk="1" hangingPunct="1">
              <a:defRPr/>
            </a:pPr>
            <a:r>
              <a:rPr lang="en-US" sz="2500" smtClean="0"/>
              <a:t>Control of symptoms smoother and large fluctuations are avoided</a:t>
            </a:r>
          </a:p>
          <a:p>
            <a:pPr lvl="1" eaLnBrk="1" hangingPunct="1">
              <a:defRPr/>
            </a:pPr>
            <a:r>
              <a:rPr lang="en-US" sz="2500" smtClean="0"/>
              <a:t>Carbidopa(1:10) and benserazide(1:4)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243888" cy="131445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Dopamine agonists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Ergot derivatives</a:t>
            </a:r>
            <a:r>
              <a:rPr lang="en-US" sz="1800" dirty="0" smtClean="0"/>
              <a:t>: </a:t>
            </a:r>
            <a:r>
              <a:rPr lang="en-US" sz="1800" dirty="0" err="1" smtClean="0"/>
              <a:t>Bromocriptine,pergolide,cabergoline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Others</a:t>
            </a:r>
            <a:r>
              <a:rPr lang="en-US" sz="2800" dirty="0" smtClean="0"/>
              <a:t>: </a:t>
            </a:r>
            <a:r>
              <a:rPr lang="en-US" sz="1800" dirty="0" err="1" smtClean="0"/>
              <a:t>Ropinerol</a:t>
            </a:r>
            <a:r>
              <a:rPr lang="en-US" sz="1800" dirty="0" smtClean="0"/>
              <a:t>, </a:t>
            </a:r>
            <a:r>
              <a:rPr lang="en-US" sz="1800" dirty="0" err="1" smtClean="0"/>
              <a:t>pramipexol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err="1" smtClean="0"/>
              <a:t>Bromoergocriptine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Synthetic ergot preparation,D2 receptor agonist, action slower  than </a:t>
            </a:r>
            <a:r>
              <a:rPr lang="en-US" sz="1800" dirty="0" err="1" smtClean="0"/>
              <a:t>levodopa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Crosses BBB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2.5mg BD         20-30mg/d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Main adverse effect is nausea by CTZ stimulation to be treated by </a:t>
            </a:r>
            <a:r>
              <a:rPr lang="en-US" sz="1800" dirty="0" err="1" smtClean="0"/>
              <a:t>domperidone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err="1" smtClean="0"/>
              <a:t>Ropinerole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Stimulate dopamine receptors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Have longer duration of action than </a:t>
            </a:r>
            <a:r>
              <a:rPr lang="en-US" sz="1800" dirty="0" err="1" smtClean="0"/>
              <a:t>levodopa</a:t>
            </a:r>
            <a:r>
              <a:rPr lang="en-US" sz="1800" dirty="0" smtClean="0"/>
              <a:t> and is better tolerated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Less stimulation of CTZ than </a:t>
            </a:r>
            <a:r>
              <a:rPr lang="en-US" sz="1800" dirty="0" err="1" smtClean="0"/>
              <a:t>bromocriptine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Can produce sleep disorders-sleep ‘attacks’ 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err="1" smtClean="0"/>
              <a:t>Pramipaxole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Profile similar to </a:t>
            </a:r>
            <a:r>
              <a:rPr lang="en-US" sz="1800" dirty="0" err="1" smtClean="0"/>
              <a:t>ropinerole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Sleep attacks, also both can cause pleural/retroperitoneal fibrosis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18288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53200" y="61722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Drugs@FDA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43888" cy="13144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Drugs which prevent dopamine destruction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Monoamine </a:t>
            </a:r>
            <a:r>
              <a:rPr lang="en-US" sz="2800" dirty="0" err="1" smtClean="0"/>
              <a:t>oxidase</a:t>
            </a:r>
            <a:r>
              <a:rPr lang="en-US" sz="2800" dirty="0" smtClean="0"/>
              <a:t>(MAO) inhibitors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MAO-A oxidative </a:t>
            </a:r>
            <a:r>
              <a:rPr lang="en-US" sz="2000" dirty="0" err="1" smtClean="0"/>
              <a:t>deamination</a:t>
            </a:r>
            <a:r>
              <a:rPr lang="en-US" sz="2000" dirty="0" smtClean="0"/>
              <a:t> of </a:t>
            </a:r>
            <a:r>
              <a:rPr lang="en-US" sz="2000" dirty="0" err="1" smtClean="0"/>
              <a:t>noradrenaline</a:t>
            </a:r>
            <a:r>
              <a:rPr lang="en-US" sz="2000" dirty="0" smtClean="0"/>
              <a:t> and serotonin; MAO-B </a:t>
            </a:r>
            <a:r>
              <a:rPr lang="en-US" sz="2000" dirty="0" err="1" smtClean="0"/>
              <a:t>Metabolises</a:t>
            </a:r>
            <a:r>
              <a:rPr lang="en-US" sz="2000" dirty="0" smtClean="0"/>
              <a:t> dopamine in platelets and brain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Selegiline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Selective, irreversible MAO-B inhibitor given with </a:t>
            </a:r>
            <a:r>
              <a:rPr lang="en-US" sz="2000" dirty="0" err="1" smtClean="0"/>
              <a:t>levodopa</a:t>
            </a:r>
            <a:r>
              <a:rPr lang="en-US" sz="2000" dirty="0" smtClean="0"/>
              <a:t>, it increases the concentration and storage of </a:t>
            </a:r>
            <a:r>
              <a:rPr lang="en-US" sz="2000" dirty="0" err="1" smtClean="0"/>
              <a:t>Da</a:t>
            </a:r>
            <a:r>
              <a:rPr lang="en-US" sz="2000" dirty="0" smtClean="0"/>
              <a:t> within the striatum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Prolongs the duration of improvement by </a:t>
            </a:r>
            <a:r>
              <a:rPr lang="en-US" sz="2000" dirty="0" err="1" smtClean="0"/>
              <a:t>levodopa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err="1" smtClean="0"/>
              <a:t>Neuroprotective</a:t>
            </a:r>
            <a:r>
              <a:rPr lang="en-US" sz="2000" dirty="0" smtClean="0"/>
              <a:t> effect -</a:t>
            </a:r>
            <a:r>
              <a:rPr lang="en-US" sz="2000" dirty="0" err="1" smtClean="0"/>
              <a:t>desmethylselegeline</a:t>
            </a:r>
            <a:r>
              <a:rPr lang="en-US" sz="2000" dirty="0" smtClean="0"/>
              <a:t>-DATATOP study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Adverse </a:t>
            </a:r>
            <a:r>
              <a:rPr lang="en-US" sz="2000" dirty="0" err="1" smtClean="0"/>
              <a:t>efects</a:t>
            </a:r>
            <a:r>
              <a:rPr lang="en-US" sz="2000" dirty="0" smtClean="0"/>
              <a:t>: increased </a:t>
            </a:r>
            <a:r>
              <a:rPr lang="en-US" sz="2000" dirty="0" err="1" smtClean="0"/>
              <a:t>dyskinesias</a:t>
            </a:r>
            <a:r>
              <a:rPr lang="en-US" sz="2000" dirty="0" smtClean="0"/>
              <a:t>, nausea and hallucinations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5mg BD at breakfast and lunch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Mortality higher in </a:t>
            </a:r>
            <a:r>
              <a:rPr lang="en-US" sz="2000" dirty="0" err="1" smtClean="0"/>
              <a:t>selegeline</a:t>
            </a:r>
            <a:r>
              <a:rPr lang="en-US" sz="2000" dirty="0" smtClean="0"/>
              <a:t> group(triple therapy)!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err="1" smtClean="0"/>
              <a:t>Catechol</a:t>
            </a:r>
            <a:r>
              <a:rPr lang="en-US" sz="2000" dirty="0" smtClean="0"/>
              <a:t> o-methyl </a:t>
            </a:r>
            <a:r>
              <a:rPr lang="en-US" sz="2000" dirty="0" err="1" smtClean="0"/>
              <a:t>transferse</a:t>
            </a:r>
            <a:r>
              <a:rPr lang="en-US" sz="2000" dirty="0" smtClean="0"/>
              <a:t>(COMT)-</a:t>
            </a:r>
            <a:r>
              <a:rPr lang="en-US" sz="2000" dirty="0" err="1" smtClean="0"/>
              <a:t>metabolises</a:t>
            </a:r>
            <a:r>
              <a:rPr lang="en-US" sz="2000" dirty="0" smtClean="0"/>
              <a:t> all </a:t>
            </a:r>
            <a:r>
              <a:rPr lang="en-US" sz="2000" dirty="0" err="1" smtClean="0"/>
              <a:t>catecholamines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COMT inhibitors</a:t>
            </a:r>
            <a:r>
              <a:rPr lang="en-US" sz="1700" dirty="0" smtClean="0"/>
              <a:t> </a:t>
            </a:r>
            <a:r>
              <a:rPr lang="en-US" sz="2000" dirty="0" smtClean="0"/>
              <a:t>:</a:t>
            </a:r>
            <a:r>
              <a:rPr lang="en-US" sz="2000" dirty="0" err="1" smtClean="0"/>
              <a:t>tolcapone</a:t>
            </a:r>
            <a:r>
              <a:rPr lang="en-US" sz="2000" dirty="0" smtClean="0"/>
              <a:t> </a:t>
            </a:r>
            <a:r>
              <a:rPr lang="en-US" sz="2000" dirty="0" err="1" smtClean="0"/>
              <a:t>entacapone</a:t>
            </a:r>
            <a:r>
              <a:rPr lang="en-US" sz="2000" dirty="0" smtClean="0"/>
              <a:t> reduce central and peripheral degradation of 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Cannot be used alone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Adverse effects nausea, </a:t>
            </a:r>
            <a:r>
              <a:rPr lang="en-US" sz="2000" dirty="0" err="1" smtClean="0"/>
              <a:t>dyskinesia</a:t>
            </a:r>
            <a:r>
              <a:rPr lang="en-US" sz="2000" dirty="0" smtClean="0"/>
              <a:t>, </a:t>
            </a:r>
            <a:r>
              <a:rPr lang="en-US" sz="2000" dirty="0" err="1" smtClean="0"/>
              <a:t>diarrhoea</a:t>
            </a:r>
            <a:r>
              <a:rPr lang="en-US" sz="2000" dirty="0" smtClean="0"/>
              <a:t>, hallucinations, </a:t>
            </a:r>
            <a:r>
              <a:rPr lang="en-US" sz="2000" dirty="0" err="1" smtClean="0"/>
              <a:t>hepatotoxicity</a:t>
            </a:r>
            <a:r>
              <a:rPr lang="en-US" sz="2000" dirty="0" smtClean="0"/>
              <a:t>, </a:t>
            </a:r>
            <a:r>
              <a:rPr lang="en-US" sz="2000" dirty="0" err="1" smtClean="0"/>
              <a:t>entacapone</a:t>
            </a:r>
            <a:r>
              <a:rPr lang="en-US" sz="2000" dirty="0" smtClean="0"/>
              <a:t>  better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Drugs that release dopamine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Amantadine,antiviral,reduces akinesia,rigidity and tremor,releases dopamine from residual nerve endings 100mg BD</a:t>
            </a:r>
          </a:p>
          <a:p>
            <a:pPr eaLnBrk="1" hangingPunct="1">
              <a:defRPr/>
            </a:pPr>
            <a:r>
              <a:rPr lang="en-US" smtClean="0"/>
              <a:t>Therapeutic efficacy is 15-20%of levodopa but response is more rapid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drugs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err="1" smtClean="0"/>
              <a:t>Anticholinergic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</a:t>
            </a:r>
            <a:r>
              <a:rPr lang="en-US" sz="2000" dirty="0" err="1" smtClean="0"/>
              <a:t>Benzhexol</a:t>
            </a:r>
            <a:r>
              <a:rPr lang="en-US" sz="2000" dirty="0" smtClean="0"/>
              <a:t>(</a:t>
            </a:r>
            <a:r>
              <a:rPr lang="en-US" sz="2000" dirty="0" err="1" smtClean="0"/>
              <a:t>trihexyphenidyl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Synthetic atropine substitute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Controls </a:t>
            </a:r>
            <a:r>
              <a:rPr lang="en-US" sz="2000" dirty="0" err="1" smtClean="0"/>
              <a:t>rigidity,tremor,sialorrhoea</a:t>
            </a:r>
            <a:r>
              <a:rPr lang="en-US" sz="2000" dirty="0" smtClean="0"/>
              <a:t> and </a:t>
            </a:r>
            <a:r>
              <a:rPr lang="en-US" sz="2000" dirty="0" err="1" smtClean="0"/>
              <a:t>seborrhoea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Affects mood favorably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2 and 5mg tablets dose 2mg/</a:t>
            </a:r>
            <a:r>
              <a:rPr lang="en-US" sz="2000" dirty="0" err="1" smtClean="0"/>
              <a:t>day,increase</a:t>
            </a:r>
            <a:r>
              <a:rPr lang="en-US" sz="2000" dirty="0" smtClean="0"/>
              <a:t> gradually to 10-15mg/day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 smtClean="0"/>
              <a:t>Others:benztropine,biperiden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Antihistamines</a:t>
            </a:r>
            <a:r>
              <a:rPr lang="en-US" sz="2400" dirty="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err="1" smtClean="0"/>
              <a:t>Diphenhydramine</a:t>
            </a:r>
            <a:r>
              <a:rPr lang="en-US" sz="2000" dirty="0" smtClean="0"/>
              <a:t>(rigidity),</a:t>
            </a:r>
            <a:r>
              <a:rPr lang="en-US" sz="2000" dirty="0" err="1" smtClean="0"/>
              <a:t>orphenadrine,promethazine</a:t>
            </a:r>
            <a:r>
              <a:rPr lang="en-US" sz="2000" dirty="0" smtClean="0"/>
              <a:t> (controls acute drug induced </a:t>
            </a:r>
            <a:r>
              <a:rPr lang="en-US" sz="2000" dirty="0" err="1" smtClean="0"/>
              <a:t>dystonic</a:t>
            </a:r>
            <a:r>
              <a:rPr lang="en-US" sz="2000" dirty="0" smtClean="0"/>
              <a:t> reactions),these also have strong </a:t>
            </a:r>
            <a:r>
              <a:rPr lang="en-US" sz="2000" dirty="0" err="1" smtClean="0"/>
              <a:t>anticholinergic</a:t>
            </a:r>
            <a:r>
              <a:rPr lang="en-US" sz="2000" dirty="0" smtClean="0"/>
              <a:t> actions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pPr lvl="0" algn="l" fontAlgn="base"/>
            <a:r>
              <a:rPr lang="en-IN" sz="1800" dirty="0" smtClean="0"/>
              <a:t>  </a:t>
            </a:r>
            <a:r>
              <a:rPr lang="en-IN" sz="2200" dirty="0" smtClean="0"/>
              <a:t>“</a:t>
            </a:r>
            <a:r>
              <a:rPr lang="en-IN" sz="2200" dirty="0" err="1" smtClean="0"/>
              <a:t>Satoskar</a:t>
            </a:r>
            <a:r>
              <a:rPr lang="en-IN" sz="2200" dirty="0" smtClean="0"/>
              <a:t>, RS, </a:t>
            </a:r>
            <a:r>
              <a:rPr lang="en-IN" sz="2200" dirty="0" err="1" smtClean="0"/>
              <a:t>Bhandarkar,SD</a:t>
            </a:r>
            <a:r>
              <a:rPr lang="en-IN" sz="2200" dirty="0" smtClean="0"/>
              <a:t> and </a:t>
            </a:r>
            <a:r>
              <a:rPr lang="en-IN" sz="2200" dirty="0" err="1" smtClean="0"/>
              <a:t>Rege,NN</a:t>
            </a:r>
            <a:r>
              <a:rPr lang="en-IN" sz="2200" dirty="0" smtClean="0"/>
              <a:t> ., Drug Therapy of Parkinsonism and other degenerative Disorders of the CNS, 20</a:t>
            </a:r>
            <a:r>
              <a:rPr lang="en-IN" sz="2200" baseline="30000" dirty="0" smtClean="0"/>
              <a:t>th</a:t>
            </a:r>
            <a:r>
              <a:rPr lang="en-IN" sz="2200" dirty="0" smtClean="0"/>
              <a:t> edition.,2007,Popular </a:t>
            </a:r>
            <a:r>
              <a:rPr lang="en-IN" sz="2200" dirty="0" err="1" smtClean="0"/>
              <a:t>Prakashans</a:t>
            </a:r>
            <a:r>
              <a:rPr lang="en-IN" sz="2200" dirty="0" smtClean="0"/>
              <a:t> </a:t>
            </a:r>
            <a:r>
              <a:rPr lang="en-IN" sz="2200" dirty="0" err="1" smtClean="0"/>
              <a:t>pvt</a:t>
            </a:r>
            <a:r>
              <a:rPr lang="en-IN" sz="2200" dirty="0" smtClean="0"/>
              <a:t>. Ltd.Mumbai400026</a:t>
            </a:r>
            <a:r>
              <a:rPr lang="en-IN" sz="1800" b="1" dirty="0" smtClean="0"/>
              <a:t/>
            </a:r>
            <a:br>
              <a:rPr lang="en-IN" sz="1800" b="1" dirty="0" smtClean="0"/>
            </a:br>
            <a:endParaRPr lang="en-IN" sz="1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990600"/>
          <a:ext cx="8229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600200"/>
                <a:gridCol w="1905000"/>
                <a:gridCol w="1706880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“</a:t>
                      </a:r>
                      <a:r>
                        <a:rPr lang="en-IN" sz="1800" dirty="0" err="1" smtClean="0"/>
                        <a:t>Satoskar</a:t>
                      </a:r>
                      <a:r>
                        <a:rPr lang="en-IN" sz="1800" dirty="0" smtClean="0"/>
                        <a:t>, RS, </a:t>
                      </a:r>
                      <a:r>
                        <a:rPr lang="en-IN" sz="1800" dirty="0" err="1" smtClean="0"/>
                        <a:t>Bhandarkar,SD</a:t>
                      </a:r>
                      <a:r>
                        <a:rPr lang="en-IN" sz="1800" dirty="0" smtClean="0"/>
                        <a:t> and </a:t>
                      </a:r>
                      <a:r>
                        <a:rPr lang="en-IN" sz="1800" dirty="0" err="1" smtClean="0"/>
                        <a:t>Rege</a:t>
                      </a:r>
                      <a:r>
                        <a:rPr lang="en-IN" sz="1800" dirty="0" smtClean="0"/>
                        <a:t>, NN ., </a:t>
                      </a:r>
                      <a:endParaRPr lang="en-IN" sz="18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Drug Therapy of Parkinsonism and other degenerative Disorders of the CNS</a:t>
                      </a:r>
                      <a:endParaRPr lang="en-IN" sz="1800" b="1" dirty="0" smtClean="0">
                        <a:solidFill>
                          <a:srgbClr val="FFC0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Level</a:t>
                      </a:r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 1</a:t>
                      </a:r>
                    </a:p>
                    <a:p>
                      <a:r>
                        <a:rPr lang="en-US" baseline="0" dirty="0" smtClean="0">
                          <a:solidFill>
                            <a:srgbClr val="7030A0"/>
                          </a:solidFill>
                        </a:rPr>
                        <a:t>Evidence(Highest)</a:t>
                      </a:r>
                      <a:endParaRPr lang="en-IN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The chapter describes the </a:t>
                      </a:r>
                      <a:r>
                        <a:rPr lang="en-IN" sz="1600" dirty="0" err="1" smtClean="0"/>
                        <a:t>etiopathology</a:t>
                      </a:r>
                      <a:r>
                        <a:rPr lang="en-IN" sz="1600" dirty="0" smtClean="0"/>
                        <a:t>, brief </a:t>
                      </a:r>
                      <a:r>
                        <a:rPr lang="en-IN" sz="1600" dirty="0" err="1" smtClean="0"/>
                        <a:t>symptomatology</a:t>
                      </a:r>
                      <a:r>
                        <a:rPr lang="en-IN" sz="1600" baseline="0" dirty="0" smtClean="0"/>
                        <a:t> and detailed drug therapy of Parkinson’s Disease</a:t>
                      </a:r>
                      <a:endParaRPr lang="en-IN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2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IN" sz="3600" dirty="0" smtClean="0"/>
              <a:t>Drugs @FDA</a:t>
            </a:r>
            <a:endParaRPr lang="en-IN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63040"/>
          <a:ext cx="82296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95400"/>
                <a:gridCol w="1676400"/>
                <a:gridCol w="16002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www.fda.gov/Safety/MedWatch/Safety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Information/ucm319418.htm - 9k - 2012-09-14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1" kern="1200" baseline="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US FDA safety information on drugs</a:t>
                      </a:r>
                    </a:p>
                    <a:p>
                      <a:r>
                        <a:rPr kumimoji="0" lang="en-US" sz="1600" b="1" kern="1200" baseline="0" dirty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Level 1(highest level of evidence also in terms </a:t>
                      </a:r>
                      <a:r>
                        <a:rPr kumimoji="0" lang="en-US" sz="1600" b="1" kern="1200" baseline="0" smtClean="0">
                          <a:solidFill>
                            <a:srgbClr val="FFC000"/>
                          </a:solidFill>
                          <a:latin typeface="+mn-lt"/>
                          <a:ea typeface="+mn-ea"/>
                          <a:cs typeface="+mn-cs"/>
                        </a:rPr>
                        <a:t>of authenticity</a:t>
                      </a:r>
                      <a:endParaRPr lang="en-IN" sz="16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IN" sz="16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This  US FDA  site provides information on all approved drugs and periodic safety information based on post marketing surveillance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 smtClean="0"/>
                        <a:t> 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Drug therapy of Parkinson’s disease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James Parkinson 1817,degenerative disease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b="1" smtClean="0"/>
              <a:t>Etiology</a:t>
            </a:r>
            <a:r>
              <a:rPr lang="en-US" sz="1800" smtClean="0"/>
              <a:t> Syndrome of varied etiology</a:t>
            </a:r>
            <a:endParaRPr lang="en-US" sz="1800" b="1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Idiopathic,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Arterioscerotic,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Post encephelitic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Wilson’s disease(hepatolenticular degeneration)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Drug induced-reserpine,haloperidol,phenothiazines-no DA deficiency,the DA receptors are blocked by the drug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600" smtClean="0"/>
              <a:t>Environmental toxins methyl phenyl tetrahydropyridine-MPTP-animal model of Parkinson’s disease plus aging and oxidant attack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Incidence-2% above age of 60yrs,younger onset increasingly apparent,sometimes even starting at 40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6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Bradykinesia/akinesia,muscular rigidity and tremor,sialorrhoea and seborrhoea,sometimes liver damage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smtClean="0"/>
              <a:t>Paralysis agitans or ‘Shaking’ Palsy signifying tremor and bradykinesia/rigidity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Parkinson’s Disease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smtClean="0"/>
              <a:t>Pathophysiology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smtClean="0"/>
              <a:t>Dopamine deficiency</a:t>
            </a:r>
            <a:r>
              <a:rPr lang="en-US" sz="2000" smtClean="0"/>
              <a:t> syndrome affecting the extrapyramidal system-associated movements,facial expression,also increased GABA ergic activity;relative excess of Acetyl Choline –disease is progressive and incurable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 Basal ganglia:substantia nigra,putamen,globus pallidus, subthalamic nuclei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Dopamine producing cells degenerate clinical symptoms may not appear till 80%of DA gets depleted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Starts unilaterally and eventually becomes bilateral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Tremor,rigidity,bradykinesia/akinesia,festinating gait,mask like face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b="1" smtClean="0"/>
              <a:t>Cholinergic preponderance:</a:t>
            </a:r>
            <a:r>
              <a:rPr lang="en-US" sz="2000" smtClean="0"/>
              <a:t>May contribute to symptoms,not very critical as target for  treatment</a:t>
            </a:r>
            <a:endParaRPr lang="en-US" sz="2000" b="1" smtClean="0"/>
          </a:p>
          <a:p>
            <a:pPr eaLnBrk="1" hangingPunct="1">
              <a:lnSpc>
                <a:spcPct val="80000"/>
              </a:lnSpc>
              <a:defRPr/>
            </a:pPr>
            <a:endParaRPr 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Treatment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smtClean="0"/>
              <a:t>Aims of therapy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Relief of tremor,rigidity and akinesia-increased confidence and functionality if these symptoms are effectively treated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Correction of mood changes-frontal lobe dysfunction may or may not lead to intellectual disability,depression usually with arteriosclerotic variety;sometimes progressive dementia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Treatment of other symptoms like sialorrhoea and seborrhoea,oculogyric crisis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Treatment of cause if possible:only in cases of drug induced disease,withdrawal of offending drug often results in complete reversal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Modes of treatment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Drug therapy</a:t>
            </a:r>
          </a:p>
          <a:p>
            <a:pPr eaLnBrk="1" hangingPunct="1">
              <a:defRPr/>
            </a:pPr>
            <a:r>
              <a:rPr lang="en-US" smtClean="0"/>
              <a:t>Supportive treatment including physiotherapy</a:t>
            </a:r>
          </a:p>
          <a:p>
            <a:pPr eaLnBrk="1" hangingPunct="1">
              <a:defRPr/>
            </a:pPr>
            <a:r>
              <a:rPr lang="en-US" smtClean="0"/>
              <a:t>Surgical treatment</a:t>
            </a:r>
          </a:p>
          <a:p>
            <a:pPr lvl="1" eaLnBrk="1" hangingPunct="1">
              <a:defRPr/>
            </a:pPr>
            <a:r>
              <a:rPr lang="en-US" smtClean="0"/>
              <a:t>Lesioning</a:t>
            </a:r>
          </a:p>
          <a:p>
            <a:pPr lvl="1" eaLnBrk="1" hangingPunct="1">
              <a:defRPr/>
            </a:pPr>
            <a:r>
              <a:rPr lang="en-US" smtClean="0"/>
              <a:t>Deep Brain Stimulation(DBS)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Drug therapy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7545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500" b="1" dirty="0" smtClean="0"/>
              <a:t>Classification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smtClean="0"/>
              <a:t>Drugs that increase levels and activity of dopamine  in the brain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500" dirty="0" smtClean="0"/>
              <a:t>Dopamine </a:t>
            </a:r>
            <a:r>
              <a:rPr lang="en-US" sz="2500" dirty="0" err="1" smtClean="0"/>
              <a:t>precursors:levo</a:t>
            </a:r>
            <a:r>
              <a:rPr lang="en-US" sz="2500" dirty="0" smtClean="0"/>
              <a:t> </a:t>
            </a:r>
            <a:r>
              <a:rPr lang="en-US" sz="2500" dirty="0" err="1" smtClean="0"/>
              <a:t>dihydroxy</a:t>
            </a:r>
            <a:r>
              <a:rPr lang="en-US" sz="2500" dirty="0" smtClean="0"/>
              <a:t> phenylalanine(</a:t>
            </a:r>
            <a:r>
              <a:rPr lang="en-US" sz="2500" dirty="0" err="1" smtClean="0"/>
              <a:t>levodopa</a:t>
            </a:r>
            <a:r>
              <a:rPr lang="en-US" sz="2500" dirty="0" smtClean="0"/>
              <a:t>)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500" dirty="0" smtClean="0"/>
              <a:t>Dopamine  receptor agonists: </a:t>
            </a:r>
            <a:r>
              <a:rPr lang="en-US" sz="2500" dirty="0" err="1" smtClean="0"/>
              <a:t>bromocriptine,ropinerol</a:t>
            </a:r>
            <a:r>
              <a:rPr lang="en-US" sz="2500" dirty="0" smtClean="0"/>
              <a:t>, </a:t>
            </a:r>
            <a:r>
              <a:rPr lang="en-US" sz="2500" dirty="0" err="1" smtClean="0"/>
              <a:t>pramipexol</a:t>
            </a:r>
            <a:endParaRPr lang="en-US" sz="25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500" dirty="0" smtClean="0"/>
              <a:t>Drugs which prevent dopamine destruction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700" dirty="0" smtClean="0"/>
              <a:t>Monoamine </a:t>
            </a:r>
            <a:r>
              <a:rPr lang="en-US" sz="1700" dirty="0" err="1" smtClean="0"/>
              <a:t>oxidase</a:t>
            </a:r>
            <a:r>
              <a:rPr lang="en-US" sz="1700" dirty="0" smtClean="0"/>
              <a:t>(MAO-B) </a:t>
            </a:r>
            <a:r>
              <a:rPr lang="en-US" sz="1700" dirty="0" err="1" smtClean="0"/>
              <a:t>inhibitors:selegiline</a:t>
            </a:r>
            <a:endParaRPr lang="en-US" sz="1700" dirty="0" smtClean="0"/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700" dirty="0" err="1" smtClean="0"/>
              <a:t>Catechol</a:t>
            </a:r>
            <a:r>
              <a:rPr lang="en-US" sz="1700" dirty="0" smtClean="0"/>
              <a:t>-o-methyl </a:t>
            </a:r>
            <a:r>
              <a:rPr lang="en-US" sz="1700" dirty="0" err="1" smtClean="0"/>
              <a:t>transferase</a:t>
            </a:r>
            <a:r>
              <a:rPr lang="en-US" sz="1700" dirty="0" smtClean="0"/>
              <a:t>(COMT) inhibitors: </a:t>
            </a:r>
            <a:r>
              <a:rPr lang="en-US" sz="1700" dirty="0" err="1" smtClean="0"/>
              <a:t>entacapone,tolcapone</a:t>
            </a:r>
            <a:endParaRPr lang="en-US" sz="17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500" dirty="0" smtClean="0"/>
              <a:t>Drugs that release dopamine :</a:t>
            </a:r>
            <a:r>
              <a:rPr lang="en-US" sz="2500" dirty="0" err="1" smtClean="0"/>
              <a:t>amantadine</a:t>
            </a:r>
            <a:endParaRPr lang="en-US" sz="2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500" dirty="0" smtClean="0"/>
              <a:t>Drugs that block cholinergic </a:t>
            </a:r>
            <a:r>
              <a:rPr lang="en-US" sz="2500" dirty="0" err="1" smtClean="0"/>
              <a:t>activity:atropine</a:t>
            </a:r>
            <a:r>
              <a:rPr lang="en-US" sz="2500" dirty="0" smtClean="0"/>
              <a:t> and atropine </a:t>
            </a:r>
            <a:r>
              <a:rPr lang="en-US" sz="2500" dirty="0" err="1" smtClean="0"/>
              <a:t>substitutes:benzhexol,benztropine</a:t>
            </a:r>
            <a:endParaRPr lang="en-US" sz="2500" dirty="0" smtClean="0"/>
          </a:p>
          <a:p>
            <a:pPr lvl="1" eaLnBrk="1" hangingPunct="1">
              <a:lnSpc>
                <a:spcPct val="90000"/>
              </a:lnSpc>
              <a:defRPr/>
            </a:pPr>
            <a:endParaRPr lang="en-US" sz="25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57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43888" cy="13144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Levodopa</a:t>
            </a:r>
            <a:endParaRPr lang="en-US" dirty="0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8229600" cy="445611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Prodrug,gets</a:t>
            </a:r>
            <a:r>
              <a:rPr lang="en-US" sz="2800" dirty="0" smtClean="0"/>
              <a:t> converted to dopamine by action of </a:t>
            </a:r>
            <a:r>
              <a:rPr lang="en-US" sz="2800" dirty="0" err="1" smtClean="0"/>
              <a:t>dopa-decarboxylase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err="1" smtClean="0"/>
              <a:t>Levodopa</a:t>
            </a:r>
            <a:r>
              <a:rPr lang="en-US" sz="2800" dirty="0" smtClean="0"/>
              <a:t>               dopamine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Dopamine levels increase in brain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Confirms diagnosis of </a:t>
            </a:r>
            <a:r>
              <a:rPr lang="en-US" sz="2800" dirty="0" err="1" smtClean="0"/>
              <a:t>Parkinsonism,if</a:t>
            </a:r>
            <a:r>
              <a:rPr lang="en-US" sz="2800" dirty="0" smtClean="0"/>
              <a:t> no response to 1.2gm of </a:t>
            </a:r>
            <a:r>
              <a:rPr lang="en-US" sz="2800" dirty="0" err="1" smtClean="0"/>
              <a:t>levodopa</a:t>
            </a:r>
            <a:r>
              <a:rPr lang="en-US" sz="2800" dirty="0" smtClean="0"/>
              <a:t> for 3mths,patient may not be suffering from Parkinson’s disease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Dopamine needed in </a:t>
            </a:r>
            <a:r>
              <a:rPr lang="en-US" sz="2800" dirty="0" err="1" smtClean="0"/>
              <a:t>CNS,so</a:t>
            </a:r>
            <a:r>
              <a:rPr lang="en-US" sz="2800" dirty="0" smtClean="0"/>
              <a:t> peripheral activity of </a:t>
            </a:r>
            <a:r>
              <a:rPr lang="en-US" sz="2800" dirty="0" err="1" smtClean="0"/>
              <a:t>dopa</a:t>
            </a:r>
            <a:r>
              <a:rPr lang="en-US" sz="2800" dirty="0" smtClean="0"/>
              <a:t> </a:t>
            </a:r>
            <a:r>
              <a:rPr lang="en-US" sz="2800" dirty="0" err="1" smtClean="0"/>
              <a:t>decarboxylase</a:t>
            </a:r>
            <a:r>
              <a:rPr lang="en-US" sz="2800" dirty="0" smtClean="0"/>
              <a:t>(DD) is reduced by using DD inhibitor –</a:t>
            </a:r>
            <a:r>
              <a:rPr lang="en-US" sz="2800" dirty="0" err="1" smtClean="0"/>
              <a:t>carbidopa,so</a:t>
            </a:r>
            <a:r>
              <a:rPr lang="en-US" sz="2800" dirty="0" smtClean="0"/>
              <a:t> that more </a:t>
            </a:r>
            <a:r>
              <a:rPr lang="en-US" sz="2800" dirty="0" err="1" smtClean="0"/>
              <a:t>levodopa</a:t>
            </a:r>
            <a:r>
              <a:rPr lang="en-US" sz="2800" dirty="0" smtClean="0"/>
              <a:t> crosses blood brain barrier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/>
              <a:t>Levodopa+carbidopa</a:t>
            </a:r>
            <a:r>
              <a:rPr lang="en-US" sz="2800" dirty="0" smtClean="0"/>
              <a:t> 10:1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V="1">
            <a:off x="2057400" y="1905000"/>
            <a:ext cx="1066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2286000" y="1676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Levodopa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Pharmacological actions: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CNS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 Seen on patients not in normal individuals.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Akinesia responds first followed by rigidity and tremor which may be aggravated initially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Seborrhoea,sialorrhoea and aphonia may improve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Improves memory and mood,makes patients more interested in surroundings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Also relieves idiopathic dystonia in children and adolescents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CVS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Thru release of dopamine,levodopa has +ve inotropic action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Large doses can cause rise in BP thru alpha stimulatin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Thru dopaminergic receptors,renal and mesenteric blood vessels dilate which causes fall in BP in small doses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Endocrine actions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Inhibits prolactin secretion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Levodopa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Absorption, fate and excretion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Rapid absorption ,peak ½ to 2hrs t/2 1-3hrs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Only 1%penetrates CNS where it is to act,pyridoxine accelerates peripheral decarboxylation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High protein content interferes with absorption,hence given 30mts before meals,also restrict protein intake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Adverse effects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GI:nausea,vomiting,anorexia-CTZ stimulation,minimized by increasing dose slowly, and adding carbidopa 25mg tds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Behavioral:confusion,agitation,delusion,hallucination,depression exacerbates psychotic states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CVS: Postural hypotension,palpitation,ventricular arrhythmias,caution in IHD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CNS:abnormal movements,choreoathetosis,dyskinesias often incapacitating,insomnia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999</Words>
  <Application>Microsoft Office PowerPoint</Application>
  <PresentationFormat>On-screen Show (4:3)</PresentationFormat>
  <Paragraphs>146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Drug Therapy of Parkinson’s Disease </vt:lpstr>
      <vt:lpstr>Drug therapy of Parkinson’s disease</vt:lpstr>
      <vt:lpstr>Parkinson’s Disease</vt:lpstr>
      <vt:lpstr>Treatment</vt:lpstr>
      <vt:lpstr>Modes of treatment</vt:lpstr>
      <vt:lpstr>Drug therapy</vt:lpstr>
      <vt:lpstr>Levodopa</vt:lpstr>
      <vt:lpstr>Levodopa</vt:lpstr>
      <vt:lpstr>Levodopa</vt:lpstr>
      <vt:lpstr>Levodopa</vt:lpstr>
      <vt:lpstr>Dopa decarboxylase inhibitors</vt:lpstr>
      <vt:lpstr>Dopamine agonists</vt:lpstr>
      <vt:lpstr>Drugs which prevent dopamine destruction </vt:lpstr>
      <vt:lpstr>Drugs that release dopamine</vt:lpstr>
      <vt:lpstr>Other drugs</vt:lpstr>
      <vt:lpstr>  “Satoskar, RS, Bhandarkar,SD and Rege,NN ., Drug Therapy of Parkinsonism and other degenerative Disorders of the CNS, 20th edition.,2007,Popular Prakashans pvt. Ltd.Mumbai400026 </vt:lpstr>
      <vt:lpstr>Drugs @FDA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Parkinson’s Disease</dc:title>
  <cp:lastModifiedBy>lenovo</cp:lastModifiedBy>
  <cp:revision>9</cp:revision>
  <dcterms:created xsi:type="dcterms:W3CDTF">2013-01-23T05:55:39Z</dcterms:created>
  <dcterms:modified xsi:type="dcterms:W3CDTF">2020-08-13T07:39:07Z</dcterms:modified>
</cp:coreProperties>
</file>