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7" r:id="rId3"/>
    <p:sldId id="308" r:id="rId4"/>
    <p:sldId id="309" r:id="rId5"/>
    <p:sldId id="310" r:id="rId6"/>
    <p:sldId id="311" r:id="rId7"/>
    <p:sldId id="312" r:id="rId8"/>
    <p:sldId id="313" r:id="rId9"/>
    <p:sldId id="314" r:id="rId10"/>
    <p:sldId id="315" r:id="rId11"/>
    <p:sldId id="316" r:id="rId12"/>
    <p:sldId id="317" r:id="rId13"/>
    <p:sldId id="318" r:id="rId14"/>
    <p:sldId id="257" r:id="rId15"/>
    <p:sldId id="259" r:id="rId16"/>
    <p:sldId id="258" r:id="rId17"/>
    <p:sldId id="260" r:id="rId18"/>
    <p:sldId id="264" r:id="rId19"/>
    <p:sldId id="265" r:id="rId20"/>
    <p:sldId id="278" r:id="rId21"/>
    <p:sldId id="279" r:id="rId22"/>
    <p:sldId id="299" r:id="rId23"/>
    <p:sldId id="298" r:id="rId24"/>
    <p:sldId id="292" r:id="rId25"/>
    <p:sldId id="293" r:id="rId26"/>
    <p:sldId id="294" r:id="rId27"/>
    <p:sldId id="295" r:id="rId28"/>
    <p:sldId id="296" r:id="rId29"/>
    <p:sldId id="297" r:id="rId30"/>
    <p:sldId id="300" r:id="rId31"/>
    <p:sldId id="285" r:id="rId32"/>
    <p:sldId id="286" r:id="rId33"/>
    <p:sldId id="280" r:id="rId34"/>
    <p:sldId id="281"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8/17/2020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8/17/2020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in/url?url=http://www.electro-medical.com/chattanooga-dual-extremity-fluidotherapy-machine-model-115-072002/fluidotherapy-machine/&amp;rct=j&amp;frm=1&amp;q=&amp;esrc=s&amp;sa=U&amp;ei=i-ANVOH9L4jg8AX4_YCoCA&amp;ved=0CBUQ9QEwAA&amp;sig2=sa21qKkpxoTJEGcG7z0MEg&amp;usg=AFQjCNEO_AvLKERneultgu6kOAMGhk-FTQ" TargetMode="Externa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Other Heat Therapies</a:t>
            </a:r>
            <a:endParaRPr lang="en-IN" dirty="0"/>
          </a:p>
        </p:txBody>
      </p:sp>
      <p:sp>
        <p:nvSpPr>
          <p:cNvPr id="3" name="Subtitle 2"/>
          <p:cNvSpPr>
            <a:spLocks noGrp="1"/>
          </p:cNvSpPr>
          <p:nvPr>
            <p:ph type="subTitle" idx="1"/>
          </p:nvPr>
        </p:nvSpPr>
        <p:spPr/>
        <p:txBody>
          <a:bodyPr/>
          <a:lstStyle/>
          <a:p>
            <a:r>
              <a:rPr lang="en-US" dirty="0"/>
              <a:t>Niketa Patel</a:t>
            </a:r>
          </a:p>
          <a:p>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techniques (</a:t>
            </a:r>
            <a:r>
              <a:rPr lang="en-US" dirty="0" err="1"/>
              <a:t>contd</a:t>
            </a:r>
            <a:r>
              <a:rPr lang="en-US" dirty="0"/>
              <a:t>…)</a:t>
            </a:r>
            <a:endParaRPr lang="en-IN" dirty="0"/>
          </a:p>
        </p:txBody>
      </p:sp>
      <p:sp>
        <p:nvSpPr>
          <p:cNvPr id="3" name="Content Placeholder 2"/>
          <p:cNvSpPr>
            <a:spLocks noGrp="1"/>
          </p:cNvSpPr>
          <p:nvPr>
            <p:ph idx="1"/>
          </p:nvPr>
        </p:nvSpPr>
        <p:spPr/>
        <p:txBody>
          <a:bodyPr>
            <a:normAutofit/>
          </a:bodyPr>
          <a:lstStyle/>
          <a:p>
            <a:pPr>
              <a:buNone/>
            </a:pPr>
            <a:r>
              <a:rPr lang="en-US" dirty="0"/>
              <a:t>NOTE: During the treatment the hot water will cool and the cold will be warmed, partly due to transfer of the warm/cold wet limb from one bath to the other. It might be necessary to add both baths during treatment to maintain the required temperature. </a:t>
            </a:r>
          </a:p>
          <a:p>
            <a:pPr>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techniques (</a:t>
            </a:r>
            <a:r>
              <a:rPr lang="en-US" dirty="0" err="1"/>
              <a:t>contd</a:t>
            </a:r>
            <a:r>
              <a:rPr lang="en-US" dirty="0"/>
              <a:t>…)</a:t>
            </a:r>
            <a:endParaRPr lang="en-IN" dirty="0"/>
          </a:p>
        </p:txBody>
      </p:sp>
      <p:sp>
        <p:nvSpPr>
          <p:cNvPr id="3" name="Content Placeholder 2"/>
          <p:cNvSpPr>
            <a:spLocks noGrp="1"/>
          </p:cNvSpPr>
          <p:nvPr>
            <p:ph idx="1"/>
          </p:nvPr>
        </p:nvSpPr>
        <p:spPr/>
        <p:txBody>
          <a:bodyPr/>
          <a:lstStyle/>
          <a:p>
            <a:r>
              <a:rPr lang="en-US" dirty="0"/>
              <a:t>A thermometer should be available to monitor the water temperature.</a:t>
            </a:r>
          </a:p>
          <a:p>
            <a:pPr>
              <a:buNone/>
            </a:pPr>
            <a:endParaRPr lang="en-US" dirty="0"/>
          </a:p>
          <a:p>
            <a:pPr>
              <a:buNone/>
            </a:pPr>
            <a:r>
              <a:rPr lang="en-US" dirty="0"/>
              <a:t>4. When the treatment is completed, dry the area quickly and thoroughly.</a:t>
            </a:r>
            <a:endParaRPr lang="en-IN" dirty="0"/>
          </a:p>
          <a:p>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Advantages of Contrast Baths</a:t>
            </a:r>
            <a:endParaRPr lang="en-IN" dirty="0"/>
          </a:p>
        </p:txBody>
      </p:sp>
      <p:sp>
        <p:nvSpPr>
          <p:cNvPr id="3" name="Content Placeholder 2"/>
          <p:cNvSpPr>
            <a:spLocks noGrp="1"/>
          </p:cNvSpPr>
          <p:nvPr>
            <p:ph idx="1"/>
          </p:nvPr>
        </p:nvSpPr>
        <p:spPr/>
        <p:txBody>
          <a:bodyPr>
            <a:normAutofit lnSpcReduction="10000"/>
          </a:bodyPr>
          <a:lstStyle/>
          <a:p>
            <a:pPr marL="514350" indent="-514350">
              <a:buAutoNum type="arabicPeriod"/>
            </a:pPr>
            <a:r>
              <a:rPr lang="en-US" dirty="0"/>
              <a:t>May promote a more vigorous circulatory effect than heat or cold alone.</a:t>
            </a:r>
          </a:p>
          <a:p>
            <a:pPr marL="514350" indent="-514350">
              <a:buAutoNum type="arabicPeriod"/>
            </a:pPr>
            <a:r>
              <a:rPr lang="en-US" dirty="0"/>
              <a:t>Provides good contact with contoured distal extremities</a:t>
            </a:r>
            <a:r>
              <a:rPr lang="en-IN" dirty="0"/>
              <a:t> compared with other thermal agents.</a:t>
            </a:r>
          </a:p>
          <a:p>
            <a:pPr marL="514350" indent="-514350">
              <a:buAutoNum type="arabicPeriod"/>
            </a:pPr>
            <a:r>
              <a:rPr lang="en-US" dirty="0"/>
              <a:t>May help to provide pain control without aggravating edema </a:t>
            </a:r>
          </a:p>
          <a:p>
            <a:pPr marL="514350" indent="-514350">
              <a:buAutoNum type="arabicPeriod"/>
            </a:pPr>
            <a:r>
              <a:rPr lang="en-US" dirty="0"/>
              <a:t>Allows movement in water for increased circulatory effects.</a:t>
            </a:r>
            <a:endParaRPr lang="en-IN" dirty="0"/>
          </a:p>
          <a:p>
            <a:pPr marL="514350" indent="-514350">
              <a:buAutoNum type="arabicPeriod"/>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Disadvantages of Contrast Baths</a:t>
            </a:r>
            <a:endParaRPr lang="en-IN" dirty="0"/>
          </a:p>
        </p:txBody>
      </p:sp>
      <p:sp>
        <p:nvSpPr>
          <p:cNvPr id="3" name="Content Placeholder 2"/>
          <p:cNvSpPr>
            <a:spLocks noGrp="1"/>
          </p:cNvSpPr>
          <p:nvPr>
            <p:ph idx="1"/>
          </p:nvPr>
        </p:nvSpPr>
        <p:spPr/>
        <p:txBody>
          <a:bodyPr/>
          <a:lstStyle/>
          <a:p>
            <a:pPr marL="514350" indent="-514350">
              <a:buAutoNum type="arabicPeriod"/>
            </a:pPr>
            <a:r>
              <a:rPr lang="en-US" dirty="0"/>
              <a:t>Some patients do not tolerate cold immersion.</a:t>
            </a:r>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FLUIDOTHERAPY </a:t>
            </a:r>
            <a:endParaRPr lang="en-IN" dirty="0"/>
          </a:p>
        </p:txBody>
      </p:sp>
      <p:sp>
        <p:nvSpPr>
          <p:cNvPr id="3" name="Content Placeholder 2"/>
          <p:cNvSpPr>
            <a:spLocks noGrp="1"/>
          </p:cNvSpPr>
          <p:nvPr>
            <p:ph idx="1"/>
          </p:nvPr>
        </p:nvSpPr>
        <p:spPr/>
        <p:txBody>
          <a:bodyPr/>
          <a:lstStyle/>
          <a:p>
            <a:r>
              <a:rPr lang="en-US" dirty="0"/>
              <a:t>Fluidotherapy is a dry heating agent that transfers heat by </a:t>
            </a:r>
            <a:r>
              <a:rPr lang="en-US" b="1" dirty="0"/>
              <a:t>convection</a:t>
            </a:r>
            <a:r>
              <a:rPr lang="en-US" dirty="0"/>
              <a:t>.</a:t>
            </a:r>
          </a:p>
          <a:p>
            <a:r>
              <a:rPr lang="en-US" dirty="0"/>
              <a:t>It consists of a cabinet containing finely ground cellulose particles made from corn cobs.</a:t>
            </a:r>
          </a:p>
          <a:p>
            <a:r>
              <a:rPr lang="en-US" dirty="0"/>
              <a:t>Heated air is circulated through the particles, suspending and moving them so that they act like a liquid.</a:t>
            </a:r>
          </a:p>
          <a:p>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encrypted-tbn1.gstatic.com/images?q=tbn:ANd9GcT8MUqnUnUupzdCQfYF14cp8pdDQrL6HiEsBaPxXuIgF-5i6SATfN8nxw">
            <a:hlinkClick r:id="rId2"/>
          </p:cNvPr>
          <p:cNvPicPr>
            <a:picLocks noChangeAspect="1" noChangeArrowheads="1"/>
          </p:cNvPicPr>
          <p:nvPr/>
        </p:nvPicPr>
        <p:blipFill>
          <a:blip r:embed="rId3"/>
          <a:srcRect/>
          <a:stretch>
            <a:fillRect/>
          </a:stretch>
        </p:blipFill>
        <p:spPr bwMode="auto">
          <a:xfrm>
            <a:off x="152400" y="1676400"/>
            <a:ext cx="2743200" cy="3200400"/>
          </a:xfrm>
          <a:prstGeom prst="rect">
            <a:avLst/>
          </a:prstGeom>
          <a:noFill/>
        </p:spPr>
      </p:pic>
      <p:pic>
        <p:nvPicPr>
          <p:cNvPr id="1028" name="Picture 4" descr="http://www.twinriverspt.com/DSCN3487.JPG"/>
          <p:cNvPicPr>
            <a:picLocks noChangeAspect="1" noChangeArrowheads="1"/>
          </p:cNvPicPr>
          <p:nvPr/>
        </p:nvPicPr>
        <p:blipFill>
          <a:blip r:embed="rId4"/>
          <a:srcRect/>
          <a:stretch>
            <a:fillRect/>
          </a:stretch>
        </p:blipFill>
        <p:spPr bwMode="auto">
          <a:xfrm>
            <a:off x="5219700" y="1066800"/>
            <a:ext cx="3924300" cy="2200275"/>
          </a:xfrm>
          <a:prstGeom prst="rect">
            <a:avLst/>
          </a:prstGeom>
          <a:noFill/>
        </p:spPr>
      </p:pic>
      <p:pic>
        <p:nvPicPr>
          <p:cNvPr id="1030" name="Picture 6" descr="http://www.twinriverspt.com/fludo_page_2.JPG"/>
          <p:cNvPicPr>
            <a:picLocks noChangeAspect="1" noChangeArrowheads="1"/>
          </p:cNvPicPr>
          <p:nvPr/>
        </p:nvPicPr>
        <p:blipFill>
          <a:blip r:embed="rId5" cstate="print"/>
          <a:srcRect/>
          <a:stretch>
            <a:fillRect/>
          </a:stretch>
        </p:blipFill>
        <p:spPr bwMode="auto">
          <a:xfrm>
            <a:off x="3200400" y="304800"/>
            <a:ext cx="1685925" cy="5781676"/>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FLUIDOTHERAPY (</a:t>
            </a:r>
            <a:r>
              <a:rPr lang="en-US" dirty="0" err="1"/>
              <a:t>contd</a:t>
            </a:r>
            <a:r>
              <a:rPr lang="en-US" dirty="0"/>
              <a:t>…)</a:t>
            </a:r>
            <a:endParaRPr lang="en-IN" dirty="0"/>
          </a:p>
        </p:txBody>
      </p:sp>
      <p:sp>
        <p:nvSpPr>
          <p:cNvPr id="3" name="Content Placeholder 2"/>
          <p:cNvSpPr>
            <a:spLocks noGrp="1"/>
          </p:cNvSpPr>
          <p:nvPr>
            <p:ph idx="1"/>
          </p:nvPr>
        </p:nvSpPr>
        <p:spPr/>
        <p:txBody>
          <a:bodyPr/>
          <a:lstStyle/>
          <a:p>
            <a:r>
              <a:rPr lang="en-US" dirty="0"/>
              <a:t>The patient extends a body part into the cabinet, where it floats, as if in water.</a:t>
            </a:r>
          </a:p>
          <a:p>
            <a:r>
              <a:rPr lang="en-US" dirty="0"/>
              <a:t>Portals (opening) in the cabinet allow the therapist to access the patient’s body part when it is in being treated.</a:t>
            </a:r>
          </a:p>
          <a:p>
            <a:r>
              <a:rPr lang="en-US" dirty="0"/>
              <a:t>Fluidotherapy unit comes in variety of sizes suitable for treating different body parts.</a:t>
            </a:r>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FLUIDOTHERAPY (</a:t>
            </a:r>
            <a:r>
              <a:rPr lang="en-US" dirty="0" err="1"/>
              <a:t>contd</a:t>
            </a:r>
            <a:r>
              <a:rPr lang="en-US" dirty="0"/>
              <a:t>…)</a:t>
            </a:r>
            <a:endParaRPr lang="en-IN" dirty="0"/>
          </a:p>
        </p:txBody>
      </p:sp>
      <p:sp>
        <p:nvSpPr>
          <p:cNvPr id="3" name="Content Placeholder 2"/>
          <p:cNvSpPr>
            <a:spLocks noGrp="1"/>
          </p:cNvSpPr>
          <p:nvPr>
            <p:ph idx="1"/>
          </p:nvPr>
        </p:nvSpPr>
        <p:spPr/>
        <p:txBody>
          <a:bodyPr/>
          <a:lstStyle/>
          <a:p>
            <a:r>
              <a:rPr lang="en-US" dirty="0"/>
              <a:t>Both temperature and the amount of particle agitation (stirring) can be controlled by the clinician.</a:t>
            </a:r>
          </a:p>
          <a:p>
            <a:endParaRPr lang="en-US" dirty="0"/>
          </a:p>
          <a:p>
            <a:r>
              <a:rPr lang="en-US" dirty="0"/>
              <a:t> Treatment time is 20min.</a:t>
            </a:r>
          </a:p>
          <a:p>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Advantages of Fluidotherapy</a:t>
            </a:r>
            <a:endParaRPr lang="en-IN" dirty="0"/>
          </a:p>
        </p:txBody>
      </p:sp>
      <p:sp>
        <p:nvSpPr>
          <p:cNvPr id="3" name="Content Placeholder 2"/>
          <p:cNvSpPr>
            <a:spLocks noGrp="1"/>
          </p:cNvSpPr>
          <p:nvPr>
            <p:ph idx="1"/>
          </p:nvPr>
        </p:nvSpPr>
        <p:spPr/>
        <p:txBody>
          <a:bodyPr/>
          <a:lstStyle/>
          <a:p>
            <a:pPr marL="514350" indent="-514350">
              <a:buAutoNum type="arabicPeriod"/>
            </a:pPr>
            <a:r>
              <a:rPr lang="en-US" dirty="0"/>
              <a:t>Minimal pressure applied to the area being treated.</a:t>
            </a:r>
          </a:p>
          <a:p>
            <a:pPr marL="514350" indent="-514350">
              <a:buAutoNum type="arabicPeriod"/>
            </a:pPr>
            <a:endParaRPr lang="en-US" dirty="0"/>
          </a:p>
          <a:p>
            <a:pPr marL="514350" indent="-514350">
              <a:buAutoNum type="arabicPeriod"/>
            </a:pPr>
            <a:r>
              <a:rPr lang="en-US" dirty="0"/>
              <a:t>Temperature well-controlled and constant throughout intervention.</a:t>
            </a:r>
          </a:p>
          <a:p>
            <a:pPr marL="514350" indent="-514350">
              <a:buAutoNum type="arabicPeriod"/>
            </a:pPr>
            <a:endParaRPr lang="en-US" dirty="0"/>
          </a:p>
          <a:p>
            <a:pPr marL="514350" indent="-514350">
              <a:buAutoNum type="arabicPeriod"/>
            </a:pPr>
            <a:r>
              <a:rPr lang="en-US" dirty="0"/>
              <a:t>Easy to administer.</a:t>
            </a:r>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Disadvantages of Fluidotherapy</a:t>
            </a:r>
            <a:endParaRPr lang="en-IN" dirty="0"/>
          </a:p>
        </p:txBody>
      </p:sp>
      <p:sp>
        <p:nvSpPr>
          <p:cNvPr id="3" name="Content Placeholder 2"/>
          <p:cNvSpPr>
            <a:spLocks noGrp="1"/>
          </p:cNvSpPr>
          <p:nvPr>
            <p:ph idx="1"/>
          </p:nvPr>
        </p:nvSpPr>
        <p:spPr/>
        <p:txBody>
          <a:bodyPr/>
          <a:lstStyle/>
          <a:p>
            <a:pPr marL="514350" indent="-514350">
              <a:buAutoNum type="arabicPeriod"/>
            </a:pPr>
            <a:r>
              <a:rPr lang="en-US" dirty="0"/>
              <a:t>Expensive equipment</a:t>
            </a:r>
          </a:p>
          <a:p>
            <a:pPr marL="514350" indent="-514350">
              <a:buAutoNum type="arabicPeriod"/>
            </a:pPr>
            <a:endParaRPr lang="en-US" dirty="0"/>
          </a:p>
          <a:p>
            <a:pPr marL="514350" indent="-514350">
              <a:buAutoNum type="arabicPeriod"/>
            </a:pPr>
            <a:r>
              <a:rPr lang="en-US" dirty="0"/>
              <a:t>The constant heat source may result in overheating.</a:t>
            </a:r>
          </a:p>
          <a:p>
            <a:pPr marL="514350" indent="-514350">
              <a:buAutoNum type="arabicPeriod"/>
            </a:pPr>
            <a:endParaRPr lang="en-US" dirty="0"/>
          </a:p>
          <a:p>
            <a:pPr marL="514350" indent="-514350">
              <a:buAutoNum type="arabicPeriod"/>
            </a:pPr>
            <a:r>
              <a:rPr lang="en-US" dirty="0"/>
              <a:t>If the corncob particles spill onto a smooth floor, floor will become slippery.</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Contrast Bath</a:t>
            </a:r>
            <a:endParaRPr lang="en-IN" dirty="0"/>
          </a:p>
        </p:txBody>
      </p:sp>
      <p:sp>
        <p:nvSpPr>
          <p:cNvPr id="3" name="Content Placeholder 2"/>
          <p:cNvSpPr>
            <a:spLocks noGrp="1"/>
          </p:cNvSpPr>
          <p:nvPr>
            <p:ph idx="1"/>
          </p:nvPr>
        </p:nvSpPr>
        <p:spPr/>
        <p:txBody>
          <a:bodyPr>
            <a:normAutofit/>
          </a:bodyPr>
          <a:lstStyle/>
          <a:p>
            <a:r>
              <a:rPr lang="en-US" dirty="0"/>
              <a:t>Contrast baths involve alternate immersion of an area, generally a distal extremity, first in warm  and then in cold water producing marked </a:t>
            </a:r>
            <a:r>
              <a:rPr lang="en-US" dirty="0" err="1"/>
              <a:t>hyperaemia</a:t>
            </a:r>
            <a:r>
              <a:rPr lang="en-US" dirty="0"/>
              <a:t> (increasing in blood flow) of the skin.</a:t>
            </a:r>
          </a:p>
          <a:p>
            <a:r>
              <a:rPr lang="en-US" dirty="0"/>
              <a:t>Contrast baths have been shown to cause fluctuations in blood flow over a 20-minute treatment.</a:t>
            </a:r>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Hydrotherapy </a:t>
            </a:r>
            <a:endParaRPr lang="en-IN" dirty="0"/>
          </a:p>
        </p:txBody>
      </p:sp>
      <p:sp>
        <p:nvSpPr>
          <p:cNvPr id="3" name="Content Placeholder 2"/>
          <p:cNvSpPr>
            <a:spLocks noGrp="1"/>
          </p:cNvSpPr>
          <p:nvPr>
            <p:ph idx="1"/>
          </p:nvPr>
        </p:nvSpPr>
        <p:spPr/>
        <p:txBody>
          <a:bodyPr/>
          <a:lstStyle/>
          <a:p>
            <a:r>
              <a:rPr lang="en-US" dirty="0"/>
              <a:t>Warm water has been used for therapeutic purposes.</a:t>
            </a:r>
          </a:p>
          <a:p>
            <a:endParaRPr lang="en-US" dirty="0"/>
          </a:p>
          <a:p>
            <a:r>
              <a:rPr lang="en-US" dirty="0"/>
              <a:t>Whole body is immersed in the water.</a:t>
            </a:r>
          </a:p>
          <a:p>
            <a:endParaRPr lang="en-US" dirty="0"/>
          </a:p>
          <a:p>
            <a:r>
              <a:rPr lang="en-US" dirty="0"/>
              <a:t>Swimming and exercising in the warm water have beneficial effects.</a:t>
            </a:r>
          </a:p>
          <a:p>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Whirlpool Baths</a:t>
            </a:r>
            <a:endParaRPr lang="en-IN" dirty="0"/>
          </a:p>
        </p:txBody>
      </p:sp>
      <p:sp>
        <p:nvSpPr>
          <p:cNvPr id="3" name="Content Placeholder 2"/>
          <p:cNvSpPr>
            <a:spLocks noGrp="1"/>
          </p:cNvSpPr>
          <p:nvPr>
            <p:ph idx="1"/>
          </p:nvPr>
        </p:nvSpPr>
        <p:spPr/>
        <p:txBody>
          <a:bodyPr/>
          <a:lstStyle/>
          <a:p>
            <a:r>
              <a:rPr lang="en-US" dirty="0"/>
              <a:t>Whirlpool baths are stainless steel tanks or baths of various sizes. </a:t>
            </a:r>
          </a:p>
          <a:p>
            <a:r>
              <a:rPr lang="en-US" dirty="0"/>
              <a:t>The smaller whirlpool tanks are made to accommodate one limb while larger ones allow the patient to sit.</a:t>
            </a:r>
          </a:p>
          <a:p>
            <a:r>
              <a:rPr lang="en-US" dirty="0"/>
              <a:t>The whirlpool refers to turbulence produced by a jet of air produced by an electric pump which mixes air and water into a </a:t>
            </a:r>
            <a:r>
              <a:rPr lang="en-US" dirty="0" err="1"/>
              <a:t>jetstream</a:t>
            </a:r>
            <a:r>
              <a:rPr lang="en-US" dirty="0"/>
              <a:t>.</a:t>
            </a:r>
          </a:p>
          <a:p>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AutoShape 2" descr="http://www.angelusmedical.com/images/Fernoilliefubodyw.JPG"/>
          <p:cNvSpPr>
            <a:spLocks noChangeAspect="1" noChangeArrowheads="1"/>
          </p:cNvSpPr>
          <p:nvPr/>
        </p:nvSpPr>
        <p:spPr bwMode="auto">
          <a:xfrm>
            <a:off x="155575" y="-411163"/>
            <a:ext cx="2238375" cy="299085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57348" name="AutoShape 4" descr="http://www.angelusmedical.com/images/Fernoilliefubodyw.JPG"/>
          <p:cNvSpPr>
            <a:spLocks noChangeAspect="1" noChangeArrowheads="1"/>
          </p:cNvSpPr>
          <p:nvPr/>
        </p:nvSpPr>
        <p:spPr bwMode="auto">
          <a:xfrm>
            <a:off x="155575" y="-411163"/>
            <a:ext cx="2238375" cy="2990851"/>
          </a:xfrm>
          <a:prstGeom prst="rect">
            <a:avLst/>
          </a:prstGeom>
          <a:noFill/>
        </p:spPr>
        <p:txBody>
          <a:bodyPr vert="horz" wrap="square" lIns="91440" tIns="45720" rIns="91440" bIns="45720" numCol="1" anchor="t" anchorCtr="0" compatLnSpc="1">
            <a:prstTxWarp prst="textNoShape">
              <a:avLst/>
            </a:prstTxWarp>
          </a:bodyPr>
          <a:lstStyle/>
          <a:p>
            <a:endParaRPr lang="en-IN"/>
          </a:p>
        </p:txBody>
      </p:sp>
      <p:pic>
        <p:nvPicPr>
          <p:cNvPr id="57350" name="Picture 6" descr="http://www.angelusmedical.com/images/Dakonwhirl.JPG"/>
          <p:cNvPicPr>
            <a:picLocks noChangeAspect="1" noChangeArrowheads="1"/>
          </p:cNvPicPr>
          <p:nvPr/>
        </p:nvPicPr>
        <p:blipFill>
          <a:blip r:embed="rId2"/>
          <a:srcRect/>
          <a:stretch>
            <a:fillRect/>
          </a:stretch>
        </p:blipFill>
        <p:spPr bwMode="auto">
          <a:xfrm>
            <a:off x="2133600" y="275941"/>
            <a:ext cx="4572000" cy="6108971"/>
          </a:xfrm>
          <a:prstGeom prst="rect">
            <a:avLst/>
          </a:prstGeom>
          <a:noFill/>
        </p:spPr>
      </p:pic>
      <p:sp>
        <p:nvSpPr>
          <p:cNvPr id="57352" name="AutoShape 8" descr="http://www.angelusmedical.com/images/Loganwhirlpol.JPG"/>
          <p:cNvSpPr>
            <a:spLocks noChangeAspect="1" noChangeArrowheads="1"/>
          </p:cNvSpPr>
          <p:nvPr/>
        </p:nvSpPr>
        <p:spPr bwMode="auto">
          <a:xfrm>
            <a:off x="155575" y="-411163"/>
            <a:ext cx="2238375" cy="299085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image.cdnllnwnl.xosnetwork.com/pics32/640/SW/SWDPRKGCMFHKSIN.20110802203231.jpg"/>
          <p:cNvPicPr>
            <a:picLocks noChangeAspect="1" noChangeArrowheads="1"/>
          </p:cNvPicPr>
          <p:nvPr/>
        </p:nvPicPr>
        <p:blipFill>
          <a:blip r:embed="rId2"/>
          <a:srcRect/>
          <a:stretch>
            <a:fillRect/>
          </a:stretch>
        </p:blipFill>
        <p:spPr bwMode="auto">
          <a:xfrm>
            <a:off x="1219200" y="1066800"/>
            <a:ext cx="6096000" cy="4381500"/>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Whirlpool Baths (</a:t>
            </a:r>
            <a:r>
              <a:rPr lang="en-US" dirty="0" err="1"/>
              <a:t>contd</a:t>
            </a:r>
            <a:r>
              <a:rPr lang="en-US" dirty="0"/>
              <a:t>…)</a:t>
            </a:r>
            <a:endParaRPr lang="en-IN" dirty="0"/>
          </a:p>
        </p:txBody>
      </p:sp>
      <p:sp>
        <p:nvSpPr>
          <p:cNvPr id="3" name="Content Placeholder 2"/>
          <p:cNvSpPr>
            <a:spLocks noGrp="1"/>
          </p:cNvSpPr>
          <p:nvPr>
            <p:ph idx="1"/>
          </p:nvPr>
        </p:nvSpPr>
        <p:spPr/>
        <p:txBody>
          <a:bodyPr/>
          <a:lstStyle/>
          <a:p>
            <a:r>
              <a:rPr lang="en-US" dirty="0"/>
              <a:t>This water agitation can be varied in forces by control on the pump and air pressure.</a:t>
            </a:r>
          </a:p>
          <a:p>
            <a:r>
              <a:rPr lang="en-US" dirty="0"/>
              <a:t>The direction of the stream can be altered by changing the position of the output nozzle.</a:t>
            </a:r>
          </a:p>
          <a:p>
            <a:r>
              <a:rPr lang="en-US" dirty="0"/>
              <a:t>Temperatures between 36</a:t>
            </a:r>
            <a:r>
              <a:rPr lang="en-US" baseline="30000" dirty="0"/>
              <a:t>0</a:t>
            </a:r>
            <a:r>
              <a:rPr lang="en-US" dirty="0"/>
              <a:t>C to 41</a:t>
            </a:r>
            <a:r>
              <a:rPr lang="en-US" baseline="30000" dirty="0"/>
              <a:t>0</a:t>
            </a:r>
            <a:r>
              <a:rPr lang="en-US" dirty="0"/>
              <a:t>C are used.</a:t>
            </a:r>
          </a:p>
          <a:p>
            <a:r>
              <a:rPr lang="en-US" dirty="0"/>
              <a:t>The agitation of the water,  the whirlpool effect, serves to stimulate the skin surface mechanically.</a:t>
            </a:r>
            <a:endParaRPr lang="en-I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Whirlpool Baths (</a:t>
            </a:r>
            <a:r>
              <a:rPr lang="en-US" dirty="0" err="1"/>
              <a:t>contd</a:t>
            </a:r>
            <a:r>
              <a:rPr lang="en-US" dirty="0"/>
              <a:t>…)</a:t>
            </a:r>
            <a:endParaRPr lang="en-IN" dirty="0"/>
          </a:p>
        </p:txBody>
      </p:sp>
      <p:sp>
        <p:nvSpPr>
          <p:cNvPr id="3" name="Content Placeholder 2"/>
          <p:cNvSpPr>
            <a:spLocks noGrp="1"/>
          </p:cNvSpPr>
          <p:nvPr>
            <p:ph idx="1"/>
          </p:nvPr>
        </p:nvSpPr>
        <p:spPr/>
        <p:txBody>
          <a:bodyPr>
            <a:normAutofit/>
          </a:bodyPr>
          <a:lstStyle/>
          <a:p>
            <a:r>
              <a:rPr lang="en-US" dirty="0"/>
              <a:t>This mechanical effect can also be used for cleaning open wounds – gentle debridement of dirt and necrotic tissue.</a:t>
            </a:r>
          </a:p>
          <a:p>
            <a:endParaRPr lang="en-US" dirty="0"/>
          </a:p>
          <a:p>
            <a:r>
              <a:rPr lang="en-US" dirty="0"/>
              <a:t>But vigorous action can destroy the delicate granulation.</a:t>
            </a:r>
            <a:endParaRPr lang="en-IN"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Whirlpool Baths (</a:t>
            </a:r>
            <a:r>
              <a:rPr lang="en-US" dirty="0" err="1"/>
              <a:t>contd</a:t>
            </a:r>
            <a:r>
              <a:rPr lang="en-US" dirty="0"/>
              <a:t>…)</a:t>
            </a:r>
            <a:endParaRPr lang="en-IN" dirty="0"/>
          </a:p>
        </p:txBody>
      </p:sp>
      <p:sp>
        <p:nvSpPr>
          <p:cNvPr id="3" name="Content Placeholder 2"/>
          <p:cNvSpPr>
            <a:spLocks noGrp="1"/>
          </p:cNvSpPr>
          <p:nvPr>
            <p:ph idx="1"/>
          </p:nvPr>
        </p:nvSpPr>
        <p:spPr/>
        <p:txBody>
          <a:bodyPr>
            <a:normAutofit lnSpcReduction="10000"/>
          </a:bodyPr>
          <a:lstStyle/>
          <a:p>
            <a:r>
              <a:rPr lang="en-US" dirty="0"/>
              <a:t>In problems such as varicose veins where healing is slow, the mechanical effect is considered to provoke granulation tissue formation by increasing the local blood flow.</a:t>
            </a:r>
          </a:p>
          <a:p>
            <a:r>
              <a:rPr lang="en-US" dirty="0"/>
              <a:t>There is evident that the temperature of the subcutaneous tissues rises with whirlpool  bath treatment, as with any other form of conduction heating and so there is some increase in blood flow.</a:t>
            </a:r>
          </a:p>
          <a:p>
            <a:endParaRPr lang="en-IN"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Whirlpool Baths (</a:t>
            </a:r>
            <a:r>
              <a:rPr lang="en-US" dirty="0" err="1"/>
              <a:t>contd</a:t>
            </a:r>
            <a:r>
              <a:rPr lang="en-US" dirty="0"/>
              <a:t>…)</a:t>
            </a:r>
            <a:endParaRPr lang="en-IN" dirty="0"/>
          </a:p>
        </p:txBody>
      </p:sp>
      <p:sp>
        <p:nvSpPr>
          <p:cNvPr id="3" name="Content Placeholder 2"/>
          <p:cNvSpPr>
            <a:spLocks noGrp="1"/>
          </p:cNvSpPr>
          <p:nvPr>
            <p:ph idx="1"/>
          </p:nvPr>
        </p:nvSpPr>
        <p:spPr/>
        <p:txBody>
          <a:bodyPr>
            <a:normAutofit lnSpcReduction="10000"/>
          </a:bodyPr>
          <a:lstStyle/>
          <a:p>
            <a:r>
              <a:rPr lang="en-US" dirty="0"/>
              <a:t>There is also evidence that treatment in the bath increases edema; an increased tissue volume was found both in patients and in healthy subjects.</a:t>
            </a:r>
          </a:p>
          <a:p>
            <a:endParaRPr lang="en-US" dirty="0"/>
          </a:p>
          <a:p>
            <a:r>
              <a:rPr lang="en-US" dirty="0"/>
              <a:t>Then treatment should be followed by exercise with limb in elevation.</a:t>
            </a:r>
          </a:p>
          <a:p>
            <a:endParaRPr lang="en-US" dirty="0"/>
          </a:p>
          <a:p>
            <a:r>
              <a:rPr lang="en-US" dirty="0"/>
              <a:t>Treatment is for 20min.</a:t>
            </a:r>
          </a:p>
          <a:p>
            <a:endParaRPr lang="en-IN"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Whirlpool Baths (</a:t>
            </a:r>
            <a:r>
              <a:rPr lang="en-US" dirty="0" err="1"/>
              <a:t>contd</a:t>
            </a:r>
            <a:r>
              <a:rPr lang="en-US" dirty="0"/>
              <a:t>…)</a:t>
            </a:r>
            <a:endParaRPr lang="en-IN" dirty="0"/>
          </a:p>
        </p:txBody>
      </p:sp>
      <p:sp>
        <p:nvSpPr>
          <p:cNvPr id="3" name="Content Placeholder 2"/>
          <p:cNvSpPr>
            <a:spLocks noGrp="1"/>
          </p:cNvSpPr>
          <p:nvPr>
            <p:ph idx="1"/>
          </p:nvPr>
        </p:nvSpPr>
        <p:spPr/>
        <p:txBody>
          <a:bodyPr/>
          <a:lstStyle/>
          <a:p>
            <a:r>
              <a:rPr lang="en-US" dirty="0"/>
              <a:t>Prolonged immersion in hot water leads to temporary wrinkling of the skin which in healthy skin recovers rapidly on drying.</a:t>
            </a:r>
            <a:endParaRPr lang="en-IN"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Disadvantages of Whirlpool Baths</a:t>
            </a:r>
            <a:endParaRPr lang="en-IN" dirty="0"/>
          </a:p>
        </p:txBody>
      </p:sp>
      <p:sp>
        <p:nvSpPr>
          <p:cNvPr id="3" name="Content Placeholder 2"/>
          <p:cNvSpPr>
            <a:spLocks noGrp="1"/>
          </p:cNvSpPr>
          <p:nvPr>
            <p:ph idx="1"/>
          </p:nvPr>
        </p:nvSpPr>
        <p:spPr/>
        <p:txBody>
          <a:bodyPr/>
          <a:lstStyle/>
          <a:p>
            <a:pPr marL="514350" indent="-514350">
              <a:buFont typeface="+mj-lt"/>
              <a:buAutoNum type="arabicPeriod"/>
            </a:pPr>
            <a:r>
              <a:rPr lang="en-US" dirty="0"/>
              <a:t>Repeated soaking tends to increase risk of skin infection</a:t>
            </a:r>
          </a:p>
          <a:p>
            <a:pPr marL="514350" indent="-514350">
              <a:buFont typeface="+mj-lt"/>
              <a:buAutoNum type="arabicPeriod"/>
            </a:pPr>
            <a:r>
              <a:rPr lang="en-US" dirty="0"/>
              <a:t>Exacerbate any infection already present</a:t>
            </a:r>
          </a:p>
          <a:p>
            <a:pPr marL="514350" indent="-514350">
              <a:buFont typeface="+mj-lt"/>
              <a:buAutoNum type="arabicPeriod"/>
            </a:pPr>
            <a:r>
              <a:rPr lang="en-US" dirty="0"/>
              <a:t>Atrophic skin is particularly at risk.</a:t>
            </a:r>
          </a:p>
          <a:p>
            <a:pPr marL="514350" indent="-514350">
              <a:buFont typeface="+mj-lt"/>
              <a:buAutoNum type="arabicPeriod"/>
            </a:pPr>
            <a:r>
              <a:rPr lang="en-US" dirty="0"/>
              <a:t>Local burns can occur if very hot water contacts the skin.</a:t>
            </a:r>
          </a:p>
          <a:p>
            <a:pPr marL="514350" indent="-514350">
              <a:buFont typeface="+mj-lt"/>
              <a:buAutoNum type="arabicPeriod"/>
            </a:pP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Contrast Bath (</a:t>
            </a:r>
            <a:r>
              <a:rPr lang="en-US" dirty="0" err="1"/>
              <a:t>contd</a:t>
            </a:r>
            <a:r>
              <a:rPr lang="en-US" dirty="0"/>
              <a:t>…)</a:t>
            </a:r>
            <a:endParaRPr lang="en-IN" dirty="0"/>
          </a:p>
        </p:txBody>
      </p:sp>
      <p:sp>
        <p:nvSpPr>
          <p:cNvPr id="3" name="Content Placeholder 2"/>
          <p:cNvSpPr>
            <a:spLocks noGrp="1"/>
          </p:cNvSpPr>
          <p:nvPr>
            <p:ph idx="1"/>
          </p:nvPr>
        </p:nvSpPr>
        <p:spPr/>
        <p:txBody>
          <a:bodyPr/>
          <a:lstStyle/>
          <a:p>
            <a:r>
              <a:rPr lang="en-US" dirty="0"/>
              <a:t>The temperature in the subcutaneous tissue just below the skin can fluctuate from 8</a:t>
            </a:r>
            <a:r>
              <a:rPr lang="en-US" baseline="30000" dirty="0"/>
              <a:t>0</a:t>
            </a:r>
            <a:r>
              <a:rPr lang="en-US" dirty="0"/>
              <a:t>C to 14</a:t>
            </a:r>
            <a:r>
              <a:rPr lang="en-US" baseline="30000" dirty="0"/>
              <a:t>0</a:t>
            </a:r>
            <a:r>
              <a:rPr lang="en-US" dirty="0"/>
              <a:t>C when using contrast bathing, but little change, 0.5</a:t>
            </a:r>
            <a:r>
              <a:rPr lang="en-US" baseline="30000" dirty="0"/>
              <a:t>0</a:t>
            </a:r>
            <a:r>
              <a:rPr lang="en-US" dirty="0"/>
              <a:t>C, occurs at a1cm depth intramuscularly.</a:t>
            </a:r>
          </a:p>
          <a:p>
            <a:r>
              <a:rPr lang="en-US" dirty="0"/>
              <a:t>Ice packs produced intramuscular temperature drops of approximately 7</a:t>
            </a:r>
            <a:r>
              <a:rPr lang="en-US" baseline="30000" dirty="0"/>
              <a:t>0</a:t>
            </a:r>
            <a:r>
              <a:rPr lang="en-US" dirty="0"/>
              <a:t>C and subcutaneous tissue drops of 17</a:t>
            </a:r>
            <a:r>
              <a:rPr lang="en-US" baseline="30000" dirty="0"/>
              <a:t>0</a:t>
            </a:r>
            <a:r>
              <a:rPr lang="en-US" dirty="0"/>
              <a:t>C.</a:t>
            </a:r>
          </a:p>
          <a:p>
            <a:pPr>
              <a:buNone/>
            </a:pPr>
            <a:endParaRPr lang="en-US" dirty="0"/>
          </a:p>
          <a:p>
            <a:endParaRPr lang="en-IN"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Contraindications to Whirlpool Baths</a:t>
            </a:r>
            <a:endParaRPr lang="en-IN" dirty="0"/>
          </a:p>
        </p:txBody>
      </p:sp>
      <p:sp>
        <p:nvSpPr>
          <p:cNvPr id="3" name="Content Placeholder 2"/>
          <p:cNvSpPr>
            <a:spLocks noGrp="1"/>
          </p:cNvSpPr>
          <p:nvPr>
            <p:ph idx="1"/>
          </p:nvPr>
        </p:nvSpPr>
        <p:spPr/>
        <p:txBody>
          <a:bodyPr>
            <a:normAutofit/>
          </a:bodyPr>
          <a:lstStyle/>
          <a:p>
            <a:pPr marL="514350" indent="-514350">
              <a:buFont typeface="+mj-lt"/>
              <a:buAutoNum type="arabicPeriod"/>
            </a:pPr>
            <a:endParaRPr lang="en-US" dirty="0"/>
          </a:p>
          <a:p>
            <a:pPr marL="514350" indent="-514350">
              <a:buFont typeface="+mj-lt"/>
              <a:buAutoNum type="arabicPeriod"/>
            </a:pPr>
            <a:r>
              <a:rPr lang="en-US" dirty="0" err="1"/>
              <a:t>Ischaemic</a:t>
            </a:r>
            <a:r>
              <a:rPr lang="en-US" dirty="0"/>
              <a:t> disease</a:t>
            </a:r>
          </a:p>
          <a:p>
            <a:pPr marL="514350" indent="-514350">
              <a:buFont typeface="+mj-lt"/>
              <a:buAutoNum type="arabicPeriod"/>
            </a:pPr>
            <a:endParaRPr lang="en-US" dirty="0"/>
          </a:p>
          <a:p>
            <a:pPr marL="514350" indent="-514350">
              <a:buFont typeface="+mj-lt"/>
              <a:buAutoNum type="arabicPeriod"/>
            </a:pPr>
            <a:r>
              <a:rPr lang="en-US" dirty="0"/>
              <a:t>Infections especially fungal</a:t>
            </a:r>
          </a:p>
          <a:p>
            <a:pPr marL="514350" indent="-514350">
              <a:buFont typeface="+mj-lt"/>
              <a:buAutoNum type="arabicPeriod"/>
            </a:pPr>
            <a:endParaRPr lang="en-US" dirty="0"/>
          </a:p>
          <a:p>
            <a:pPr marL="514350" indent="-514350">
              <a:buFont typeface="+mj-lt"/>
              <a:buAutoNum type="arabicPeriod"/>
            </a:pPr>
            <a:r>
              <a:rPr lang="en-US" dirty="0"/>
              <a:t>Exacerbations of acute dermatitis eczema</a:t>
            </a:r>
          </a:p>
          <a:p>
            <a:pPr marL="514350" indent="-514350">
              <a:buFont typeface="+mj-lt"/>
              <a:buAutoNum type="arabicPeriod"/>
            </a:pPr>
            <a:endParaRPr lang="en-US" dirty="0"/>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Heated Air Treatment</a:t>
            </a:r>
            <a:endParaRPr lang="en-IN" dirty="0"/>
          </a:p>
        </p:txBody>
      </p:sp>
      <p:sp>
        <p:nvSpPr>
          <p:cNvPr id="3" name="Content Placeholder 2"/>
          <p:cNvSpPr>
            <a:spLocks noGrp="1"/>
          </p:cNvSpPr>
          <p:nvPr>
            <p:ph idx="1"/>
          </p:nvPr>
        </p:nvSpPr>
        <p:spPr/>
        <p:txBody>
          <a:bodyPr>
            <a:normAutofit lnSpcReduction="10000"/>
          </a:bodyPr>
          <a:lstStyle/>
          <a:p>
            <a:r>
              <a:rPr lang="en-US" dirty="0"/>
              <a:t>Both hot, dry air and a mixture of air and water vapor are described as hot air baths.</a:t>
            </a:r>
          </a:p>
          <a:p>
            <a:r>
              <a:rPr lang="en-US" dirty="0"/>
              <a:t>Small air cabinets – a metal box fitted with an electric fan or element heater, both thermostatically controlled – are  useful for hand injuries with edema and open wounds as the hand can be exercised in elevation and nothing but warm air comes in  contact with the tissues.</a:t>
            </a:r>
            <a:endParaRPr lang="en-IN"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Heated Air Treatment (</a:t>
            </a:r>
            <a:r>
              <a:rPr lang="en-US" dirty="0" err="1"/>
              <a:t>contd</a:t>
            </a:r>
            <a:r>
              <a:rPr lang="en-US" dirty="0"/>
              <a:t>…)</a:t>
            </a:r>
            <a:endParaRPr lang="en-IN" dirty="0"/>
          </a:p>
        </p:txBody>
      </p:sp>
      <p:sp>
        <p:nvSpPr>
          <p:cNvPr id="3" name="Content Placeholder 2"/>
          <p:cNvSpPr>
            <a:spLocks noGrp="1"/>
          </p:cNvSpPr>
          <p:nvPr>
            <p:ph idx="1"/>
          </p:nvPr>
        </p:nvSpPr>
        <p:spPr/>
        <p:txBody>
          <a:bodyPr>
            <a:normAutofit lnSpcReduction="10000"/>
          </a:bodyPr>
          <a:lstStyle/>
          <a:p>
            <a:r>
              <a:rPr lang="en-US" dirty="0"/>
              <a:t>Temperature in the metal cabinet should be about 70</a:t>
            </a:r>
            <a:r>
              <a:rPr lang="en-US" baseline="30000" dirty="0"/>
              <a:t>0</a:t>
            </a:r>
            <a:r>
              <a:rPr lang="en-US" dirty="0"/>
              <a:t>C, but because of the </a:t>
            </a:r>
            <a:r>
              <a:rPr lang="en-US" u="sng" dirty="0"/>
              <a:t>low thermal conductivity of the air</a:t>
            </a:r>
            <a:r>
              <a:rPr lang="en-US" dirty="0"/>
              <a:t>, the skin temperature is kept much lower.</a:t>
            </a:r>
          </a:p>
          <a:p>
            <a:r>
              <a:rPr lang="en-US" dirty="0"/>
              <a:t>Hot or hot moist air can also be applied by enclosing the whole body in special cabinets.</a:t>
            </a:r>
          </a:p>
          <a:p>
            <a:r>
              <a:rPr lang="en-US" dirty="0"/>
              <a:t>This can produce a small rise in whole body temperature and so needs strict control and adequate body fluid replacement.</a:t>
            </a:r>
            <a:endParaRPr lang="en-IN"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Electric Heating Pads</a:t>
            </a:r>
            <a:endParaRPr lang="en-IN" dirty="0"/>
          </a:p>
        </p:txBody>
      </p:sp>
      <p:sp>
        <p:nvSpPr>
          <p:cNvPr id="3" name="Content Placeholder 2"/>
          <p:cNvSpPr>
            <a:spLocks noGrp="1"/>
          </p:cNvSpPr>
          <p:nvPr>
            <p:ph idx="1"/>
          </p:nvPr>
        </p:nvSpPr>
        <p:spPr/>
        <p:txBody>
          <a:bodyPr/>
          <a:lstStyle/>
          <a:p>
            <a:r>
              <a:rPr lang="en-US" dirty="0"/>
              <a:t>These vary from small pads about 30 by 30cm to electric blankets.</a:t>
            </a:r>
          </a:p>
          <a:p>
            <a:endParaRPr lang="en-US" dirty="0"/>
          </a:p>
          <a:p>
            <a:r>
              <a:rPr lang="en-US" dirty="0"/>
              <a:t>Electric resistance wire is contained in a suitable fabric and the current flow is controlled and selectable so that the pad produces various levels of heating when placed against the skin.</a:t>
            </a:r>
            <a:endParaRPr lang="en-IN"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Electric Heating Pads (</a:t>
            </a:r>
            <a:r>
              <a:rPr lang="en-US" dirty="0" err="1"/>
              <a:t>contd</a:t>
            </a:r>
            <a:r>
              <a:rPr lang="en-US" dirty="0"/>
              <a:t>…)</a:t>
            </a:r>
            <a:endParaRPr lang="en-IN" dirty="0"/>
          </a:p>
        </p:txBody>
      </p:sp>
      <p:sp>
        <p:nvSpPr>
          <p:cNvPr id="3" name="Content Placeholder 2"/>
          <p:cNvSpPr>
            <a:spLocks noGrp="1"/>
          </p:cNvSpPr>
          <p:nvPr>
            <p:ph idx="1"/>
          </p:nvPr>
        </p:nvSpPr>
        <p:spPr/>
        <p:txBody>
          <a:bodyPr/>
          <a:lstStyle/>
          <a:p>
            <a:r>
              <a:rPr lang="en-US" dirty="0"/>
              <a:t>This pads are particularly useful for treatment at home and for producing muscle relaxation prior to other treatments such as exercise or mobilization.</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Contrast Bath (</a:t>
            </a:r>
            <a:r>
              <a:rPr lang="en-US" dirty="0" err="1"/>
              <a:t>contd</a:t>
            </a:r>
            <a:r>
              <a:rPr lang="en-US" dirty="0"/>
              <a:t>…)</a:t>
            </a:r>
            <a:endParaRPr lang="en-IN" dirty="0"/>
          </a:p>
        </p:txBody>
      </p:sp>
      <p:sp>
        <p:nvSpPr>
          <p:cNvPr id="3" name="Content Placeholder 2"/>
          <p:cNvSpPr>
            <a:spLocks noGrp="1"/>
          </p:cNvSpPr>
          <p:nvPr>
            <p:ph idx="1"/>
          </p:nvPr>
        </p:nvSpPr>
        <p:spPr/>
        <p:txBody>
          <a:bodyPr/>
          <a:lstStyle/>
          <a:p>
            <a:r>
              <a:rPr lang="en-US" dirty="0"/>
              <a:t>Contrast baths are used because of the considerable sensory stimulation they produce as the cutaneous hot and cold receptors are alternately activated.</a:t>
            </a:r>
          </a:p>
          <a:p>
            <a:endParaRPr lang="en-US" dirty="0"/>
          </a:p>
          <a:p>
            <a:r>
              <a:rPr lang="en-US" dirty="0"/>
              <a:t>This stimulation is relatively vigorous because each time neural accommodation starts to occur the temperature stimulation is reversed.</a:t>
            </a:r>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Contrast Bath (</a:t>
            </a:r>
            <a:r>
              <a:rPr lang="en-US" dirty="0" err="1"/>
              <a:t>contd</a:t>
            </a:r>
            <a:r>
              <a:rPr lang="en-US" dirty="0"/>
              <a:t>…)</a:t>
            </a:r>
            <a:endParaRPr lang="en-IN" dirty="0"/>
          </a:p>
        </p:txBody>
      </p:sp>
      <p:sp>
        <p:nvSpPr>
          <p:cNvPr id="3" name="Content Placeholder 2"/>
          <p:cNvSpPr>
            <a:spLocks noGrp="1"/>
          </p:cNvSpPr>
          <p:nvPr>
            <p:ph idx="1"/>
          </p:nvPr>
        </p:nvSpPr>
        <p:spPr/>
        <p:txBody>
          <a:bodyPr>
            <a:normAutofit fontScale="92500"/>
          </a:bodyPr>
          <a:lstStyle/>
          <a:p>
            <a:r>
              <a:rPr lang="en-US" dirty="0"/>
              <a:t>This strong sensory stimulation may act to desensitization and to suppress pain by means of gating mechanism and results in subjective relief of pain that occurs in patients receiving this treatment.</a:t>
            </a:r>
          </a:p>
          <a:p>
            <a:r>
              <a:rPr lang="en-US" dirty="0"/>
              <a:t>Thus treatment with a contrast bath may be considered when patients present with chronic edema, sub acute trauma, inflammatory conditions like sprains, strains or tendinitis.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Contrast Bath (</a:t>
            </a:r>
            <a:r>
              <a:rPr lang="en-US" dirty="0" err="1"/>
              <a:t>contd</a:t>
            </a:r>
            <a:r>
              <a:rPr lang="en-US" dirty="0"/>
              <a:t>…)</a:t>
            </a:r>
            <a:endParaRPr lang="en-IN" dirty="0"/>
          </a:p>
        </p:txBody>
      </p:sp>
      <p:sp>
        <p:nvSpPr>
          <p:cNvPr id="3" name="Content Placeholder 2"/>
          <p:cNvSpPr>
            <a:spLocks noGrp="1"/>
          </p:cNvSpPr>
          <p:nvPr>
            <p:ph idx="1"/>
          </p:nvPr>
        </p:nvSpPr>
        <p:spPr/>
        <p:txBody>
          <a:bodyPr/>
          <a:lstStyle/>
          <a:p>
            <a:r>
              <a:rPr lang="en-US" dirty="0"/>
              <a:t>The use of contrast baths for edema is based on the rationale that the alternating vasodilatation and vasoconstriction produced by alternating immersion in hot and cold water may help to train or condition the smooth muscles of the blood vessels.</a:t>
            </a:r>
            <a:endParaRPr lang="en-IN" dirty="0"/>
          </a:p>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techniques</a:t>
            </a:r>
            <a:endParaRPr lang="en-IN" dirty="0"/>
          </a:p>
        </p:txBody>
      </p:sp>
      <p:sp>
        <p:nvSpPr>
          <p:cNvPr id="3" name="Content Placeholder 2"/>
          <p:cNvSpPr>
            <a:spLocks noGrp="1"/>
          </p:cNvSpPr>
          <p:nvPr>
            <p:ph idx="1"/>
          </p:nvPr>
        </p:nvSpPr>
        <p:spPr/>
        <p:txBody>
          <a:bodyPr>
            <a:normAutofit/>
          </a:bodyPr>
          <a:lstStyle/>
          <a:p>
            <a:r>
              <a:rPr lang="en-US" b="1" dirty="0"/>
              <a:t>Equipment required</a:t>
            </a:r>
            <a:r>
              <a:rPr lang="en-US" dirty="0"/>
              <a:t>:</a:t>
            </a:r>
          </a:p>
          <a:p>
            <a:pPr marL="514350" indent="-514350">
              <a:buAutoNum type="arabicPeriod"/>
            </a:pPr>
            <a:r>
              <a:rPr lang="en-US" dirty="0"/>
              <a:t>2 water containers</a:t>
            </a:r>
          </a:p>
          <a:p>
            <a:pPr marL="514350" indent="-514350">
              <a:buAutoNum type="arabicPeriod"/>
            </a:pPr>
            <a:endParaRPr lang="en-US" dirty="0"/>
          </a:p>
          <a:p>
            <a:pPr marL="514350" indent="-514350">
              <a:buAutoNum type="arabicPeriod"/>
            </a:pPr>
            <a:r>
              <a:rPr lang="en-US" dirty="0"/>
              <a:t>Thermometer</a:t>
            </a:r>
          </a:p>
          <a:p>
            <a:pPr marL="514350" indent="-514350">
              <a:buAutoNum type="arabicPeriod"/>
            </a:pPr>
            <a:endParaRPr lang="en-US" dirty="0"/>
          </a:p>
          <a:p>
            <a:pPr marL="514350" indent="-514350">
              <a:buAutoNum type="arabicPeriod"/>
            </a:pPr>
            <a:r>
              <a:rPr lang="en-US" dirty="0"/>
              <a:t>Towels</a:t>
            </a:r>
          </a:p>
          <a:p>
            <a:pPr marL="514350" indent="-514350"/>
            <a:endParaRPr lang="en-IN"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techniques (</a:t>
            </a:r>
            <a:r>
              <a:rPr lang="en-US" dirty="0" err="1"/>
              <a:t>contd</a:t>
            </a:r>
            <a:r>
              <a:rPr lang="en-US" dirty="0"/>
              <a:t>…)</a:t>
            </a:r>
            <a:endParaRPr lang="en-IN" dirty="0"/>
          </a:p>
        </p:txBody>
      </p:sp>
      <p:sp>
        <p:nvSpPr>
          <p:cNvPr id="3" name="Content Placeholder 2"/>
          <p:cNvSpPr>
            <a:spLocks noGrp="1"/>
          </p:cNvSpPr>
          <p:nvPr>
            <p:ph idx="1"/>
          </p:nvPr>
        </p:nvSpPr>
        <p:spPr/>
        <p:txBody>
          <a:bodyPr>
            <a:normAutofit lnSpcReduction="10000"/>
          </a:bodyPr>
          <a:lstStyle/>
          <a:p>
            <a:pPr marL="514350" indent="-514350"/>
            <a:r>
              <a:rPr lang="en-US" b="1" dirty="0"/>
              <a:t>Procedure</a:t>
            </a:r>
            <a:r>
              <a:rPr lang="en-US" dirty="0"/>
              <a:t>:</a:t>
            </a:r>
          </a:p>
          <a:p>
            <a:pPr marL="514350" indent="-514350">
              <a:buAutoNum type="arabicPeriod"/>
            </a:pPr>
            <a:r>
              <a:rPr lang="en-US" dirty="0"/>
              <a:t>Fill 2 adjacent containers with water. Fill one container with warm or hot water, at 38</a:t>
            </a:r>
            <a:r>
              <a:rPr lang="en-US" baseline="30000" dirty="0"/>
              <a:t>0</a:t>
            </a:r>
            <a:r>
              <a:rPr lang="en-US" dirty="0"/>
              <a:t>C to 44</a:t>
            </a:r>
            <a:r>
              <a:rPr lang="en-US" baseline="30000" dirty="0"/>
              <a:t>0</a:t>
            </a:r>
            <a:r>
              <a:rPr lang="en-US" dirty="0"/>
              <a:t>C and the other with cold water, at 10</a:t>
            </a:r>
            <a:r>
              <a:rPr lang="en-US" baseline="30000" dirty="0"/>
              <a:t>0</a:t>
            </a:r>
            <a:r>
              <a:rPr lang="en-US" dirty="0"/>
              <a:t>C to 18</a:t>
            </a:r>
            <a:r>
              <a:rPr lang="en-US" baseline="30000" dirty="0"/>
              <a:t>0</a:t>
            </a:r>
            <a:r>
              <a:rPr lang="en-US" dirty="0"/>
              <a:t>C.</a:t>
            </a:r>
          </a:p>
          <a:p>
            <a:pPr marL="514350" indent="-514350">
              <a:buNone/>
            </a:pPr>
            <a:r>
              <a:rPr lang="en-US" u="sng" dirty="0"/>
              <a:t>NOTE</a:t>
            </a:r>
            <a:r>
              <a:rPr lang="en-US" dirty="0"/>
              <a:t>: When contrast bath are used to control pain and edema, it is recommended that the temperature difference between the warm and water be large.</a:t>
            </a:r>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techniques (</a:t>
            </a:r>
            <a:r>
              <a:rPr lang="en-US" dirty="0" err="1"/>
              <a:t>contd</a:t>
            </a:r>
            <a:r>
              <a:rPr lang="en-US" dirty="0"/>
              <a:t>…)</a:t>
            </a:r>
            <a:endParaRPr lang="en-IN" dirty="0"/>
          </a:p>
        </p:txBody>
      </p:sp>
      <p:sp>
        <p:nvSpPr>
          <p:cNvPr id="3" name="Content Placeholder 2"/>
          <p:cNvSpPr>
            <a:spLocks noGrp="1"/>
          </p:cNvSpPr>
          <p:nvPr>
            <p:ph idx="1"/>
          </p:nvPr>
        </p:nvSpPr>
        <p:spPr/>
        <p:txBody>
          <a:bodyPr>
            <a:normAutofit/>
          </a:bodyPr>
          <a:lstStyle/>
          <a:p>
            <a:pPr>
              <a:buNone/>
            </a:pPr>
            <a:r>
              <a:rPr lang="en-US" dirty="0"/>
              <a:t>2. </a:t>
            </a:r>
            <a:r>
              <a:rPr lang="en-US" b="1" dirty="0"/>
              <a:t>First immerse the area to be treated in warm water for 4 minutes; then immerse the area in cold water for 1min.</a:t>
            </a:r>
          </a:p>
          <a:p>
            <a:pPr>
              <a:buNone/>
            </a:pPr>
            <a:endParaRPr lang="en-US" dirty="0"/>
          </a:p>
          <a:p>
            <a:pPr>
              <a:buNone/>
            </a:pPr>
            <a:r>
              <a:rPr lang="en-US" dirty="0"/>
              <a:t>3. Repeat this sequence 5 to 6 times to provide a total treatment time of 25 to 30min, and </a:t>
            </a:r>
            <a:r>
              <a:rPr lang="en-US" b="1" dirty="0"/>
              <a:t>end treatment with immersion in warm water.</a:t>
            </a:r>
          </a:p>
          <a:p>
            <a:pPr>
              <a:buNone/>
            </a:pPr>
            <a:endParaRPr lang="en-IN"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407</TotalTime>
  <Words>1344</Words>
  <Application>Microsoft Office PowerPoint</Application>
  <PresentationFormat>On-screen Show (4:3)</PresentationFormat>
  <Paragraphs>124</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Other Heat Therapies</vt:lpstr>
      <vt:lpstr>Contrast Bath</vt:lpstr>
      <vt:lpstr>Contrast Bath (contd…)</vt:lpstr>
      <vt:lpstr>Contrast Bath (contd…)</vt:lpstr>
      <vt:lpstr>Contrast Bath (contd…)</vt:lpstr>
      <vt:lpstr>Contrast Bath (contd…)</vt:lpstr>
      <vt:lpstr>Application techniques</vt:lpstr>
      <vt:lpstr>Application techniques (contd…)</vt:lpstr>
      <vt:lpstr>Application techniques (contd…)</vt:lpstr>
      <vt:lpstr>Application techniques (contd…)</vt:lpstr>
      <vt:lpstr>Application techniques (contd…)</vt:lpstr>
      <vt:lpstr>Advantages of Contrast Baths</vt:lpstr>
      <vt:lpstr>Disadvantages of Contrast Baths</vt:lpstr>
      <vt:lpstr>FLUIDOTHERAPY </vt:lpstr>
      <vt:lpstr>Slide 15</vt:lpstr>
      <vt:lpstr>FLUIDOTHERAPY (contd…)</vt:lpstr>
      <vt:lpstr>FLUIDOTHERAPY (contd…)</vt:lpstr>
      <vt:lpstr>Advantages of Fluidotherapy</vt:lpstr>
      <vt:lpstr>Disadvantages of Fluidotherapy</vt:lpstr>
      <vt:lpstr>Hydrotherapy </vt:lpstr>
      <vt:lpstr>Whirlpool Baths</vt:lpstr>
      <vt:lpstr>Slide 22</vt:lpstr>
      <vt:lpstr>Slide 23</vt:lpstr>
      <vt:lpstr>Whirlpool Baths (contd…)</vt:lpstr>
      <vt:lpstr>Whirlpool Baths (contd…)</vt:lpstr>
      <vt:lpstr>Whirlpool Baths (contd…)</vt:lpstr>
      <vt:lpstr>Whirlpool Baths (contd…)</vt:lpstr>
      <vt:lpstr>Whirlpool Baths (contd…)</vt:lpstr>
      <vt:lpstr>Disadvantages of Whirlpool Baths</vt:lpstr>
      <vt:lpstr>Contraindications to Whirlpool Baths</vt:lpstr>
      <vt:lpstr>Heated Air Treatment</vt:lpstr>
      <vt:lpstr>Heated Air Treatment (contd…)</vt:lpstr>
      <vt:lpstr>Electric Heating Pads</vt:lpstr>
      <vt:lpstr>Electric Heating Pads (contd…)</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Other Heat Therapies</dc:title>
  <dc:creator>admin</dc:creator>
  <cp:lastModifiedBy>Dr. Krina Ved</cp:lastModifiedBy>
  <cp:revision>113</cp:revision>
  <dcterms:created xsi:type="dcterms:W3CDTF">2006-08-16T00:00:00Z</dcterms:created>
  <dcterms:modified xsi:type="dcterms:W3CDTF">2020-08-16T22:46:45Z</dcterms:modified>
</cp:coreProperties>
</file>