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0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10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36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7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7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73" r:id="rId74"/>
    <p:sldId id="372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75" r:id="rId91"/>
    <p:sldId id="347" r:id="rId92"/>
    <p:sldId id="348" r:id="rId93"/>
    <p:sldId id="349" r:id="rId94"/>
    <p:sldId id="350" r:id="rId95"/>
    <p:sldId id="351" r:id="rId96"/>
    <p:sldId id="352" r:id="rId97"/>
    <p:sldId id="353" r:id="rId98"/>
    <p:sldId id="354" r:id="rId99"/>
    <p:sldId id="355" r:id="rId100"/>
    <p:sldId id="376" r:id="rId101"/>
    <p:sldId id="357" r:id="rId102"/>
    <p:sldId id="358" r:id="rId103"/>
    <p:sldId id="359" r:id="rId104"/>
    <p:sldId id="360" r:id="rId105"/>
    <p:sldId id="361" r:id="rId106"/>
    <p:sldId id="362" r:id="rId107"/>
    <p:sldId id="363" r:id="rId108"/>
    <p:sldId id="364" r:id="rId109"/>
    <p:sldId id="365" r:id="rId110"/>
    <p:sldId id="366" r:id="rId111"/>
    <p:sldId id="367" r:id="rId112"/>
    <p:sldId id="377" r:id="rId1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tableStyles" Target="tableStyle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066799"/>
          </a:xfrm>
        </p:spPr>
        <p:txBody>
          <a:bodyPr/>
          <a:lstStyle/>
          <a:p>
            <a:r>
              <a:rPr lang="en-US" dirty="0" smtClean="0"/>
              <a:t>FIBRINOLYTICS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524000"/>
            <a:ext cx="8305800" cy="48006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DR</a:t>
            </a:r>
            <a:r>
              <a:rPr lang="en-US" sz="2400" b="1" dirty="0" smtClean="0">
                <a:solidFill>
                  <a:schemeClr val="tx1"/>
                </a:solidFill>
              </a:rPr>
              <a:t>.(MRS.) B. M. SATTIGERI.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PROFESSOR,</a:t>
            </a:r>
            <a:r>
              <a:rPr lang="en-US" sz="2400" b="1" dirty="0" smtClean="0">
                <a:solidFill>
                  <a:schemeClr val="tx1"/>
                </a:solidFill>
              </a:rPr>
              <a:t>DEPARTMENT </a:t>
            </a:r>
            <a:r>
              <a:rPr lang="en-US" sz="2400" b="1" dirty="0" smtClean="0">
                <a:solidFill>
                  <a:schemeClr val="tx1"/>
                </a:solidFill>
              </a:rPr>
              <a:t>OF PHARMACOLOGY,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S.B.K.S. MEDICAL INSTITUTE &amp; RESEARCH CENTRE,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SUMANDEEP VIDYAPEETH,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PIPARIA, VADODARA, GUJARAT</a:t>
            </a: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(Lecture – 4)</a:t>
            </a:r>
            <a:endParaRPr lang="en-US" sz="28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381000"/>
            <a:ext cx="7772400" cy="106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FIBRINOLYTICS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Uses of </a:t>
            </a:r>
            <a:r>
              <a:rPr lang="en-US" dirty="0" err="1" smtClean="0"/>
              <a:t>fibrinolytics</a:t>
            </a:r>
            <a:endParaRPr lang="en-US" dirty="0" smtClean="0"/>
          </a:p>
          <a:p>
            <a:pPr lvl="0"/>
            <a:r>
              <a:rPr lang="en-US" dirty="0" smtClean="0"/>
              <a:t>Myocardial infarction.</a:t>
            </a:r>
          </a:p>
          <a:p>
            <a:pPr lvl="0"/>
            <a:r>
              <a:rPr lang="en-US" dirty="0" smtClean="0"/>
              <a:t>Deep vein thrombosis.</a:t>
            </a:r>
          </a:p>
          <a:p>
            <a:pPr lvl="0"/>
            <a:r>
              <a:rPr lang="en-US" dirty="0" smtClean="0"/>
              <a:t>Pulmonary embolism.</a:t>
            </a:r>
          </a:p>
          <a:p>
            <a:pPr lvl="0"/>
            <a:r>
              <a:rPr lang="en-US" dirty="0" smtClean="0"/>
              <a:t>Peripheral arterial occlusion. </a:t>
            </a:r>
          </a:p>
          <a:p>
            <a:pPr lvl="0"/>
            <a:r>
              <a:rPr lang="en-US" dirty="0" smtClean="0"/>
              <a:t>Thrombotic stroke.</a:t>
            </a:r>
            <a:endParaRPr lang="en-US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Thyroid Hormone &amp; thyroid inhibitors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600" b="1" dirty="0" smtClean="0"/>
              <a:t>DR.(MRS.) B. M. SATTIGERI.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PROFESSOR, DEPARTMENT OF PHARMACOLOGY,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S.B.K.S. MEDICAL INSTITUTE &amp; RESEARCH CENTRE,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SUMANDEEP VIDYAPEETH,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PIPARIA, VADODARA, GUJARAT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/>
              <a:t>			</a:t>
            </a:r>
            <a:r>
              <a:rPr lang="en-US" b="1" dirty="0" smtClean="0"/>
              <a:t>      (</a:t>
            </a:r>
            <a:r>
              <a:rPr lang="en-US" b="1" dirty="0" smtClean="0"/>
              <a:t>Lecture – </a:t>
            </a:r>
            <a:r>
              <a:rPr lang="en-US" b="1" dirty="0" smtClean="0"/>
              <a:t>13)</a:t>
            </a:r>
            <a:endParaRPr lang="en-US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Iodine and Iodides </a:t>
            </a:r>
          </a:p>
          <a:p>
            <a:pPr lvl="0"/>
            <a:r>
              <a:rPr lang="en-US" dirty="0" smtClean="0"/>
              <a:t>They are fastest acting thyroid inhibitors.</a:t>
            </a:r>
          </a:p>
          <a:p>
            <a:pPr lvl="0"/>
            <a:r>
              <a:rPr lang="en-US" dirty="0" smtClean="0"/>
              <a:t>Decrease the size of the gland make it less vascular &amp; firm in consistency.</a:t>
            </a:r>
          </a:p>
          <a:p>
            <a:pPr lvl="0"/>
            <a:r>
              <a:rPr lang="en-US" dirty="0" smtClean="0"/>
              <a:t>Thyroid status returns to normal.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Inhibit thyroid hormone release "thyroid constipation"</a:t>
            </a:r>
          </a:p>
          <a:p>
            <a:pPr lvl="0"/>
            <a:r>
              <a:rPr lang="en-US" dirty="0" smtClean="0"/>
              <a:t>Excess of iodide inhibits its own transport into thyroid cells thus interfering with iodination &amp; T4, T3 synthesis.</a:t>
            </a:r>
          </a:p>
          <a:p>
            <a:pPr lvl="0"/>
            <a:r>
              <a:rPr lang="en-US" dirty="0" smtClean="0"/>
              <a:t>On daily administration peak effect seen after 10-15 day "Thyroid escape"  may return with </a:t>
            </a:r>
            <a:r>
              <a:rPr lang="en-US" dirty="0" err="1" smtClean="0"/>
              <a:t>thyrotoxicosis</a:t>
            </a:r>
            <a:r>
              <a:rPr lang="en-US" dirty="0" smtClean="0"/>
              <a:t> (Multi nodular goiter)</a:t>
            </a:r>
          </a:p>
          <a:p>
            <a:pPr lvl="0"/>
            <a:r>
              <a:rPr lang="en-US" dirty="0" smtClean="0"/>
              <a:t>Dose 100-300 mg/day </a:t>
            </a:r>
          </a:p>
          <a:p>
            <a:r>
              <a:rPr lang="en-US" dirty="0" smtClean="0"/>
              <a:t>Prophylaxis in endemic goiter 5-10 mg/day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Uses of Iodides.</a:t>
            </a:r>
          </a:p>
          <a:p>
            <a:pPr lvl="0"/>
            <a:r>
              <a:rPr lang="en-US" dirty="0" smtClean="0"/>
              <a:t>Preoperatively – 10 days prior to surgery</a:t>
            </a:r>
          </a:p>
          <a:p>
            <a:pPr lvl="0"/>
            <a:r>
              <a:rPr lang="en-US" dirty="0" smtClean="0"/>
              <a:t>Thyroid storm</a:t>
            </a:r>
          </a:p>
          <a:p>
            <a:pPr lvl="0"/>
            <a:r>
              <a:rPr lang="en-US" dirty="0" smtClean="0"/>
              <a:t>Prophylaxis in endemic goiter.</a:t>
            </a:r>
          </a:p>
          <a:p>
            <a:pPr lvl="0"/>
            <a:r>
              <a:rPr lang="en-US" dirty="0" smtClean="0"/>
              <a:t>Expectorant. </a:t>
            </a:r>
          </a:p>
          <a:p>
            <a:pPr lvl="0"/>
            <a:r>
              <a:rPr lang="en-US" dirty="0" smtClean="0"/>
              <a:t>Antiseptic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Adverse reactions</a:t>
            </a:r>
          </a:p>
          <a:p>
            <a:pPr lvl="0"/>
            <a:r>
              <a:rPr lang="en-US" dirty="0" smtClean="0"/>
              <a:t>Acute reactions- swelling of lips eyelids, fever, joint pain and </a:t>
            </a:r>
            <a:r>
              <a:rPr lang="en-US" dirty="0" err="1" smtClean="0"/>
              <a:t>angioedema</a:t>
            </a:r>
            <a:r>
              <a:rPr lang="en-US" dirty="0" smtClean="0"/>
              <a:t> </a:t>
            </a:r>
            <a:r>
              <a:rPr lang="en-US" dirty="0" smtClean="0"/>
              <a:t>of larynx.</a:t>
            </a:r>
          </a:p>
          <a:p>
            <a:pPr lvl="0"/>
            <a:r>
              <a:rPr lang="en-US" dirty="0" smtClean="0"/>
              <a:t>Chronic over dose (</a:t>
            </a:r>
            <a:r>
              <a:rPr lang="en-US" dirty="0" err="1" smtClean="0"/>
              <a:t>iodism</a:t>
            </a:r>
            <a:r>
              <a:rPr lang="en-US" dirty="0" smtClean="0"/>
              <a:t>) </a:t>
            </a:r>
          </a:p>
          <a:p>
            <a:pPr lvl="0"/>
            <a:r>
              <a:rPr lang="en-US" dirty="0" smtClean="0"/>
              <a:t>Hypothyroidism and goiter.</a:t>
            </a:r>
          </a:p>
          <a:p>
            <a:pPr lvl="0"/>
            <a:r>
              <a:rPr lang="en-US" dirty="0" smtClean="0"/>
              <a:t>Flaring of acne.</a:t>
            </a:r>
          </a:p>
          <a:p>
            <a:pPr lvl="0"/>
            <a:r>
              <a:rPr lang="en-US" dirty="0" smtClean="0"/>
              <a:t>Fetal </a:t>
            </a:r>
            <a:r>
              <a:rPr lang="en-US" dirty="0" smtClean="0"/>
              <a:t>hypothyroidism/goiter.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Radio active iodine</a:t>
            </a:r>
          </a:p>
          <a:p>
            <a:pPr lvl="0"/>
            <a:r>
              <a:rPr lang="en-US" dirty="0" smtClean="0"/>
              <a:t>Stable isotope is I</a:t>
            </a:r>
            <a:r>
              <a:rPr lang="en-US" baseline="30000" dirty="0" smtClean="0"/>
              <a:t>127</a:t>
            </a:r>
            <a:r>
              <a:rPr lang="en-US" dirty="0" smtClean="0"/>
              <a:t> and isotopes of medicinal use are I</a:t>
            </a:r>
            <a:r>
              <a:rPr lang="en-US" baseline="30000" dirty="0" smtClean="0"/>
              <a:t>131</a:t>
            </a:r>
            <a:r>
              <a:rPr lang="en-US" dirty="0" smtClean="0"/>
              <a:t>, I</a:t>
            </a:r>
            <a:r>
              <a:rPr lang="en-US" baseline="30000" dirty="0" smtClean="0"/>
              <a:t>123</a:t>
            </a:r>
            <a:r>
              <a:rPr lang="en-US" dirty="0" smtClean="0"/>
              <a:t>, I</a:t>
            </a:r>
            <a:r>
              <a:rPr lang="en-US" baseline="30000" dirty="0" smtClean="0"/>
              <a:t>125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I</a:t>
            </a:r>
            <a:r>
              <a:rPr lang="en-US" baseline="30000" dirty="0" smtClean="0"/>
              <a:t>131</a:t>
            </a:r>
            <a:r>
              <a:rPr lang="en-US" dirty="0" smtClean="0"/>
              <a:t> emits X-rays and β rays.</a:t>
            </a:r>
          </a:p>
          <a:p>
            <a:pPr lvl="0"/>
            <a:r>
              <a:rPr lang="en-US" dirty="0" smtClean="0"/>
              <a:t>X-rays </a:t>
            </a:r>
            <a:r>
              <a:rPr lang="en-US" dirty="0" smtClean="0"/>
              <a:t>emitted </a:t>
            </a:r>
            <a:r>
              <a:rPr lang="en-US" dirty="0" smtClean="0"/>
              <a:t>are used for the tracer </a:t>
            </a:r>
            <a:r>
              <a:rPr lang="en-US" dirty="0" smtClean="0"/>
              <a:t>studies, </a:t>
            </a:r>
            <a:r>
              <a:rPr lang="en-US" dirty="0" smtClean="0"/>
              <a:t>while β-rays destroy thyroid tissue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smtClean="0"/>
              <a:t>I</a:t>
            </a:r>
            <a:r>
              <a:rPr lang="en-US" baseline="30000" dirty="0" smtClean="0"/>
              <a:t>131</a:t>
            </a:r>
            <a:r>
              <a:rPr lang="en-US" dirty="0" smtClean="0"/>
              <a:t> concentrates in gland emits </a:t>
            </a:r>
          </a:p>
          <a:p>
            <a:pPr>
              <a:buNone/>
            </a:pPr>
            <a:r>
              <a:rPr lang="en-US" dirty="0" smtClean="0"/>
              <a:t>             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smtClean="0"/>
              <a:t>β </a:t>
            </a:r>
            <a:r>
              <a:rPr lang="en-US" dirty="0" smtClean="0"/>
              <a:t>particles </a:t>
            </a:r>
            <a:r>
              <a:rPr lang="en-US" dirty="0" smtClean="0"/>
              <a:t>that penetrate 0.5-2 mm from within</a:t>
            </a:r>
          </a:p>
          <a:p>
            <a:pPr>
              <a:buNone/>
            </a:pPr>
            <a:r>
              <a:rPr lang="en-US" dirty="0" smtClean="0"/>
              <a:t>             </a:t>
            </a:r>
          </a:p>
          <a:p>
            <a:pPr>
              <a:buNone/>
            </a:pPr>
            <a:r>
              <a:rPr lang="en-US" dirty="0" smtClean="0"/>
              <a:t>      Cause </a:t>
            </a:r>
            <a:r>
              <a:rPr lang="en-US" dirty="0" err="1" smtClean="0"/>
              <a:t>pyknosis</a:t>
            </a:r>
            <a:r>
              <a:rPr lang="en-US" dirty="0" smtClean="0"/>
              <a:t> necrosis and fibrosis of  thyroid tissue </a:t>
            </a:r>
          </a:p>
          <a:p>
            <a:pPr lvl="0"/>
            <a:r>
              <a:rPr lang="en-US" dirty="0" smtClean="0"/>
              <a:t>Sodium salt of I</a:t>
            </a:r>
            <a:r>
              <a:rPr lang="en-US" baseline="30000" dirty="0" smtClean="0"/>
              <a:t>131</a:t>
            </a:r>
            <a:r>
              <a:rPr lang="en-US" dirty="0" smtClean="0"/>
              <a:t> </a:t>
            </a:r>
            <a:r>
              <a:rPr lang="en-US" dirty="0" smtClean="0"/>
              <a:t>is dissolved in glass of water and given orally. 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3657600" y="2057400"/>
            <a:ext cx="3048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3733800" y="3200400"/>
            <a:ext cx="3048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Therapeutic uses of I</a:t>
            </a:r>
            <a:r>
              <a:rPr lang="en-US" baseline="30000" dirty="0" smtClean="0"/>
              <a:t>131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/>
              <a:t>Diagnostic – 25-100 </a:t>
            </a:r>
            <a:r>
              <a:rPr lang="en-US" dirty="0" smtClean="0"/>
              <a:t>micro </a:t>
            </a:r>
            <a:r>
              <a:rPr lang="en-US" dirty="0" smtClean="0"/>
              <a:t>curie </a:t>
            </a:r>
          </a:p>
          <a:p>
            <a:pPr>
              <a:buNone/>
            </a:pPr>
            <a:r>
              <a:rPr lang="en-US" dirty="0" smtClean="0"/>
              <a:t>               </a:t>
            </a:r>
            <a:r>
              <a:rPr lang="en-US" dirty="0" smtClean="0"/>
              <a:t>         – </a:t>
            </a:r>
            <a:r>
              <a:rPr lang="en-US" dirty="0" smtClean="0"/>
              <a:t>not damage tissue in this dose</a:t>
            </a:r>
          </a:p>
          <a:p>
            <a:pPr lvl="0"/>
            <a:r>
              <a:rPr lang="en-US" dirty="0" smtClean="0"/>
              <a:t>Therapeutic-</a:t>
            </a:r>
          </a:p>
          <a:p>
            <a:pPr lvl="0">
              <a:buNone/>
            </a:pPr>
            <a:r>
              <a:rPr lang="en-US" dirty="0" smtClean="0"/>
              <a:t>1. Hyperthyroidism – 3-6 m curie </a:t>
            </a:r>
          </a:p>
          <a:p>
            <a:pPr>
              <a:buNone/>
            </a:pPr>
            <a:r>
              <a:rPr lang="en-US" dirty="0" smtClean="0"/>
              <a:t>                             – slow response</a:t>
            </a:r>
          </a:p>
          <a:p>
            <a:pPr>
              <a:buNone/>
            </a:pPr>
            <a:r>
              <a:rPr lang="en-US" dirty="0" smtClean="0"/>
              <a:t>                             – peak at 3 month</a:t>
            </a:r>
          </a:p>
          <a:p>
            <a:pPr>
              <a:buNone/>
            </a:pPr>
            <a:r>
              <a:rPr lang="en-US" dirty="0" smtClean="0"/>
              <a:t>                             – permanent </a:t>
            </a:r>
            <a:r>
              <a:rPr lang="en-US" dirty="0" smtClean="0"/>
              <a:t>cure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</a:t>
            </a:r>
            <a:r>
              <a:rPr lang="en-US" dirty="0" smtClean="0"/>
              <a:t>. Carcinoma </a:t>
            </a:r>
            <a:r>
              <a:rPr lang="en-US" dirty="0" smtClean="0"/>
              <a:t>of thyroid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Advantages of RAI/I</a:t>
            </a:r>
            <a:r>
              <a:rPr lang="en-US" baseline="30000" dirty="0" smtClean="0"/>
              <a:t>131</a:t>
            </a:r>
            <a:endParaRPr lang="en-US" dirty="0" smtClean="0"/>
          </a:p>
          <a:p>
            <a:pPr lvl="0"/>
            <a:r>
              <a:rPr lang="en-US" dirty="0" smtClean="0"/>
              <a:t>Treatment is simple, </a:t>
            </a:r>
            <a:r>
              <a:rPr lang="en-US" dirty="0" err="1" smtClean="0"/>
              <a:t>convinient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Given on OPD basis.</a:t>
            </a:r>
          </a:p>
          <a:p>
            <a:pPr lvl="0"/>
            <a:r>
              <a:rPr lang="en-US" dirty="0" smtClean="0"/>
              <a:t>In expensive.</a:t>
            </a:r>
          </a:p>
          <a:p>
            <a:pPr lvl="0"/>
            <a:r>
              <a:rPr lang="en-US" dirty="0" smtClean="0"/>
              <a:t>No surgical risk</a:t>
            </a:r>
          </a:p>
          <a:p>
            <a:pPr lvl="0"/>
            <a:r>
              <a:rPr lang="en-US" dirty="0" smtClean="0"/>
              <a:t>Cure is permanent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Disadvantages of RAI</a:t>
            </a:r>
          </a:p>
          <a:p>
            <a:pPr lvl="0"/>
            <a:r>
              <a:rPr lang="en-US" dirty="0" smtClean="0"/>
              <a:t>Hypothyroidism</a:t>
            </a:r>
          </a:p>
          <a:p>
            <a:pPr lvl="0"/>
            <a:r>
              <a:rPr lang="en-US" dirty="0" smtClean="0"/>
              <a:t>Long latent period of response </a:t>
            </a:r>
          </a:p>
          <a:p>
            <a:pPr lvl="0"/>
            <a:r>
              <a:rPr lang="en-US" dirty="0" smtClean="0"/>
              <a:t>Contraindicated during pregnancy.</a:t>
            </a:r>
          </a:p>
          <a:p>
            <a:pPr lvl="0"/>
            <a:r>
              <a:rPr lang="en-US" dirty="0" smtClean="0"/>
              <a:t>Not suitable for young – hypothyroidism if occurs then need long treatment with T4.</a:t>
            </a:r>
          </a:p>
          <a:p>
            <a:pPr lvl="0"/>
            <a:r>
              <a:rPr lang="en-US" dirty="0" smtClean="0"/>
              <a:t>Genetic damage/cancer is feared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 Anti </a:t>
            </a:r>
            <a:r>
              <a:rPr lang="en-US" dirty="0" err="1" smtClean="0"/>
              <a:t>fibrinolytics</a:t>
            </a:r>
            <a:r>
              <a:rPr lang="en-US" dirty="0" smtClean="0"/>
              <a:t>: - inhibit </a:t>
            </a:r>
            <a:r>
              <a:rPr lang="en-US" dirty="0" err="1" smtClean="0"/>
              <a:t>plasminogen</a:t>
            </a:r>
            <a:r>
              <a:rPr lang="en-US" dirty="0" smtClean="0"/>
              <a:t> activation &amp; dissolution of clot. </a:t>
            </a:r>
          </a:p>
          <a:p>
            <a:pPr>
              <a:buNone/>
            </a:pPr>
            <a:r>
              <a:rPr lang="en-US" dirty="0" smtClean="0"/>
              <a:t>     Ex: Epsilon amino </a:t>
            </a:r>
            <a:r>
              <a:rPr lang="en-US" dirty="0" err="1" smtClean="0"/>
              <a:t>caproic</a:t>
            </a:r>
            <a:r>
              <a:rPr lang="en-US" dirty="0" smtClean="0"/>
              <a:t> acid (EACA)</a:t>
            </a:r>
          </a:p>
          <a:p>
            <a:pPr lvl="0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Tranexaemic</a:t>
            </a:r>
            <a:r>
              <a:rPr lang="en-US" dirty="0" smtClean="0"/>
              <a:t> acid.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Uses of </a:t>
            </a:r>
            <a:r>
              <a:rPr lang="en-US" dirty="0" err="1" smtClean="0"/>
              <a:t>antifibrinolytics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/>
              <a:t>Overdose of </a:t>
            </a:r>
            <a:r>
              <a:rPr lang="en-US" dirty="0" err="1" smtClean="0"/>
              <a:t>fibrinolytics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Following bypass surgery.  </a:t>
            </a:r>
          </a:p>
          <a:p>
            <a:pPr lvl="0"/>
            <a:r>
              <a:rPr lang="en-US" dirty="0" smtClean="0"/>
              <a:t>Post tonsillectomy, prostatectomy etc.</a:t>
            </a:r>
          </a:p>
          <a:p>
            <a:pPr lvl="0"/>
            <a:r>
              <a:rPr lang="en-US" dirty="0" err="1" smtClean="0"/>
              <a:t>Menorrhagia</a:t>
            </a:r>
            <a:r>
              <a:rPr lang="en-US" dirty="0" smtClean="0"/>
              <a:t> due to IUCD. </a:t>
            </a:r>
          </a:p>
          <a:p>
            <a:pPr lvl="0"/>
            <a:r>
              <a:rPr lang="en-US" dirty="0" smtClean="0"/>
              <a:t>Recurrent </a:t>
            </a:r>
            <a:r>
              <a:rPr lang="en-US" dirty="0" err="1" smtClean="0"/>
              <a:t>epistaxis</a:t>
            </a:r>
            <a:r>
              <a:rPr lang="en-US" dirty="0" smtClean="0"/>
              <a:t>, ocular trauma &amp; bleeding peptic ulcers. </a:t>
            </a:r>
            <a:endParaRPr lang="en-US" dirty="0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Indications of I</a:t>
            </a:r>
            <a:r>
              <a:rPr lang="en-US" baseline="30000" dirty="0" smtClean="0"/>
              <a:t>131</a:t>
            </a:r>
            <a:endParaRPr lang="en-US" dirty="0" smtClean="0"/>
          </a:p>
          <a:p>
            <a:pPr lvl="0"/>
            <a:r>
              <a:rPr lang="en-US" dirty="0" smtClean="0"/>
              <a:t>Preferred in patient &gt; 25-35 years of age.</a:t>
            </a:r>
          </a:p>
          <a:p>
            <a:pPr lvl="0"/>
            <a:r>
              <a:rPr lang="en-US" dirty="0" smtClean="0"/>
              <a:t>In patients with congestive heart failure or angina.</a:t>
            </a:r>
          </a:p>
          <a:p>
            <a:pPr lvl="0"/>
            <a:r>
              <a:rPr lang="en-US" dirty="0" smtClean="0"/>
              <a:t>In patients for whom surgery is contraindicated.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Thyroid storm (</a:t>
            </a:r>
            <a:r>
              <a:rPr lang="en-US" dirty="0" err="1" smtClean="0"/>
              <a:t>Thyrotoxicosis</a:t>
            </a:r>
            <a:r>
              <a:rPr lang="en-US" dirty="0" smtClean="0"/>
              <a:t> crisis)</a:t>
            </a:r>
          </a:p>
          <a:p>
            <a:pPr lvl="0"/>
            <a:r>
              <a:rPr lang="en-US" dirty="0" err="1" smtClean="0"/>
              <a:t>Propylthiouracil</a:t>
            </a:r>
            <a:r>
              <a:rPr lang="en-US" dirty="0" smtClean="0"/>
              <a:t> </a:t>
            </a:r>
            <a:r>
              <a:rPr lang="en-US" dirty="0" smtClean="0"/>
              <a:t>50-100 mg TDS</a:t>
            </a:r>
          </a:p>
          <a:p>
            <a:pPr lvl="0"/>
            <a:r>
              <a:rPr lang="en-US" dirty="0" smtClean="0"/>
              <a:t>IV </a:t>
            </a:r>
            <a:r>
              <a:rPr lang="en-US" dirty="0" err="1" smtClean="0"/>
              <a:t>Dexamethasone</a:t>
            </a:r>
            <a:endParaRPr lang="en-US" dirty="0" smtClean="0"/>
          </a:p>
          <a:p>
            <a:pPr lvl="0"/>
            <a:r>
              <a:rPr lang="en-US" dirty="0" err="1" smtClean="0"/>
              <a:t>Propranolol</a:t>
            </a:r>
            <a:r>
              <a:rPr lang="en-US" dirty="0" smtClean="0"/>
              <a:t> 1-2 mg slow IV </a:t>
            </a:r>
          </a:p>
          <a:p>
            <a:pPr>
              <a:buNone/>
            </a:pPr>
            <a:r>
              <a:rPr lang="en-US" dirty="0" smtClean="0"/>
              <a:t>        OR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40-80 </a:t>
            </a:r>
            <a:r>
              <a:rPr lang="en-US" dirty="0" smtClean="0"/>
              <a:t>mg orally repeated after 6 hours</a:t>
            </a:r>
          </a:p>
          <a:p>
            <a:pPr lvl="0"/>
            <a:r>
              <a:rPr lang="en-US" dirty="0" err="1" smtClean="0"/>
              <a:t>Lugol’s</a:t>
            </a:r>
            <a:r>
              <a:rPr lang="en-US" dirty="0" smtClean="0"/>
              <a:t> </a:t>
            </a:r>
            <a:r>
              <a:rPr lang="en-US" dirty="0" smtClean="0"/>
              <a:t>Iodine</a:t>
            </a:r>
          </a:p>
          <a:p>
            <a:pPr lvl="0"/>
            <a:r>
              <a:rPr lang="en-US" dirty="0" smtClean="0"/>
              <a:t>Correction of electrolyte imbalance </a:t>
            </a:r>
          </a:p>
          <a:p>
            <a:pPr lvl="0"/>
            <a:r>
              <a:rPr lang="en-US" dirty="0" smtClean="0"/>
              <a:t>Antibiotics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1208748"/>
          <a:ext cx="8865911" cy="52752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1008"/>
                <a:gridCol w="1768082"/>
                <a:gridCol w="426869"/>
                <a:gridCol w="2144899"/>
                <a:gridCol w="2365053"/>
              </a:tblGrid>
              <a:tr h="1005806">
                <a:tc gridSpan="5"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1.Tripathi KD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;”Thyroid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hormones &amp; thyroid inhibitors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”;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In: Essentials of Medical Pharmacology Seventh Edition;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2013:245-257.Jaypee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Brothers Medical Publishers (p) LTD. New Delhi.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0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KD </a:t>
                      </a:r>
                      <a:r>
                        <a:rPr lang="en-US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Tripathi</a:t>
                      </a:r>
                      <a:r>
                        <a:rPr lang="en-US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Ex-Director-Professor and Head of Pharmacology, </a:t>
                      </a:r>
                      <a:r>
                        <a:rPr lang="en-US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Maulana</a:t>
                      </a:r>
                      <a:r>
                        <a:rPr lang="en-US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Azad Medical College and associated LN and GB Pant Hospitals, New Delhi.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Thyroid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hormones &amp; thyroid inhibitors</a:t>
                      </a: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;</a:t>
                      </a:r>
                      <a:endParaRPr lang="en-US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Chapter-18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Matter includes the discussion on </a:t>
                      </a: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the thyroid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hormones and the treatment of  thyroid disorders.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Shruti"/>
                        </a:rPr>
                        <a:t>Level</a:t>
                      </a:r>
                      <a:r>
                        <a:rPr lang="en-US" sz="1600" baseline="0" dirty="0" smtClean="0">
                          <a:latin typeface="Calibri"/>
                          <a:ea typeface="Calibri"/>
                          <a:cs typeface="Shruti"/>
                        </a:rPr>
                        <a:t> of evidence</a:t>
                      </a:r>
                      <a:r>
                        <a:rPr lang="en-US" sz="1600" dirty="0" smtClean="0">
                          <a:latin typeface="Calibri"/>
                          <a:ea typeface="Calibri"/>
                          <a:cs typeface="Shruti"/>
                        </a:rPr>
                        <a:t>-Grade</a:t>
                      </a:r>
                      <a:r>
                        <a:rPr lang="en-US" sz="1600" baseline="0" dirty="0" smtClean="0">
                          <a:latin typeface="Calibri"/>
                          <a:ea typeface="Calibri"/>
                          <a:cs typeface="Shruti"/>
                        </a:rPr>
                        <a:t> I</a:t>
                      </a:r>
                      <a:endParaRPr lang="en-US" sz="16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608856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PN Bennett, MJ Brown;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“Thyroid hormones , anti thyroid drugs”; 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 : Clinical Pharmacology, Ninth Edition : 2006: 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699-707. 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Elsevier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Publisher.New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Delhi.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0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PN Bennett, Reader Clinical </a:t>
                      </a:r>
                      <a:r>
                        <a:rPr lang="en-US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Pharmacology,UK</a:t>
                      </a:r>
                      <a:endParaRPr lang="en-US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MJ </a:t>
                      </a:r>
                      <a:r>
                        <a:rPr lang="en-US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Brown,Prof</a:t>
                      </a: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Clinical Pharmacology,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Cambridge, UK.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“Thyroid hormones</a:t>
                      </a:r>
                      <a:r>
                        <a:rPr lang="en-US" sz="1600" baseline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anti thyroid 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drugs”-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Chapter 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-36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It includes discussion on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the 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thyroid hormones and the treatment of thyroid disorders.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Shruti"/>
                        </a:rPr>
                        <a:t>Level</a:t>
                      </a:r>
                      <a:r>
                        <a:rPr lang="en-US" sz="1600" baseline="0" dirty="0" smtClean="0">
                          <a:latin typeface="Calibri"/>
                          <a:ea typeface="Calibri"/>
                          <a:cs typeface="Shruti"/>
                        </a:rPr>
                        <a:t> of evidence</a:t>
                      </a:r>
                      <a:r>
                        <a:rPr lang="en-US" sz="1600" dirty="0" smtClean="0">
                          <a:latin typeface="Calibri"/>
                          <a:ea typeface="Calibri"/>
                          <a:cs typeface="Shruti"/>
                        </a:rPr>
                        <a:t>-Grade</a:t>
                      </a:r>
                      <a:r>
                        <a:rPr lang="en-US" sz="1600" baseline="0" dirty="0" smtClean="0">
                          <a:latin typeface="Calibri"/>
                          <a:ea typeface="Calibri"/>
                          <a:cs typeface="Shruti"/>
                        </a:rPr>
                        <a:t> I</a:t>
                      </a:r>
                      <a:endParaRPr lang="en-US" sz="16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1208748"/>
          <a:ext cx="8865911" cy="5297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1008"/>
                <a:gridCol w="1768082"/>
                <a:gridCol w="426869"/>
                <a:gridCol w="2144899"/>
                <a:gridCol w="2365053"/>
              </a:tblGrid>
              <a:tr h="1005806">
                <a:tc gridSpan="5"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1.Tripathi KD;”Drugs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affecting </a:t>
                      </a:r>
                      <a:r>
                        <a:rPr lang="en-US" sz="18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coagulation,bleeding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and thrombosis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”; In: Essentials of Medical Pharmacology Seventh Edition; 2013:625-629.Jaypee Brothers Medical Publishers (p) LTD. New Delhi.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0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KD </a:t>
                      </a:r>
                      <a:r>
                        <a:rPr lang="en-US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Tripathi</a:t>
                      </a:r>
                      <a:r>
                        <a:rPr lang="en-US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Ex-Director-Professor and Head of Pharmacology, </a:t>
                      </a:r>
                      <a:r>
                        <a:rPr lang="en-US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Maulana</a:t>
                      </a:r>
                      <a:r>
                        <a:rPr lang="en-US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Azad Medical College and associated LN and GB Pant Hospitals, New Delhi.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Drugs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affecting coagulation, bleeding and thrombosis</a:t>
                      </a: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Chapter-44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Matter includes the discussion on </a:t>
                      </a: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the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drugs used to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lyse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fibrin clots.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Shruti"/>
                        </a:rPr>
                        <a:t>Level</a:t>
                      </a:r>
                      <a:r>
                        <a:rPr lang="en-US" sz="1600" baseline="0" dirty="0" smtClean="0">
                          <a:latin typeface="Calibri"/>
                          <a:ea typeface="Calibri"/>
                          <a:cs typeface="Shruti"/>
                        </a:rPr>
                        <a:t> of evidence</a:t>
                      </a:r>
                      <a:r>
                        <a:rPr lang="en-US" sz="1600" dirty="0" smtClean="0">
                          <a:latin typeface="Calibri"/>
                          <a:ea typeface="Calibri"/>
                          <a:cs typeface="Shruti"/>
                        </a:rPr>
                        <a:t>-Grade</a:t>
                      </a:r>
                      <a:r>
                        <a:rPr lang="en-US" sz="1600" baseline="0" dirty="0" smtClean="0">
                          <a:latin typeface="Calibri"/>
                          <a:ea typeface="Calibri"/>
                          <a:cs typeface="Shruti"/>
                        </a:rPr>
                        <a:t> I</a:t>
                      </a:r>
                      <a:endParaRPr lang="en-US" sz="16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608856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PN Bennett, MJ Brown;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“Coagulation system”; In : Clinical Pharmacology, Ninth Edition : 2006: 577-580. Elsevier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Publisher.New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Delhi.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0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PN Bennett, Reader Clinical </a:t>
                      </a:r>
                      <a:r>
                        <a:rPr lang="en-US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Pharmacology,UK</a:t>
                      </a:r>
                      <a:endParaRPr lang="en-US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MJ </a:t>
                      </a:r>
                      <a:r>
                        <a:rPr lang="en-US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Brown,Prof</a:t>
                      </a: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Clinical Pharmacology,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Cambridge, UK.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“Coagulation system”-Chapter -28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It includes discussion on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the drugs used to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lyse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fibrin clots.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Shruti"/>
                        </a:rPr>
                        <a:t>Level</a:t>
                      </a:r>
                      <a:r>
                        <a:rPr lang="en-US" sz="1600" baseline="0" dirty="0" smtClean="0">
                          <a:latin typeface="Calibri"/>
                          <a:ea typeface="Calibri"/>
                          <a:cs typeface="Shruti"/>
                        </a:rPr>
                        <a:t> of evidence</a:t>
                      </a:r>
                      <a:r>
                        <a:rPr lang="en-US" sz="1600" dirty="0" smtClean="0">
                          <a:latin typeface="Calibri"/>
                          <a:ea typeface="Calibri"/>
                          <a:cs typeface="Shruti"/>
                        </a:rPr>
                        <a:t>-Grade</a:t>
                      </a:r>
                      <a:r>
                        <a:rPr lang="en-US" sz="1600" baseline="0" dirty="0" smtClean="0">
                          <a:latin typeface="Calibri"/>
                          <a:ea typeface="Calibri"/>
                          <a:cs typeface="Shruti"/>
                        </a:rPr>
                        <a:t> I</a:t>
                      </a:r>
                      <a:endParaRPr lang="en-US" sz="16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Antiplatelet</a:t>
            </a:r>
            <a:r>
              <a:rPr lang="en-US" b="1" dirty="0" smtClean="0"/>
              <a:t>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400" b="1" dirty="0" smtClean="0"/>
              <a:t>DR.(MRS.) B. M. SATTIGERI.</a:t>
            </a:r>
            <a:endParaRPr lang="en-US" sz="2400" dirty="0" smtClean="0"/>
          </a:p>
          <a:p>
            <a:pPr algn="ctr">
              <a:buNone/>
            </a:pPr>
            <a:r>
              <a:rPr lang="en-US" sz="2400" b="1" dirty="0" smtClean="0"/>
              <a:t>PROFESSOR,DEPARTMENT OF PHARMACOLOGY,</a:t>
            </a:r>
            <a:endParaRPr lang="en-US" sz="2400" dirty="0" smtClean="0"/>
          </a:p>
          <a:p>
            <a:pPr algn="ctr">
              <a:buNone/>
            </a:pPr>
            <a:r>
              <a:rPr lang="en-US" sz="2400" b="1" dirty="0" smtClean="0"/>
              <a:t>S.B.K.S. MEDICAL INSTITUTE &amp; RESEARCH CENTRE,</a:t>
            </a:r>
            <a:endParaRPr lang="en-US" sz="2400" dirty="0" smtClean="0"/>
          </a:p>
          <a:p>
            <a:pPr algn="ctr">
              <a:buNone/>
            </a:pPr>
            <a:r>
              <a:rPr lang="en-US" sz="2400" b="1" dirty="0" smtClean="0"/>
              <a:t>SUMANDEEP VIDYAPEETH,</a:t>
            </a:r>
            <a:endParaRPr lang="en-US" sz="2400" dirty="0" smtClean="0"/>
          </a:p>
          <a:p>
            <a:pPr algn="ctr">
              <a:buNone/>
            </a:pPr>
            <a:r>
              <a:rPr lang="en-US" sz="2400" b="1" dirty="0" smtClean="0"/>
              <a:t>PIPARIA, VADODARA, </a:t>
            </a:r>
            <a:r>
              <a:rPr lang="en-US" sz="2400" b="1" dirty="0" smtClean="0"/>
              <a:t>GUJARAT</a:t>
            </a:r>
          </a:p>
          <a:p>
            <a:pPr algn="ctr">
              <a:buNone/>
            </a:pPr>
            <a:r>
              <a:rPr lang="en-US" sz="2400" b="1" dirty="0" smtClean="0"/>
              <a:t>(Lecture </a:t>
            </a:r>
            <a:r>
              <a:rPr lang="en-US" sz="2400" b="1" dirty="0" smtClean="0"/>
              <a:t>– </a:t>
            </a:r>
            <a:r>
              <a:rPr lang="en-US" sz="2400" b="1" dirty="0" smtClean="0"/>
              <a:t>5)</a:t>
            </a:r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Interfere platelet function.</a:t>
            </a:r>
          </a:p>
          <a:p>
            <a:pPr lvl="0"/>
            <a:r>
              <a:rPr lang="en-US" dirty="0" smtClean="0"/>
              <a:t>In prophylaxis of </a:t>
            </a:r>
            <a:r>
              <a:rPr lang="en-US" dirty="0" err="1" smtClean="0"/>
              <a:t>thromboembolic</a:t>
            </a:r>
            <a:r>
              <a:rPr lang="en-US" dirty="0" smtClean="0"/>
              <a:t> disorders.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Ex :       Aspirin                  </a:t>
            </a:r>
            <a:r>
              <a:rPr lang="en-US" dirty="0" err="1" smtClean="0"/>
              <a:t>Ticlopidine</a:t>
            </a:r>
            <a:r>
              <a:rPr lang="en-US" dirty="0" smtClean="0"/>
              <a:t>                     	      </a:t>
            </a:r>
            <a:r>
              <a:rPr lang="en-US" dirty="0" err="1" smtClean="0"/>
              <a:t>Dipyridamole</a:t>
            </a:r>
            <a:r>
              <a:rPr lang="en-US" dirty="0" smtClean="0"/>
              <a:t>         </a:t>
            </a:r>
            <a:r>
              <a:rPr lang="en-US" dirty="0" err="1" smtClean="0"/>
              <a:t>Abciximab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Clopidogrel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for use in arterial thrombus </a:t>
            </a:r>
          </a:p>
          <a:p>
            <a:pPr lvl="0"/>
            <a:r>
              <a:rPr lang="en-US" dirty="0" smtClean="0"/>
              <a:t>As the platelet mass is the main constituent of arterial thrombus the </a:t>
            </a:r>
            <a:r>
              <a:rPr lang="en-US" dirty="0" err="1" smtClean="0"/>
              <a:t>antiplatelets</a:t>
            </a:r>
            <a:r>
              <a:rPr lang="en-US" dirty="0" smtClean="0"/>
              <a:t>  are useful in arterial thrombus. </a:t>
            </a:r>
          </a:p>
          <a:p>
            <a:pPr lvl="0"/>
            <a:r>
              <a:rPr lang="en-US" dirty="0" smtClean="0"/>
              <a:t>Venous clot is </a:t>
            </a:r>
            <a:r>
              <a:rPr lang="en-US" dirty="0" err="1" smtClean="0"/>
              <a:t>fibrinous</a:t>
            </a:r>
            <a:r>
              <a:rPr lang="en-US" dirty="0" smtClean="0"/>
              <a:t> in nature that occur due to sluggish flow in the blood vessels. These are usually treated with anticoagulants.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Aspirin acts by inhibiting Cox-I and TX </a:t>
            </a:r>
            <a:r>
              <a:rPr lang="en-US" dirty="0" err="1" smtClean="0"/>
              <a:t>synthase</a:t>
            </a:r>
            <a:r>
              <a:rPr lang="en-US" dirty="0" smtClean="0"/>
              <a:t> -  suppress TXA</a:t>
            </a:r>
            <a:r>
              <a:rPr lang="en-US" baseline="-25000" dirty="0" smtClean="0"/>
              <a:t>2 </a:t>
            </a:r>
            <a:r>
              <a:rPr lang="en-US" dirty="0" smtClean="0"/>
              <a:t>formation.</a:t>
            </a:r>
          </a:p>
          <a:p>
            <a:pPr lvl="0"/>
            <a:r>
              <a:rPr lang="en-US" dirty="0" smtClean="0"/>
              <a:t>TXA</a:t>
            </a:r>
            <a:r>
              <a:rPr lang="en-US" baseline="-25000" dirty="0" smtClean="0"/>
              <a:t>2 </a:t>
            </a:r>
            <a:r>
              <a:rPr lang="en-US" dirty="0" smtClean="0"/>
              <a:t> is </a:t>
            </a:r>
            <a:r>
              <a:rPr lang="en-US" dirty="0" err="1" smtClean="0"/>
              <a:t>proaggregatory</a:t>
            </a:r>
            <a:r>
              <a:rPr lang="en-US" dirty="0" smtClean="0"/>
              <a:t> and helps in platelet aggregation. </a:t>
            </a:r>
          </a:p>
          <a:p>
            <a:pPr lvl="0"/>
            <a:r>
              <a:rPr lang="en-US" dirty="0" smtClean="0"/>
              <a:t>Thus suppression of TXA</a:t>
            </a:r>
            <a:r>
              <a:rPr lang="en-US" baseline="-25000" dirty="0" smtClean="0"/>
              <a:t>2 </a:t>
            </a:r>
            <a:r>
              <a:rPr lang="en-US" dirty="0" smtClean="0"/>
              <a:t>causes inhibition of platelet aggregation. </a:t>
            </a:r>
          </a:p>
          <a:p>
            <a:pPr lvl="0"/>
            <a:r>
              <a:rPr lang="en-US" dirty="0" err="1" smtClean="0"/>
              <a:t>Antiplatelet</a:t>
            </a:r>
            <a:r>
              <a:rPr lang="en-US" dirty="0" smtClean="0"/>
              <a:t> activity of aspirin lasts for 5-7 days (till fresh platelet are formed)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Effect of daily dose is </a:t>
            </a:r>
            <a:r>
              <a:rPr lang="en-US" dirty="0" err="1" smtClean="0"/>
              <a:t>cummulative</a:t>
            </a:r>
            <a:r>
              <a:rPr lang="en-US" dirty="0" smtClean="0"/>
              <a:t> hence can be administered in low doses 40 mg/day.</a:t>
            </a:r>
          </a:p>
          <a:p>
            <a:pPr lvl="0"/>
            <a:r>
              <a:rPr lang="en-US" dirty="0" smtClean="0"/>
              <a:t>Maximum inhibition occurs at 160 mg/day.</a:t>
            </a:r>
          </a:p>
          <a:p>
            <a:pPr lvl="0"/>
            <a:r>
              <a:rPr lang="en-US" dirty="0" smtClean="0"/>
              <a:t>Aspirin also inhibits ADP release from platelets and thus inhibit their aggregation. </a:t>
            </a:r>
          </a:p>
          <a:p>
            <a:r>
              <a:rPr lang="en-US" dirty="0" smtClean="0"/>
              <a:t>IMP Note: All other NSAIDS also inhibit Cox but the enzyme inhibition is </a:t>
            </a:r>
            <a:r>
              <a:rPr lang="en-US" u="sng" dirty="0" smtClean="0"/>
              <a:t>reversible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         Therefore produce short lasting platelet inhibition and are not effective clinically 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Dipyridamole</a:t>
            </a:r>
            <a:r>
              <a:rPr lang="en-US" dirty="0" smtClean="0"/>
              <a:t>: </a:t>
            </a:r>
          </a:p>
          <a:p>
            <a:pPr lvl="0">
              <a:buNone/>
            </a:pPr>
            <a:r>
              <a:rPr lang="en-US" dirty="0" smtClean="0"/>
              <a:t>                  Inhibits PDE</a:t>
            </a:r>
          </a:p>
          <a:p>
            <a:pPr>
              <a:buNone/>
            </a:pPr>
            <a:r>
              <a:rPr lang="en-US" dirty="0" smtClean="0"/>
              <a:t>             </a:t>
            </a:r>
          </a:p>
          <a:p>
            <a:r>
              <a:rPr lang="en-US" dirty="0" smtClean="0"/>
              <a:t>Blocks uptake of adenosine to &amp; </a:t>
            </a:r>
            <a:r>
              <a:rPr lang="en-US" dirty="0" err="1" smtClean="0"/>
              <a:t>cAMP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</a:t>
            </a:r>
          </a:p>
          <a:p>
            <a:r>
              <a:rPr lang="en-US" dirty="0" smtClean="0"/>
              <a:t>Potentiates PGI</a:t>
            </a:r>
            <a:r>
              <a:rPr lang="en-US" baseline="-25000" dirty="0" smtClean="0"/>
              <a:t>2</a:t>
            </a:r>
            <a:r>
              <a:rPr lang="en-US" dirty="0" smtClean="0"/>
              <a:t> (</a:t>
            </a:r>
            <a:r>
              <a:rPr lang="en-US" dirty="0" err="1" smtClean="0"/>
              <a:t>lnhibitor</a:t>
            </a:r>
            <a:r>
              <a:rPr lang="en-US" dirty="0" smtClean="0"/>
              <a:t> of platelet </a:t>
            </a:r>
            <a:r>
              <a:rPr lang="en-US" dirty="0" err="1" smtClean="0"/>
              <a:t>agg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           </a:t>
            </a:r>
          </a:p>
          <a:p>
            <a:r>
              <a:rPr lang="en-US" dirty="0" smtClean="0"/>
              <a:t>Interferes platelet aggregation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Less effective when used alone, however </a:t>
            </a:r>
            <a:r>
              <a:rPr lang="en-US" dirty="0" err="1" smtClean="0"/>
              <a:t>warfarin</a:t>
            </a:r>
            <a:r>
              <a:rPr lang="en-US" dirty="0" smtClean="0"/>
              <a:t> improves its response hence used together 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2590800" y="2438400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2590800" y="3200400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2590800" y="4114800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Ticlopidine</a:t>
            </a:r>
            <a:r>
              <a:rPr lang="en-US" dirty="0" smtClean="0"/>
              <a:t> (</a:t>
            </a:r>
            <a:r>
              <a:rPr lang="en-US" dirty="0" err="1" smtClean="0"/>
              <a:t>Prodrug</a:t>
            </a:r>
            <a:r>
              <a:rPr lang="en-US" dirty="0" smtClean="0"/>
              <a:t>) </a:t>
            </a:r>
          </a:p>
          <a:p>
            <a:pPr lvl="0"/>
            <a:r>
              <a:rPr lang="en-US" dirty="0" smtClean="0"/>
              <a:t>Has no effect on TXA</a:t>
            </a:r>
            <a:r>
              <a:rPr lang="en-US" baseline="-25000" dirty="0" smtClean="0"/>
              <a:t>2 </a:t>
            </a:r>
            <a:r>
              <a:rPr lang="en-US" dirty="0" smtClean="0"/>
              <a:t>but acts by:- following mechanisms 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dirty="0" smtClean="0"/>
              <a:t>Alters surface on platelets.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dirty="0" smtClean="0"/>
              <a:t>Inhibits ADP mediated platelet aggregation.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dirty="0" smtClean="0"/>
              <a:t>Prevents fibrinogen binding to platelets.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Due to various mechanisms it is synergetic with aspirin.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Fibrinolytics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err="1" smtClean="0"/>
              <a:t>Fibrinolytics</a:t>
            </a:r>
            <a:r>
              <a:rPr lang="en-US" dirty="0" smtClean="0"/>
              <a:t>  </a:t>
            </a:r>
            <a:r>
              <a:rPr lang="en-US" dirty="0" err="1" smtClean="0"/>
              <a:t>lyse</a:t>
            </a:r>
            <a:r>
              <a:rPr lang="en-US" dirty="0" smtClean="0"/>
              <a:t> thrombi /clot   </a:t>
            </a:r>
            <a:r>
              <a:rPr lang="en-US" dirty="0" err="1" smtClean="0"/>
              <a:t>recanalise</a:t>
            </a:r>
            <a:r>
              <a:rPr lang="en-US" dirty="0" smtClean="0"/>
              <a:t> occluded blood vessels. </a:t>
            </a:r>
          </a:p>
          <a:p>
            <a:pPr lvl="0"/>
            <a:r>
              <a:rPr lang="en-US" dirty="0" smtClean="0"/>
              <a:t>Venous thrombi </a:t>
            </a:r>
            <a:r>
              <a:rPr lang="en-US" dirty="0" err="1" smtClean="0"/>
              <a:t>lyed</a:t>
            </a:r>
            <a:r>
              <a:rPr lang="en-US" dirty="0" smtClean="0"/>
              <a:t> easily than arterial thrombi.</a:t>
            </a:r>
          </a:p>
          <a:p>
            <a:pPr lvl="0"/>
            <a:r>
              <a:rPr lang="en-US" dirty="0" smtClean="0"/>
              <a:t>Recent thrombi respond better than older thrombi.</a:t>
            </a:r>
          </a:p>
          <a:p>
            <a:pPr lvl="0"/>
            <a:r>
              <a:rPr lang="en-US" dirty="0" smtClean="0"/>
              <a:t>Ex:       streptokinase                           </a:t>
            </a:r>
            <a:r>
              <a:rPr lang="en-US" dirty="0" err="1" smtClean="0"/>
              <a:t>Alteplase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Urokinase</a:t>
            </a:r>
            <a:r>
              <a:rPr lang="en-US" dirty="0" smtClean="0"/>
              <a:t>                                 </a:t>
            </a:r>
            <a:r>
              <a:rPr lang="en-US" dirty="0" err="1" smtClean="0"/>
              <a:t>Reteplase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Anistreplase</a:t>
            </a:r>
            <a:r>
              <a:rPr lang="en-US" dirty="0" smtClean="0"/>
              <a:t>                             </a:t>
            </a:r>
            <a:r>
              <a:rPr lang="en-US" dirty="0" err="1" smtClean="0"/>
              <a:t>tenecteplase</a:t>
            </a:r>
            <a:r>
              <a:rPr lang="en-US" dirty="0" smtClean="0"/>
              <a:t>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Ticlopidine</a:t>
            </a:r>
            <a:r>
              <a:rPr lang="en-US" dirty="0" smtClean="0"/>
              <a:t> is well absorbed given orally, produces active metabolite in liver and </a:t>
            </a:r>
            <a:r>
              <a:rPr lang="en-US" dirty="0" err="1" smtClean="0"/>
              <a:t>cummulates</a:t>
            </a:r>
            <a:r>
              <a:rPr lang="en-US" dirty="0" smtClean="0"/>
              <a:t> in the body.</a:t>
            </a:r>
          </a:p>
          <a:p>
            <a:pPr lvl="0"/>
            <a:r>
              <a:rPr lang="en-US" dirty="0" smtClean="0"/>
              <a:t>Peak </a:t>
            </a:r>
            <a:r>
              <a:rPr lang="en-US" dirty="0" err="1" smtClean="0"/>
              <a:t>antiplatelet</a:t>
            </a:r>
            <a:r>
              <a:rPr lang="en-US" dirty="0" smtClean="0"/>
              <a:t> activity in 1-8 day.</a:t>
            </a:r>
          </a:p>
          <a:p>
            <a:pPr lvl="0"/>
            <a:r>
              <a:rPr lang="en-US" dirty="0" smtClean="0"/>
              <a:t>t 1/2  on single dose 8 hours, on multiple doses 8 days.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Clopidogrel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/>
              <a:t>Same as </a:t>
            </a:r>
            <a:r>
              <a:rPr lang="en-US" dirty="0" err="1" smtClean="0"/>
              <a:t>ticlopidine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Safer and better tolerated </a:t>
            </a:r>
          </a:p>
          <a:p>
            <a:pPr lvl="0"/>
            <a:r>
              <a:rPr lang="en-US" dirty="0" smtClean="0"/>
              <a:t>Action lasts for 7 days.</a:t>
            </a:r>
          </a:p>
          <a:p>
            <a:pPr lvl="0"/>
            <a:r>
              <a:rPr lang="en-US" dirty="0" smtClean="0"/>
              <a:t>Most serious adverse effect is bleeding used carefully with aspirin.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Uses of </a:t>
            </a:r>
            <a:r>
              <a:rPr lang="en-US" dirty="0" err="1" smtClean="0"/>
              <a:t>Antiplatelet</a:t>
            </a:r>
            <a:r>
              <a:rPr lang="en-US" dirty="0" smtClean="0"/>
              <a:t> drugs.</a:t>
            </a:r>
          </a:p>
          <a:p>
            <a:pPr lvl="0"/>
            <a:r>
              <a:rPr lang="en-US" dirty="0" smtClean="0"/>
              <a:t>Coronary artery diseases.</a:t>
            </a:r>
          </a:p>
          <a:p>
            <a:pPr lvl="0"/>
            <a:r>
              <a:rPr lang="en-US" dirty="0" smtClean="0"/>
              <a:t>Myocardial infarction</a:t>
            </a:r>
          </a:p>
          <a:p>
            <a:pPr lvl="0"/>
            <a:r>
              <a:rPr lang="en-US" dirty="0" smtClean="0"/>
              <a:t>Unstable angina.</a:t>
            </a:r>
          </a:p>
          <a:p>
            <a:pPr lvl="0"/>
            <a:r>
              <a:rPr lang="en-US" dirty="0" err="1" smtClean="0"/>
              <a:t>Cerebrovascular</a:t>
            </a:r>
            <a:r>
              <a:rPr lang="en-US" dirty="0" smtClean="0"/>
              <a:t> diseases.</a:t>
            </a:r>
          </a:p>
          <a:p>
            <a:pPr lvl="0"/>
            <a:r>
              <a:rPr lang="en-US" dirty="0" smtClean="0"/>
              <a:t>Transient ischemic attacks.</a:t>
            </a:r>
          </a:p>
          <a:p>
            <a:pPr lvl="0"/>
            <a:r>
              <a:rPr lang="en-US" dirty="0" smtClean="0"/>
              <a:t>Stroke.  </a:t>
            </a:r>
          </a:p>
          <a:p>
            <a:pPr lvl="0"/>
            <a:r>
              <a:rPr lang="en-US" dirty="0" smtClean="0"/>
              <a:t>Coronary angioplasty, stents and bypass implants.</a:t>
            </a:r>
          </a:p>
          <a:p>
            <a:pPr lvl="0"/>
            <a:r>
              <a:rPr lang="en-US" dirty="0" smtClean="0"/>
              <a:t>Prosthetic heart valves and </a:t>
            </a:r>
            <a:r>
              <a:rPr lang="en-US" dirty="0" err="1" smtClean="0"/>
              <a:t>arterio</a:t>
            </a:r>
            <a:r>
              <a:rPr lang="en-US" dirty="0" smtClean="0"/>
              <a:t> venous shunts.  </a:t>
            </a:r>
          </a:p>
          <a:p>
            <a:pPr lvl="0"/>
            <a:r>
              <a:rPr lang="en-US" dirty="0" smtClean="0"/>
              <a:t>Venous </a:t>
            </a:r>
            <a:r>
              <a:rPr lang="en-US" dirty="0" err="1" smtClean="0"/>
              <a:t>thromboembolism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Peripheral vascular diseases.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1208748"/>
          <a:ext cx="8865911" cy="52752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1008"/>
                <a:gridCol w="1768082"/>
                <a:gridCol w="426869"/>
                <a:gridCol w="2144899"/>
                <a:gridCol w="2365053"/>
              </a:tblGrid>
              <a:tr h="1005806">
                <a:tc gridSpan="5"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1.Tripathi KD;”Drugs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affecting </a:t>
                      </a:r>
                      <a:r>
                        <a:rPr lang="en-US" sz="18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coagulation,bleeding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and thrombosis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”; In: Essentials of Medical Pharmacology Seventh Edition;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2013:629-633.Jaypee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Brothers Medical Publishers (p) LTD. New Delhi.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0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KD </a:t>
                      </a:r>
                      <a:r>
                        <a:rPr lang="en-US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Tripathi</a:t>
                      </a:r>
                      <a:r>
                        <a:rPr lang="en-US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Ex-Director-Professor and Head of Pharmacology, </a:t>
                      </a:r>
                      <a:r>
                        <a:rPr lang="en-US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Maulana</a:t>
                      </a:r>
                      <a:r>
                        <a:rPr lang="en-US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Azad Medical College and associated LN and GB Pant Hospitals, New Delhi.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Drugs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affecting coagulation, bleeding and thrombosis</a:t>
                      </a: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Chapter-44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Matter includes the discussion on </a:t>
                      </a: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the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antiplatelet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drugs .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Shruti"/>
                        </a:rPr>
                        <a:t>Level</a:t>
                      </a:r>
                      <a:r>
                        <a:rPr lang="en-US" sz="1600" baseline="0" dirty="0" smtClean="0">
                          <a:latin typeface="Calibri"/>
                          <a:ea typeface="Calibri"/>
                          <a:cs typeface="Shruti"/>
                        </a:rPr>
                        <a:t> of evidence</a:t>
                      </a:r>
                      <a:r>
                        <a:rPr lang="en-US" sz="1600" dirty="0" smtClean="0">
                          <a:latin typeface="Calibri"/>
                          <a:ea typeface="Calibri"/>
                          <a:cs typeface="Shruti"/>
                        </a:rPr>
                        <a:t>-Grade</a:t>
                      </a:r>
                      <a:r>
                        <a:rPr lang="en-US" sz="1600" baseline="0" dirty="0" smtClean="0">
                          <a:latin typeface="Calibri"/>
                          <a:ea typeface="Calibri"/>
                          <a:cs typeface="Shruti"/>
                        </a:rPr>
                        <a:t> I</a:t>
                      </a:r>
                      <a:endParaRPr lang="en-US" sz="16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608856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PN Bennett, MJ Brown;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“Coagulation system”; In : Clinical Pharmacology, Ninth Edition : 2006: 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582-586. 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Elsevier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Publisher.New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Delhi.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0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PN Bennett, Reader Clinical </a:t>
                      </a:r>
                      <a:r>
                        <a:rPr lang="en-US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Pharmacology,UK</a:t>
                      </a:r>
                      <a:endParaRPr lang="en-US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MJ </a:t>
                      </a:r>
                      <a:r>
                        <a:rPr lang="en-US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Brown,Prof</a:t>
                      </a: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Clinical Pharmacology,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Cambridge, UK.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“Coagulation system”-Chapter -28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It includes discussion on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the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antiplatelet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drugs.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Shruti"/>
                        </a:rPr>
                        <a:t>Level</a:t>
                      </a:r>
                      <a:r>
                        <a:rPr lang="en-US" sz="1600" baseline="0" dirty="0" smtClean="0">
                          <a:latin typeface="Calibri"/>
                          <a:ea typeface="Calibri"/>
                          <a:cs typeface="Shruti"/>
                        </a:rPr>
                        <a:t> of evidence</a:t>
                      </a:r>
                      <a:r>
                        <a:rPr lang="en-US" sz="1600" dirty="0" smtClean="0">
                          <a:latin typeface="Calibri"/>
                          <a:ea typeface="Calibri"/>
                          <a:cs typeface="Shruti"/>
                        </a:rPr>
                        <a:t>-Grade</a:t>
                      </a:r>
                      <a:r>
                        <a:rPr lang="en-US" sz="1600" baseline="0" dirty="0" smtClean="0">
                          <a:latin typeface="Calibri"/>
                          <a:ea typeface="Calibri"/>
                          <a:cs typeface="Shruti"/>
                        </a:rPr>
                        <a:t> I</a:t>
                      </a:r>
                      <a:endParaRPr lang="en-US" sz="16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Coagulants &amp; Anticoagulants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b="1" dirty="0" smtClean="0"/>
              <a:t>DR</a:t>
            </a:r>
            <a:r>
              <a:rPr lang="en-US" sz="2400" b="1" dirty="0" smtClean="0"/>
              <a:t>.(MRS.) B. M. SATTIGERI.</a:t>
            </a:r>
            <a:endParaRPr lang="en-US" sz="2400" dirty="0" smtClean="0"/>
          </a:p>
          <a:p>
            <a:pPr algn="ctr">
              <a:buNone/>
            </a:pPr>
            <a:r>
              <a:rPr lang="en-US" sz="2400" b="1" dirty="0" smtClean="0"/>
              <a:t>PROFESSOR, DEPARTMENT </a:t>
            </a:r>
            <a:r>
              <a:rPr lang="en-US" sz="2400" b="1" dirty="0" smtClean="0"/>
              <a:t>OF PHARMACOLOGY,</a:t>
            </a:r>
            <a:endParaRPr lang="en-US" sz="2400" dirty="0" smtClean="0"/>
          </a:p>
          <a:p>
            <a:pPr algn="ctr">
              <a:buNone/>
            </a:pPr>
            <a:r>
              <a:rPr lang="en-US" sz="2400" b="1" dirty="0" smtClean="0"/>
              <a:t>S.B.K.S. MEDICAL INSTITUTE &amp; RESEARCH CENTRE,</a:t>
            </a:r>
            <a:endParaRPr lang="en-US" sz="2400" dirty="0" smtClean="0"/>
          </a:p>
          <a:p>
            <a:pPr algn="ctr">
              <a:buNone/>
            </a:pPr>
            <a:r>
              <a:rPr lang="en-US" sz="2400" b="1" dirty="0" smtClean="0"/>
              <a:t>SUMANDEEP VIDYAPEETH,</a:t>
            </a:r>
            <a:endParaRPr lang="en-US" sz="2400" dirty="0" smtClean="0"/>
          </a:p>
          <a:p>
            <a:pPr algn="ctr">
              <a:buNone/>
            </a:pPr>
            <a:r>
              <a:rPr lang="en-US" sz="2400" b="1" dirty="0" smtClean="0"/>
              <a:t>PIPARIA, VADODARA, GUJARAT</a:t>
            </a:r>
          </a:p>
          <a:p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				      (Lecture – 6)</a:t>
            </a:r>
            <a:endParaRPr lang="en-US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Definition: Coagulants are the substances which promote coagulation and are used in hemorrhagic states.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Drugs with coagulant action include:</a:t>
            </a:r>
          </a:p>
          <a:p>
            <a:pPr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1. Vitamin K.</a:t>
            </a:r>
          </a:p>
          <a:p>
            <a:r>
              <a:rPr lang="en-US" dirty="0" smtClean="0"/>
              <a:t>K</a:t>
            </a:r>
            <a:r>
              <a:rPr lang="en-US" baseline="-25000" dirty="0" smtClean="0"/>
              <a:t>1</a:t>
            </a:r>
            <a:r>
              <a:rPr lang="en-US" dirty="0" smtClean="0"/>
              <a:t> – </a:t>
            </a:r>
            <a:r>
              <a:rPr lang="en-US" dirty="0" err="1" smtClean="0"/>
              <a:t>Phytonadione</a:t>
            </a:r>
            <a:r>
              <a:rPr lang="en-US" dirty="0" smtClean="0"/>
              <a:t>. 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K</a:t>
            </a:r>
            <a:r>
              <a:rPr lang="en-US" baseline="-25000" dirty="0" smtClean="0"/>
              <a:t>3</a:t>
            </a:r>
            <a:r>
              <a:rPr lang="en-US" dirty="0" smtClean="0"/>
              <a:t> – </a:t>
            </a:r>
            <a:r>
              <a:rPr lang="en-US" dirty="0" err="1" smtClean="0"/>
              <a:t>Menadione</a:t>
            </a:r>
            <a:r>
              <a:rPr lang="en-US" dirty="0" smtClean="0"/>
              <a:t> </a:t>
            </a:r>
          </a:p>
          <a:p>
            <a:pPr lvl="0">
              <a:buNone/>
            </a:pPr>
            <a:r>
              <a:rPr lang="en-US" dirty="0" smtClean="0"/>
              <a:t>	        </a:t>
            </a:r>
            <a:r>
              <a:rPr lang="en-US" dirty="0" err="1" smtClean="0"/>
              <a:t>Acetomenaphthone</a:t>
            </a:r>
            <a:r>
              <a:rPr lang="en-US" dirty="0" smtClean="0"/>
              <a:t>.</a:t>
            </a:r>
          </a:p>
          <a:p>
            <a:pPr lvl="0">
              <a:buNone/>
            </a:pPr>
            <a:r>
              <a:rPr lang="en-US" dirty="0" smtClean="0"/>
              <a:t>	        </a:t>
            </a:r>
            <a:r>
              <a:rPr lang="en-US" dirty="0" err="1" smtClean="0"/>
              <a:t>Menadione</a:t>
            </a:r>
            <a:r>
              <a:rPr lang="en-US" dirty="0" smtClean="0"/>
              <a:t> bisulfate.</a:t>
            </a:r>
          </a:p>
          <a:p>
            <a:pPr lvl="0">
              <a:buNone/>
            </a:pPr>
            <a:r>
              <a:rPr lang="en-US" dirty="0" smtClean="0"/>
              <a:t>	        </a:t>
            </a:r>
            <a:r>
              <a:rPr lang="en-US" dirty="0" err="1" smtClean="0"/>
              <a:t>Menadione</a:t>
            </a:r>
            <a:r>
              <a:rPr lang="en-US" dirty="0" smtClean="0"/>
              <a:t> sodium </a:t>
            </a:r>
            <a:r>
              <a:rPr lang="en-US" dirty="0" err="1" smtClean="0"/>
              <a:t>diphosphate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2. Miscellaneous. </a:t>
            </a:r>
          </a:p>
          <a:p>
            <a:pPr lvl="0">
              <a:buNone/>
            </a:pPr>
            <a:r>
              <a:rPr lang="en-US" dirty="0" smtClean="0"/>
              <a:t>	Fibrinogen.</a:t>
            </a:r>
          </a:p>
          <a:p>
            <a:pPr lvl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Desmopression</a:t>
            </a:r>
            <a:r>
              <a:rPr lang="en-US" dirty="0" smtClean="0"/>
              <a:t>, </a:t>
            </a:r>
            <a:r>
              <a:rPr lang="en-US" dirty="0" err="1" smtClean="0"/>
              <a:t>rutin</a:t>
            </a:r>
            <a:r>
              <a:rPr lang="en-US" dirty="0" smtClean="0"/>
              <a:t> </a:t>
            </a:r>
          </a:p>
          <a:p>
            <a:pPr lvl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Ethamsylate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Vitamin 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 smtClean="0"/>
          </a:p>
          <a:p>
            <a:pPr lvl="0"/>
            <a:r>
              <a:rPr lang="en-US" dirty="0" smtClean="0"/>
              <a:t>Fat soluble vitamin</a:t>
            </a:r>
          </a:p>
          <a:p>
            <a:pPr lvl="0"/>
            <a:r>
              <a:rPr lang="en-US" dirty="0" smtClean="0"/>
              <a:t>Acts as a cofactor in synthesis of coagulation proteins </a:t>
            </a:r>
          </a:p>
          <a:p>
            <a:pPr>
              <a:buNone/>
            </a:pPr>
            <a:r>
              <a:rPr lang="en-US" dirty="0" smtClean="0"/>
              <a:t>               </a:t>
            </a:r>
          </a:p>
          <a:p>
            <a:pPr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Prothrombin</a:t>
            </a:r>
            <a:r>
              <a:rPr lang="en-US" dirty="0" smtClean="0"/>
              <a:t>, factor VII, IX &amp; X</a:t>
            </a:r>
          </a:p>
          <a:p>
            <a:pPr>
              <a:buNone/>
            </a:pPr>
            <a:r>
              <a:rPr lang="en-US" dirty="0" smtClean="0"/>
              <a:t>               </a:t>
            </a:r>
          </a:p>
          <a:p>
            <a:pPr>
              <a:buNone/>
            </a:pPr>
            <a:r>
              <a:rPr lang="en-US" dirty="0" smtClean="0"/>
              <a:t> Vitamin K dependent changes confer them capacity to bind </a:t>
            </a:r>
          </a:p>
          <a:p>
            <a:pPr>
              <a:buNone/>
            </a:pPr>
            <a:r>
              <a:rPr lang="en-US" dirty="0" smtClean="0"/>
              <a:t> Ca</a:t>
            </a:r>
            <a:r>
              <a:rPr lang="en-US" baseline="30000" dirty="0" smtClean="0"/>
              <a:t>2+ </a:t>
            </a:r>
            <a:r>
              <a:rPr lang="en-US" dirty="0" smtClean="0"/>
              <a:t>and get bound to phospholipids surfaces.</a:t>
            </a:r>
          </a:p>
          <a:p>
            <a:pPr>
              <a:buNone/>
            </a:pPr>
            <a:r>
              <a:rPr lang="en-US" dirty="0" smtClean="0"/>
              <a:t>                 </a:t>
            </a:r>
          </a:p>
          <a:p>
            <a:r>
              <a:rPr lang="en-US" dirty="0" smtClean="0"/>
              <a:t>These properties are important for participation in coagulation cascade. 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flipH="1">
            <a:off x="3962399" y="2743200"/>
            <a:ext cx="45719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 flipH="1">
            <a:off x="3962400" y="3505200"/>
            <a:ext cx="45719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flipH="1">
            <a:off x="3962400" y="4572000"/>
            <a:ext cx="45719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Fate of Vitamin K</a:t>
            </a:r>
          </a:p>
          <a:p>
            <a:pPr lvl="0"/>
            <a:r>
              <a:rPr lang="en-US" dirty="0" smtClean="0"/>
              <a:t>Vitamin K is absorbed via </a:t>
            </a:r>
            <a:r>
              <a:rPr lang="en-US" dirty="0" err="1" smtClean="0"/>
              <a:t>lymphatics</a:t>
            </a:r>
            <a:r>
              <a:rPr lang="en-US" dirty="0" smtClean="0"/>
              <a:t>. </a:t>
            </a:r>
          </a:p>
          <a:p>
            <a:pPr lvl="0"/>
            <a:r>
              <a:rPr lang="en-US" dirty="0" smtClean="0"/>
              <a:t>Temporarily stored in liver.</a:t>
            </a:r>
          </a:p>
          <a:p>
            <a:r>
              <a:rPr lang="en-US" dirty="0" smtClean="0"/>
              <a:t>Metabolized in liver </a:t>
            </a:r>
          </a:p>
          <a:p>
            <a:r>
              <a:rPr lang="en-US" dirty="0" smtClean="0"/>
              <a:t>Excreted in bile and urine. </a:t>
            </a:r>
          </a:p>
          <a:p>
            <a:pPr lvl="0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Deficiency of Vitamin K occurs due to </a:t>
            </a:r>
          </a:p>
          <a:p>
            <a:pPr lvl="0"/>
            <a:r>
              <a:rPr lang="en-US" dirty="0" smtClean="0"/>
              <a:t>Liver disease.</a:t>
            </a:r>
          </a:p>
          <a:p>
            <a:pPr lvl="0"/>
            <a:r>
              <a:rPr lang="en-US" dirty="0" smtClean="0"/>
              <a:t>Obstructive jaundice.</a:t>
            </a:r>
          </a:p>
          <a:p>
            <a:pPr lvl="0"/>
            <a:r>
              <a:rPr lang="en-US" dirty="0" err="1" smtClean="0"/>
              <a:t>Malabsorption</a:t>
            </a:r>
            <a:r>
              <a:rPr lang="en-US" dirty="0" smtClean="0"/>
              <a:t> syndrome.</a:t>
            </a:r>
          </a:p>
          <a:p>
            <a:pPr lvl="0"/>
            <a:r>
              <a:rPr lang="en-US" dirty="0" smtClean="0"/>
              <a:t>Long term antimicrobial treatment which alters intestinal flora.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Streptokinase – from β hemolytic  streptococci</a:t>
            </a:r>
          </a:p>
          <a:p>
            <a:pPr lvl="0"/>
            <a:r>
              <a:rPr lang="en-US" dirty="0" smtClean="0"/>
              <a:t> Binds to </a:t>
            </a:r>
            <a:r>
              <a:rPr lang="en-US" dirty="0" err="1" smtClean="0"/>
              <a:t>Plasminogen</a:t>
            </a:r>
            <a:r>
              <a:rPr lang="en-US" dirty="0" smtClean="0"/>
              <a:t> activates       </a:t>
            </a:r>
            <a:r>
              <a:rPr lang="en-US" dirty="0" err="1" smtClean="0"/>
              <a:t>plasmin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 Degrades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 Fibrin            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   Dissolve the clot 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6172200" y="2438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7162800" y="2971800"/>
            <a:ext cx="228600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7162800" y="4495800"/>
            <a:ext cx="1524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Manifestations of vitamin K deficiency</a:t>
            </a:r>
          </a:p>
          <a:p>
            <a:pPr lvl="0"/>
            <a:r>
              <a:rPr lang="en-US" dirty="0" smtClean="0"/>
              <a:t>Bleeding tendencies.</a:t>
            </a:r>
          </a:p>
          <a:p>
            <a:pPr lvl="0"/>
            <a:r>
              <a:rPr lang="en-US" dirty="0" err="1" smtClean="0"/>
              <a:t>Haematuria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Gastro intestinal and nasal bleeding.</a:t>
            </a:r>
          </a:p>
          <a:p>
            <a:pPr lvl="0"/>
            <a:r>
              <a:rPr lang="en-US" dirty="0" err="1" smtClean="0"/>
              <a:t>Ecchymoses</a:t>
            </a:r>
            <a:r>
              <a:rPr lang="en-US" dirty="0" smtClean="0"/>
              <a:t> under skin.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Therapeutic uses of Vitamin K</a:t>
            </a:r>
          </a:p>
          <a:p>
            <a:r>
              <a:rPr lang="en-US" dirty="0" smtClean="0"/>
              <a:t>Used for prophylaxis and treatment of bleeding in the following situations.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Dietary deficiency (5-10 mg/day)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In prolonged antimicrobial treatment (5-10 mg/day)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Obstructive jaundice or </a:t>
            </a:r>
            <a:r>
              <a:rPr lang="en-US" dirty="0" err="1" smtClean="0"/>
              <a:t>malabsorption</a:t>
            </a:r>
            <a:r>
              <a:rPr lang="en-US" dirty="0" smtClean="0"/>
              <a:t> syndrome (10 mg/day)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Liver disease – cirrhosis</a:t>
            </a:r>
          </a:p>
          <a:p>
            <a:pPr marL="514350" indent="-514350">
              <a:buNone/>
            </a:pPr>
            <a:r>
              <a:rPr lang="en-US" dirty="0" smtClean="0"/>
              <a:t>                              – Viral hepatitis 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of Vitamin K </a:t>
            </a:r>
            <a:r>
              <a:rPr lang="en-US" dirty="0" err="1" smtClean="0"/>
              <a:t>contd</a:t>
            </a:r>
            <a:r>
              <a:rPr lang="en-US" dirty="0" smtClean="0"/>
              <a:t>…..</a:t>
            </a:r>
          </a:p>
          <a:p>
            <a:pPr>
              <a:buNone/>
            </a:pPr>
            <a:r>
              <a:rPr lang="en-US" dirty="0" smtClean="0"/>
              <a:t>5. In New </a:t>
            </a:r>
            <a:r>
              <a:rPr lang="en-US" dirty="0" err="1" smtClean="0"/>
              <a:t>borns</a:t>
            </a:r>
            <a:r>
              <a:rPr lang="en-US" dirty="0" smtClean="0"/>
              <a:t>. It is given because of lower capacity to synthesis clotting factors as well as to over come deficiency of Vitamin K</a:t>
            </a:r>
          </a:p>
          <a:p>
            <a:r>
              <a:rPr lang="en-US" dirty="0" smtClean="0"/>
              <a:t>However ,</a:t>
            </a:r>
            <a:r>
              <a:rPr lang="en-US" dirty="0" err="1" smtClean="0"/>
              <a:t>Menadione</a:t>
            </a:r>
            <a:r>
              <a:rPr lang="en-US" dirty="0" smtClean="0"/>
              <a:t> is not used for this purpose because it precipitates </a:t>
            </a:r>
            <a:r>
              <a:rPr lang="en-US" dirty="0" err="1" smtClean="0"/>
              <a:t>kernicterus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Uses of Vitamin K </a:t>
            </a:r>
            <a:r>
              <a:rPr lang="en-US" dirty="0" err="1" smtClean="0"/>
              <a:t>Contd</a:t>
            </a:r>
            <a:r>
              <a:rPr lang="en-US" dirty="0" smtClean="0"/>
              <a:t>……..</a:t>
            </a:r>
          </a:p>
          <a:p>
            <a:pPr>
              <a:buNone/>
            </a:pPr>
            <a:r>
              <a:rPr lang="en-US" dirty="0" smtClean="0"/>
              <a:t>6. Over dose of </a:t>
            </a:r>
            <a:r>
              <a:rPr lang="en-US" dirty="0" err="1" smtClean="0"/>
              <a:t>anticoagulationts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             Severe : toxicity 10gm </a:t>
            </a:r>
            <a:r>
              <a:rPr lang="en-US" dirty="0" err="1" smtClean="0"/>
              <a:t>Im</a:t>
            </a:r>
            <a:r>
              <a:rPr lang="en-US" dirty="0" smtClean="0"/>
              <a:t> followed by</a:t>
            </a:r>
          </a:p>
          <a:p>
            <a:pPr>
              <a:buNone/>
            </a:pPr>
            <a:r>
              <a:rPr lang="en-US" dirty="0" smtClean="0"/>
              <a:t>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5 mg  4 </a:t>
            </a:r>
            <a:r>
              <a:rPr lang="en-US" dirty="0" err="1" smtClean="0"/>
              <a:t>hrly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Moderate toxicity : 10mg </a:t>
            </a:r>
            <a:r>
              <a:rPr lang="en-US" dirty="0" err="1" smtClean="0"/>
              <a:t>Im</a:t>
            </a:r>
            <a:r>
              <a:rPr lang="en-US" dirty="0" smtClean="0"/>
              <a:t> followed by</a:t>
            </a:r>
          </a:p>
          <a:p>
            <a:pPr>
              <a:buNone/>
            </a:pPr>
            <a:r>
              <a:rPr lang="en-US" dirty="0" smtClean="0"/>
              <a:t>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5 mg once/twice</a:t>
            </a:r>
          </a:p>
          <a:p>
            <a:pPr>
              <a:buNone/>
            </a:pPr>
            <a:r>
              <a:rPr lang="en-US" dirty="0" smtClean="0"/>
              <a:t>Mild toxicity : just omit doses of anticoagulants.  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343400" y="2971800"/>
            <a:ext cx="1524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343400" y="4267200"/>
            <a:ext cx="1524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Uses of vitamin K </a:t>
            </a:r>
            <a:r>
              <a:rPr lang="en-US" dirty="0" err="1" smtClean="0"/>
              <a:t>contd</a:t>
            </a:r>
            <a:r>
              <a:rPr lang="en-US" dirty="0" smtClean="0"/>
              <a:t>………….</a:t>
            </a:r>
          </a:p>
          <a:p>
            <a:pPr lvl="0"/>
            <a:r>
              <a:rPr lang="en-US" dirty="0" smtClean="0"/>
              <a:t>Prolonged high doses of </a:t>
            </a:r>
            <a:r>
              <a:rPr lang="en-US" dirty="0" err="1" smtClean="0"/>
              <a:t>salicylates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which causes </a:t>
            </a:r>
            <a:r>
              <a:rPr lang="en-US" dirty="0" err="1" smtClean="0"/>
              <a:t>hypoprothrombinaemia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Adverse effects: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Flushing ,  BP, breathlessness – on rapid IV infusion.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Heamolysis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r>
              <a:rPr lang="en-US" dirty="0" smtClean="0"/>
              <a:t>                               </a:t>
            </a:r>
            <a:r>
              <a:rPr lang="en-US" dirty="0" err="1" smtClean="0"/>
              <a:t>Menadione</a:t>
            </a:r>
            <a:r>
              <a:rPr lang="en-US" dirty="0" smtClean="0"/>
              <a:t> </a:t>
            </a:r>
          </a:p>
          <a:p>
            <a:pPr marL="514350" lvl="0" indent="-51435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Kernicterus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2895600" y="4953000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Anti Coagulants </a:t>
            </a:r>
            <a:r>
              <a:rPr lang="en-US" b="1" dirty="0" err="1" smtClean="0"/>
              <a:t>Contd</a:t>
            </a:r>
            <a:r>
              <a:rPr lang="en-US" b="1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600" b="1" dirty="0" smtClean="0"/>
              <a:t>DR.(MRS.) B. M. SATTIGERI.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PROFESSOR, DEPARTMENT OF PHARMACOLOGY,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S.B.K.S. MEDICAL INSTITUTE &amp; RESEARCH CENTRE,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SUMANDEEP VIDYAPEETH,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PIPARIA, VADODARA, GUJARAT</a:t>
            </a:r>
          </a:p>
          <a:p>
            <a:endParaRPr lang="en-US" sz="2600" b="1" dirty="0" smtClean="0"/>
          </a:p>
          <a:p>
            <a:pPr>
              <a:buNone/>
            </a:pPr>
            <a:r>
              <a:rPr lang="en-US" sz="2600" b="1" dirty="0" smtClean="0"/>
              <a:t>				      (Lecture – </a:t>
            </a:r>
            <a:r>
              <a:rPr lang="en-US" sz="2600" b="1" dirty="0" smtClean="0"/>
              <a:t>7)</a:t>
            </a:r>
            <a:endParaRPr lang="en-US" sz="2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These are the drugs which reduce the </a:t>
            </a:r>
            <a:r>
              <a:rPr lang="en-US" dirty="0" err="1" smtClean="0"/>
              <a:t>coagulability</a:t>
            </a:r>
            <a:r>
              <a:rPr lang="en-US" dirty="0" smtClean="0"/>
              <a:t> of blood.</a:t>
            </a:r>
          </a:p>
          <a:p>
            <a:pPr lvl="0"/>
            <a:r>
              <a:rPr lang="en-US" dirty="0" smtClean="0"/>
              <a:t>Classification of anti coagulants. 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dirty="0" smtClean="0"/>
              <a:t> In vitro: - Heparin </a:t>
            </a:r>
          </a:p>
          <a:p>
            <a:pPr>
              <a:buNone/>
            </a:pPr>
            <a:r>
              <a:rPr lang="en-US" dirty="0" smtClean="0"/>
              <a:t>                          – Sodium citrate</a:t>
            </a:r>
          </a:p>
          <a:p>
            <a:pPr>
              <a:buNone/>
            </a:pPr>
            <a:r>
              <a:rPr lang="en-US" dirty="0" smtClean="0"/>
              <a:t>                          – Sodium oxalate </a:t>
            </a:r>
          </a:p>
          <a:p>
            <a:pPr>
              <a:buNone/>
            </a:pPr>
            <a:r>
              <a:rPr lang="en-US" dirty="0" smtClean="0"/>
              <a:t>			      - Sodium </a:t>
            </a:r>
            <a:r>
              <a:rPr lang="en-US" dirty="0" err="1" smtClean="0"/>
              <a:t>edetate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II. In vivo</a:t>
            </a:r>
          </a:p>
          <a:p>
            <a:pPr>
              <a:buNone/>
            </a:pPr>
            <a:r>
              <a:rPr lang="en-US" dirty="0" smtClean="0"/>
              <a:t>1. </a:t>
            </a:r>
            <a:r>
              <a:rPr lang="en-US" dirty="0" err="1" smtClean="0"/>
              <a:t>Parenteral</a:t>
            </a:r>
            <a:r>
              <a:rPr lang="en-US" dirty="0" smtClean="0"/>
              <a:t> – Heparin, Low molecular weight heparins.</a:t>
            </a:r>
          </a:p>
          <a:p>
            <a:pPr>
              <a:buNone/>
            </a:pPr>
            <a:r>
              <a:rPr lang="en-US" dirty="0" smtClean="0"/>
              <a:t>              – </a:t>
            </a:r>
            <a:r>
              <a:rPr lang="en-US" dirty="0" err="1" smtClean="0"/>
              <a:t>Heparinoids</a:t>
            </a:r>
            <a:r>
              <a:rPr lang="en-US" dirty="0" smtClean="0"/>
              <a:t>  - </a:t>
            </a:r>
            <a:r>
              <a:rPr lang="en-US" dirty="0" err="1" smtClean="0"/>
              <a:t>Heparan</a:t>
            </a:r>
            <a:r>
              <a:rPr lang="en-US" dirty="0" smtClean="0"/>
              <a:t> sulfate                                            	    – </a:t>
            </a:r>
            <a:r>
              <a:rPr lang="en-US" dirty="0" err="1" smtClean="0"/>
              <a:t>Lepirudin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2.  Oral – </a:t>
            </a:r>
            <a:r>
              <a:rPr lang="en-US" dirty="0" err="1" smtClean="0"/>
              <a:t>Indandiones</a:t>
            </a:r>
            <a:r>
              <a:rPr lang="en-US" dirty="0" smtClean="0"/>
              <a:t> Ex: </a:t>
            </a:r>
            <a:r>
              <a:rPr lang="en-US" dirty="0" err="1" smtClean="0"/>
              <a:t>Phenindione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    – </a:t>
            </a:r>
            <a:r>
              <a:rPr lang="en-US" dirty="0" err="1" smtClean="0"/>
              <a:t>Coumarin</a:t>
            </a:r>
            <a:r>
              <a:rPr lang="en-US" dirty="0" smtClean="0"/>
              <a:t> derivatives</a:t>
            </a:r>
          </a:p>
          <a:p>
            <a:pPr>
              <a:buNone/>
            </a:pPr>
            <a:r>
              <a:rPr lang="en-US" dirty="0" smtClean="0"/>
              <a:t> Ex. </a:t>
            </a:r>
            <a:r>
              <a:rPr lang="en-US" dirty="0" err="1" smtClean="0"/>
              <a:t>Warfarin</a:t>
            </a:r>
            <a:r>
              <a:rPr lang="en-US" dirty="0" smtClean="0"/>
              <a:t> sodium &amp; </a:t>
            </a:r>
            <a:r>
              <a:rPr lang="en-US" dirty="0" err="1" smtClean="0"/>
              <a:t>Bishydroxycoumarin</a:t>
            </a:r>
            <a:r>
              <a:rPr lang="en-US" dirty="0" smtClean="0"/>
              <a:t>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Heparin: </a:t>
            </a:r>
          </a:p>
          <a:p>
            <a:pPr lvl="0"/>
            <a:r>
              <a:rPr lang="en-US" dirty="0" smtClean="0"/>
              <a:t>Mc lean 1916 – liver contains anticoagulant </a:t>
            </a:r>
          </a:p>
          <a:p>
            <a:pPr lvl="0"/>
            <a:r>
              <a:rPr lang="en-US" dirty="0" err="1" smtClean="0"/>
              <a:t>Howel</a:t>
            </a:r>
            <a:r>
              <a:rPr lang="en-US" dirty="0" smtClean="0"/>
              <a:t> and holt – named it heparin.</a:t>
            </a:r>
          </a:p>
          <a:p>
            <a:pPr lvl="0"/>
            <a:r>
              <a:rPr lang="en-US" dirty="0" err="1" smtClean="0"/>
              <a:t>Mucopolysaccharide</a:t>
            </a:r>
            <a:r>
              <a:rPr lang="en-US" dirty="0" smtClean="0"/>
              <a:t> 10000-20000 mol wt</a:t>
            </a:r>
          </a:p>
          <a:p>
            <a:pPr lvl="0"/>
            <a:r>
              <a:rPr lang="en-US" dirty="0" smtClean="0"/>
              <a:t>Present in tissues containing mast cells but rich is – lungs, liver and intestinal mucosa.</a:t>
            </a:r>
          </a:p>
          <a:p>
            <a:pPr lvl="0"/>
            <a:r>
              <a:rPr lang="en-US" dirty="0" smtClean="0"/>
              <a:t>Commercially obtained from – Ox lung</a:t>
            </a:r>
          </a:p>
          <a:p>
            <a:pPr lvl="0">
              <a:buNone/>
            </a:pPr>
            <a:r>
              <a:rPr lang="en-US" dirty="0" smtClean="0"/>
              <a:t>							Pig intestine  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Pharmacological Actions;</a:t>
            </a:r>
          </a:p>
          <a:p>
            <a:pPr lvl="0"/>
            <a:r>
              <a:rPr lang="en-US" dirty="0" smtClean="0"/>
              <a:t>Anti coagulant activity </a:t>
            </a:r>
          </a:p>
          <a:p>
            <a:pPr lvl="0"/>
            <a:r>
              <a:rPr lang="en-US" dirty="0" smtClean="0"/>
              <a:t>Anti platelet action</a:t>
            </a:r>
          </a:p>
          <a:p>
            <a:pPr lvl="0"/>
            <a:r>
              <a:rPr lang="en-US" dirty="0" err="1" smtClean="0"/>
              <a:t>Lipaemia</a:t>
            </a:r>
            <a:r>
              <a:rPr lang="en-US" dirty="0" smtClean="0"/>
              <a:t> clearing action.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Administered in loading dose because Presence of antibodies due to past Infection inactivates the initial dose  </a:t>
            </a:r>
          </a:p>
          <a:p>
            <a:pPr lvl="0"/>
            <a:r>
              <a:rPr lang="en-US" dirty="0" smtClean="0"/>
              <a:t>t </a:t>
            </a:r>
            <a:r>
              <a:rPr lang="en-US" i="1" baseline="-25000" dirty="0" smtClean="0"/>
              <a:t>1/2</a:t>
            </a:r>
            <a:r>
              <a:rPr lang="en-US" dirty="0" smtClean="0"/>
              <a:t>  30 – 80 min</a:t>
            </a:r>
          </a:p>
          <a:p>
            <a:pPr lvl="0"/>
            <a:r>
              <a:rPr lang="en-US" dirty="0" smtClean="0"/>
              <a:t>Least expensive, widely available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Mechanism of anticoagulant action</a:t>
            </a:r>
          </a:p>
          <a:p>
            <a:pPr lvl="4"/>
            <a:r>
              <a:rPr lang="en-US" dirty="0" smtClean="0"/>
              <a:t>Heparin + AT III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             Bind to </a:t>
            </a:r>
          </a:p>
          <a:p>
            <a:pPr>
              <a:buNone/>
            </a:pPr>
            <a:r>
              <a:rPr lang="en-US" dirty="0" smtClean="0"/>
              <a:t>                         Clotting factors</a:t>
            </a:r>
          </a:p>
          <a:p>
            <a:pPr>
              <a:buNone/>
            </a:pPr>
            <a:r>
              <a:rPr lang="en-US" dirty="0" smtClean="0"/>
              <a:t>                       (II, IX, X, XII &amp; XIII)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Inactivates them.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dirty="0" smtClean="0"/>
              <a:t>At low doses inhibits conversion of </a:t>
            </a:r>
            <a:r>
              <a:rPr lang="en-US" dirty="0" err="1" smtClean="0"/>
              <a:t>Prothrombin</a:t>
            </a:r>
            <a:r>
              <a:rPr lang="en-US" dirty="0" smtClean="0"/>
              <a:t> to</a:t>
            </a:r>
            <a:r>
              <a:rPr lang="en-US" baseline="-25000" dirty="0" smtClean="0"/>
              <a:t>  </a:t>
            </a:r>
            <a:r>
              <a:rPr lang="en-US" dirty="0" smtClean="0"/>
              <a:t>thrombin.</a:t>
            </a:r>
          </a:p>
          <a:p>
            <a:pPr lvl="0"/>
            <a:r>
              <a:rPr lang="en-US" dirty="0" smtClean="0"/>
              <a:t>Also inhibits thrombin mediated conversion of </a:t>
            </a:r>
            <a:r>
              <a:rPr lang="en-US" smtClean="0"/>
              <a:t>Fibrinogen </a:t>
            </a:r>
            <a:r>
              <a:rPr lang="en-US" baseline="-25000" smtClean="0">
                <a:sym typeface="Symbol"/>
              </a:rPr>
              <a:t> </a:t>
            </a:r>
            <a:r>
              <a:rPr lang="en-US" smtClean="0">
                <a:sym typeface="Symbol"/>
              </a:rPr>
              <a:t> to </a:t>
            </a:r>
            <a:r>
              <a:rPr lang="en-US" baseline="-25000" smtClean="0"/>
              <a:t>  </a:t>
            </a:r>
            <a:r>
              <a:rPr lang="en-US" dirty="0" smtClean="0"/>
              <a:t>fibrin.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3124200" y="2133600"/>
            <a:ext cx="152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3124200" y="3429000"/>
            <a:ext cx="152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Pharmacokinetics of heparin</a:t>
            </a:r>
          </a:p>
          <a:p>
            <a:pPr lvl="0"/>
            <a:r>
              <a:rPr lang="en-US" dirty="0" smtClean="0"/>
              <a:t>Highly ionized – not absorbed orally.</a:t>
            </a:r>
          </a:p>
          <a:p>
            <a:pPr lvl="0"/>
            <a:r>
              <a:rPr lang="en-US" dirty="0" smtClean="0"/>
              <a:t>Metabolized in liver by </a:t>
            </a:r>
            <a:r>
              <a:rPr lang="en-US" dirty="0" err="1" smtClean="0"/>
              <a:t>heparinase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Excreted in urine.</a:t>
            </a:r>
          </a:p>
          <a:p>
            <a:pPr lvl="0"/>
            <a:r>
              <a:rPr lang="en-US" dirty="0" smtClean="0"/>
              <a:t>Does not cross BBB/placenta hence preferred in pregnancy 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Unitage</a:t>
            </a:r>
            <a:r>
              <a:rPr lang="en-US" dirty="0" smtClean="0"/>
              <a:t> and administration </a:t>
            </a:r>
          </a:p>
          <a:p>
            <a:r>
              <a:rPr lang="en-US" dirty="0" smtClean="0"/>
              <a:t>           1U heparin prevents 1 ml of citrated sheep plasma from clotting for 1 hour.</a:t>
            </a:r>
          </a:p>
          <a:p>
            <a:pPr lvl="0">
              <a:buNone/>
            </a:pPr>
            <a:r>
              <a:rPr lang="en-US" dirty="0" smtClean="0"/>
              <a:t>1. Conventionally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Bolus IV dose of 5000-10000 U X 4-6 </a:t>
            </a:r>
            <a:r>
              <a:rPr lang="en-US" dirty="0" err="1" smtClean="0"/>
              <a:t>hrly</a:t>
            </a:r>
            <a:r>
              <a:rPr lang="en-US" dirty="0" smtClean="0"/>
              <a:t>, </a:t>
            </a:r>
            <a:r>
              <a:rPr lang="en-US" dirty="0" smtClean="0"/>
              <a:t>daily </a:t>
            </a:r>
            <a:r>
              <a:rPr lang="en-US" dirty="0" smtClean="0"/>
              <a:t>followed by </a:t>
            </a:r>
          </a:p>
          <a:p>
            <a:pPr>
              <a:buNone/>
            </a:pPr>
            <a:r>
              <a:rPr lang="en-US" dirty="0" smtClean="0"/>
              <a:t>                                   or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Continous</a:t>
            </a:r>
            <a:r>
              <a:rPr lang="en-US" dirty="0" smtClean="0"/>
              <a:t> </a:t>
            </a:r>
            <a:r>
              <a:rPr lang="en-US" dirty="0" smtClean="0"/>
              <a:t>infusion of 750-1000 U/hr 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343400" y="45720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2. Deep SC </a:t>
            </a:r>
            <a:r>
              <a:rPr lang="en-US" dirty="0" err="1" smtClean="0"/>
              <a:t>inj</a:t>
            </a:r>
            <a:r>
              <a:rPr lang="en-US" dirty="0" smtClean="0"/>
              <a:t> of 10000-20000 U X 8-12 </a:t>
            </a:r>
            <a:r>
              <a:rPr lang="en-US" dirty="0" smtClean="0"/>
              <a:t>hr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3.Low dose (SC) </a:t>
            </a:r>
            <a:r>
              <a:rPr lang="en-US" dirty="0" smtClean="0"/>
              <a:t>regimen</a:t>
            </a:r>
            <a:endParaRPr lang="en-US" dirty="0" smtClean="0"/>
          </a:p>
          <a:p>
            <a:pPr lvl="0"/>
            <a:r>
              <a:rPr lang="en-US" dirty="0" smtClean="0"/>
              <a:t>5000 sc </a:t>
            </a:r>
            <a:r>
              <a:rPr lang="en-US" dirty="0" err="1" smtClean="0"/>
              <a:t>inj</a:t>
            </a:r>
            <a:r>
              <a:rPr lang="en-US" dirty="0" smtClean="0"/>
              <a:t> X 8-12 hrs</a:t>
            </a:r>
          </a:p>
          <a:p>
            <a:pPr lvl="0"/>
            <a:r>
              <a:rPr lang="en-US" dirty="0" smtClean="0"/>
              <a:t>Started before surgery </a:t>
            </a:r>
          </a:p>
          <a:p>
            <a:pPr lvl="0"/>
            <a:r>
              <a:rPr lang="en-US" dirty="0" smtClean="0"/>
              <a:t>Continued for 7-10 days or till patient starts </a:t>
            </a:r>
            <a:r>
              <a:rPr lang="en-US" dirty="0" smtClean="0"/>
              <a:t>moving</a:t>
            </a:r>
          </a:p>
          <a:p>
            <a:pPr lvl="0">
              <a:buNone/>
            </a:pPr>
            <a:r>
              <a:rPr lang="en-US" dirty="0" smtClean="0"/>
              <a:t>Advantages </a:t>
            </a:r>
            <a:r>
              <a:rPr lang="en-US" dirty="0" smtClean="0"/>
              <a:t>of low dose regimen</a:t>
            </a:r>
          </a:p>
          <a:p>
            <a:pPr lvl="0"/>
            <a:r>
              <a:rPr lang="en-US" dirty="0" smtClean="0"/>
              <a:t>Prevents DVT </a:t>
            </a:r>
          </a:p>
          <a:p>
            <a:pPr lvl="0"/>
            <a:r>
              <a:rPr lang="en-US" dirty="0" smtClean="0"/>
              <a:t>Does not prolong </a:t>
            </a:r>
            <a:r>
              <a:rPr lang="en-US" dirty="0" err="1" smtClean="0"/>
              <a:t>aPTT</a:t>
            </a:r>
            <a:r>
              <a:rPr lang="en-US" dirty="0" smtClean="0"/>
              <a:t> or clotting time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Adverse effects of Heparin </a:t>
            </a:r>
          </a:p>
          <a:p>
            <a:pPr lvl="0"/>
            <a:r>
              <a:rPr lang="en-US" dirty="0" smtClean="0"/>
              <a:t>Bleeding.</a:t>
            </a:r>
          </a:p>
          <a:p>
            <a:pPr lvl="0"/>
            <a:r>
              <a:rPr lang="en-US" dirty="0" smtClean="0"/>
              <a:t>Thrombocytopenia </a:t>
            </a:r>
          </a:p>
          <a:p>
            <a:pPr lvl="0"/>
            <a:r>
              <a:rPr lang="en-US" dirty="0" smtClean="0"/>
              <a:t>Transient and reversible alopecia.</a:t>
            </a:r>
          </a:p>
          <a:p>
            <a:pPr lvl="0"/>
            <a:r>
              <a:rPr lang="en-US" dirty="0" smtClean="0"/>
              <a:t>Osteoporosis. </a:t>
            </a:r>
          </a:p>
          <a:p>
            <a:pPr lvl="0"/>
            <a:r>
              <a:rPr lang="en-US" dirty="0" smtClean="0"/>
              <a:t>Hypersensitivity.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Contraindications for use of heparin.</a:t>
            </a:r>
          </a:p>
          <a:p>
            <a:pPr lvl="0"/>
            <a:r>
              <a:rPr lang="en-US" dirty="0" smtClean="0"/>
              <a:t>Bleeding disorders.</a:t>
            </a:r>
          </a:p>
          <a:p>
            <a:pPr lvl="0"/>
            <a:r>
              <a:rPr lang="en-US" dirty="0" smtClean="0"/>
              <a:t>Hypertension.</a:t>
            </a:r>
          </a:p>
          <a:p>
            <a:pPr lvl="0"/>
            <a:r>
              <a:rPr lang="en-US" dirty="0" smtClean="0"/>
              <a:t>Threatened abortion, piles or GI ulcers.</a:t>
            </a:r>
          </a:p>
          <a:p>
            <a:pPr lvl="0"/>
            <a:r>
              <a:rPr lang="en-US" dirty="0" err="1" smtClean="0"/>
              <a:t>Subacute</a:t>
            </a:r>
            <a:r>
              <a:rPr lang="en-US" dirty="0" smtClean="0"/>
              <a:t> bacterial </a:t>
            </a:r>
            <a:r>
              <a:rPr lang="en-US" dirty="0" err="1" smtClean="0"/>
              <a:t>endocarditis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Large malignancies.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Contraindications </a:t>
            </a:r>
            <a:r>
              <a:rPr lang="en-US" dirty="0" err="1" smtClean="0"/>
              <a:t>contd</a:t>
            </a:r>
            <a:r>
              <a:rPr lang="en-US" dirty="0" smtClean="0"/>
              <a:t>………….</a:t>
            </a:r>
          </a:p>
          <a:p>
            <a:pPr lvl="0"/>
            <a:r>
              <a:rPr lang="en-US" dirty="0" smtClean="0"/>
              <a:t>Tuberculosis.</a:t>
            </a:r>
          </a:p>
          <a:p>
            <a:pPr lvl="0"/>
            <a:r>
              <a:rPr lang="en-US" dirty="0" smtClean="0"/>
              <a:t>Ocular/Neurosurgery.</a:t>
            </a:r>
          </a:p>
          <a:p>
            <a:pPr lvl="0"/>
            <a:r>
              <a:rPr lang="en-US" dirty="0" smtClean="0"/>
              <a:t>Lumbar puncture.</a:t>
            </a:r>
          </a:p>
          <a:p>
            <a:pPr lvl="0"/>
            <a:r>
              <a:rPr lang="en-US" dirty="0" smtClean="0"/>
              <a:t>Chronic alcoholics, cirrhosis, renal failure.</a:t>
            </a:r>
          </a:p>
          <a:p>
            <a:pPr lvl="0"/>
            <a:r>
              <a:rPr lang="en-US" dirty="0" smtClean="0"/>
              <a:t>Along with aspirin or other </a:t>
            </a:r>
            <a:r>
              <a:rPr lang="en-US" dirty="0" err="1" smtClean="0"/>
              <a:t>antiplatelet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Anticoagulants </a:t>
            </a:r>
            <a:r>
              <a:rPr lang="en-US" dirty="0" err="1" smtClean="0"/>
              <a:t>Contd</a:t>
            </a: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600" b="1" dirty="0" smtClean="0"/>
              <a:t>DR.(MRS.) B. M. SATTIGERI.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PROFESSOR, DEPARTMENT OF PHARMACOLOGY,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S.B.K.S. MEDICAL INSTITUTE &amp; RESEARCH CENTRE,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SUMANDEEP VIDYAPEETH,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PIPARIA, VADODARA, GUJARAT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/>
              <a:t>				      (Lecture – </a:t>
            </a:r>
            <a:r>
              <a:rPr lang="en-US" b="1" dirty="0" smtClean="0"/>
              <a:t>8)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molecular weight heparin (LMWH)</a:t>
            </a:r>
          </a:p>
          <a:p>
            <a:pPr lvl="0"/>
            <a:r>
              <a:rPr lang="en-US" dirty="0" smtClean="0"/>
              <a:t>They selectively inhibit factors </a:t>
            </a:r>
            <a:r>
              <a:rPr lang="en-US" dirty="0" err="1" smtClean="0"/>
              <a:t>Xa</a:t>
            </a:r>
            <a:r>
              <a:rPr lang="en-US" dirty="0" smtClean="0"/>
              <a:t>. with little effect of </a:t>
            </a:r>
            <a:r>
              <a:rPr lang="en-US" dirty="0" err="1" smtClean="0"/>
              <a:t>IIa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They induce conformational changes in AT III hence have smaller effect on </a:t>
            </a:r>
            <a:r>
              <a:rPr lang="en-US" dirty="0" err="1" smtClean="0"/>
              <a:t>aPPT</a:t>
            </a:r>
            <a:r>
              <a:rPr lang="en-US" dirty="0" smtClean="0"/>
              <a:t> and whole blood clotting time than Heparin.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Have less </a:t>
            </a:r>
            <a:r>
              <a:rPr lang="en-US" dirty="0" err="1" smtClean="0"/>
              <a:t>antiplatelet</a:t>
            </a:r>
            <a:r>
              <a:rPr lang="en-US" dirty="0" smtClean="0"/>
              <a:t> action.</a:t>
            </a:r>
          </a:p>
          <a:p>
            <a:pPr lvl="0"/>
            <a:r>
              <a:rPr lang="en-US" dirty="0" smtClean="0"/>
              <a:t>Thrombocytopenia is less common.</a:t>
            </a:r>
          </a:p>
          <a:p>
            <a:r>
              <a:rPr lang="en-US" dirty="0" smtClean="0"/>
              <a:t>Less hemorrhagic complications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Adverse effects.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 lvl="0"/>
            <a:r>
              <a:rPr lang="en-US" dirty="0" smtClean="0"/>
              <a:t>Antigenic   - hypersensitivity reaction, anaphylaxis 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Fever 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Hypotension 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Arrhythmias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Advantages of LMWH</a:t>
            </a:r>
          </a:p>
          <a:p>
            <a:pPr lvl="0"/>
            <a:r>
              <a:rPr lang="en-US" dirty="0" smtClean="0"/>
              <a:t>Have </a:t>
            </a:r>
            <a:r>
              <a:rPr lang="en-US" dirty="0" smtClean="0"/>
              <a:t>better </a:t>
            </a:r>
            <a:r>
              <a:rPr lang="en-US" dirty="0" smtClean="0"/>
              <a:t>sc bioavailability (70-90%) while, UFH(20-30%)</a:t>
            </a:r>
          </a:p>
          <a:p>
            <a:pPr lvl="0"/>
            <a:r>
              <a:rPr lang="en-US" dirty="0" smtClean="0"/>
              <a:t>Have longer consistent </a:t>
            </a:r>
            <a:r>
              <a:rPr lang="en-US" dirty="0" smtClean="0"/>
              <a:t>mono-exponential </a:t>
            </a:r>
            <a:r>
              <a:rPr lang="en-US" dirty="0" smtClean="0"/>
              <a:t>t1/2.</a:t>
            </a:r>
          </a:p>
          <a:p>
            <a:pPr lvl="0"/>
            <a:r>
              <a:rPr lang="en-US" dirty="0" smtClean="0"/>
              <a:t>Hence given OD subcutaneously.</a:t>
            </a:r>
          </a:p>
          <a:p>
            <a:pPr lvl="0"/>
            <a:r>
              <a:rPr lang="en-US" dirty="0" smtClean="0"/>
              <a:t>Need no lab monitoring.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Indications of LMWH</a:t>
            </a:r>
          </a:p>
          <a:p>
            <a:pPr lvl="0"/>
            <a:r>
              <a:rPr lang="en-US" dirty="0" smtClean="0"/>
              <a:t>Prophylaxis of DVT.</a:t>
            </a:r>
          </a:p>
          <a:p>
            <a:pPr lvl="0"/>
            <a:r>
              <a:rPr lang="en-US" dirty="0" smtClean="0"/>
              <a:t>Treatment of established DVT.</a:t>
            </a:r>
          </a:p>
          <a:p>
            <a:pPr lvl="0"/>
            <a:r>
              <a:rPr lang="en-US" dirty="0" smtClean="0"/>
              <a:t>Unstable angina.</a:t>
            </a:r>
          </a:p>
          <a:p>
            <a:pPr lvl="0"/>
            <a:r>
              <a:rPr lang="en-US" dirty="0" smtClean="0"/>
              <a:t>Maintain patency of </a:t>
            </a:r>
            <a:r>
              <a:rPr lang="en-US" dirty="0" err="1" smtClean="0"/>
              <a:t>cannulae</a:t>
            </a:r>
            <a:r>
              <a:rPr lang="en-US" dirty="0" smtClean="0"/>
              <a:t> &amp; shunts in dialysis patients.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Ex: </a:t>
            </a:r>
            <a:r>
              <a:rPr lang="en-US" dirty="0" err="1" smtClean="0"/>
              <a:t>Enoxaparin</a:t>
            </a:r>
            <a:r>
              <a:rPr lang="en-US" dirty="0" smtClean="0"/>
              <a:t>,  </a:t>
            </a:r>
            <a:r>
              <a:rPr lang="en-US" dirty="0" err="1" smtClean="0"/>
              <a:t>Reviparin</a:t>
            </a:r>
            <a:r>
              <a:rPr lang="en-US" dirty="0" smtClean="0"/>
              <a:t>, </a:t>
            </a:r>
            <a:r>
              <a:rPr lang="en-US" dirty="0" err="1" smtClean="0"/>
              <a:t>Nadoparin</a:t>
            </a:r>
            <a:r>
              <a:rPr lang="en-US" dirty="0" smtClean="0"/>
              <a:t>, </a:t>
            </a:r>
            <a:r>
              <a:rPr lang="en-US" dirty="0" err="1" smtClean="0"/>
              <a:t>Dalteparin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Heparin antagonist</a:t>
            </a:r>
          </a:p>
          <a:p>
            <a:pPr lvl="0"/>
            <a:r>
              <a:rPr lang="en-US" dirty="0" err="1" smtClean="0"/>
              <a:t>Protamine</a:t>
            </a:r>
            <a:r>
              <a:rPr lang="en-US" dirty="0" smtClean="0"/>
              <a:t> sulfate is specific heparin antagonist, strongly basic with low molecular weight.</a:t>
            </a:r>
          </a:p>
          <a:p>
            <a:pPr lvl="0"/>
            <a:r>
              <a:rPr lang="en-US" dirty="0" smtClean="0"/>
              <a:t>Neutralizes heparin weight for weight is 1mg </a:t>
            </a:r>
            <a:r>
              <a:rPr lang="en-US" dirty="0" err="1" smtClean="0"/>
              <a:t>i.e</a:t>
            </a:r>
            <a:r>
              <a:rPr lang="en-US" dirty="0" smtClean="0"/>
              <a:t> needed for every 100U of heparin.</a:t>
            </a:r>
          </a:p>
          <a:p>
            <a:pPr lvl="0"/>
            <a:r>
              <a:rPr lang="en-US" dirty="0" smtClean="0"/>
              <a:t>Used when heparin action is to be terminated rapidly.</a:t>
            </a:r>
          </a:p>
          <a:p>
            <a:pPr>
              <a:buNone/>
            </a:pPr>
            <a:r>
              <a:rPr lang="en-US" dirty="0" smtClean="0"/>
              <a:t>Ex: </a:t>
            </a:r>
            <a:r>
              <a:rPr lang="en-US" dirty="0" smtClean="0"/>
              <a:t>after cardiac/vascular surgery.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 absence of heparin </a:t>
            </a:r>
            <a:r>
              <a:rPr lang="en-US" dirty="0" err="1" smtClean="0"/>
              <a:t>Protamine</a:t>
            </a:r>
            <a:r>
              <a:rPr lang="en-US" dirty="0" smtClean="0"/>
              <a:t> acts as a weak anticoagulant.</a:t>
            </a:r>
          </a:p>
          <a:p>
            <a:pPr lvl="0"/>
            <a:r>
              <a:rPr lang="en-US" dirty="0" smtClean="0"/>
              <a:t>Being basic </a:t>
            </a:r>
            <a:r>
              <a:rPr lang="en-US" dirty="0" smtClean="0"/>
              <a:t>drug, releases </a:t>
            </a:r>
            <a:r>
              <a:rPr lang="en-US" dirty="0" smtClean="0"/>
              <a:t>histamine – hypersensitive reactions.</a:t>
            </a:r>
          </a:p>
          <a:p>
            <a:pPr lvl="0"/>
            <a:r>
              <a:rPr lang="en-US" dirty="0" smtClean="0"/>
              <a:t> On rapid IV injury – flushing, and difficulty in breathing occurs.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Anticoagulants </a:t>
            </a:r>
            <a:r>
              <a:rPr lang="en-US" dirty="0" err="1" smtClean="0"/>
              <a:t>Contd</a:t>
            </a: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600" b="1" dirty="0" smtClean="0"/>
              <a:t>DR.(MRS.) B. M. SATTIGERI.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PROFESSOR, DEPARTMENT OF PHARMACOLOGY,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S.B.K.S. MEDICAL INSTITUTE &amp; RESEARCH CENTRE,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SUMANDEEP VIDYAPEETH,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PIPARIA, VADODARA, GUJARAT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/>
              <a:t>				      (Lecture – 9</a:t>
            </a:r>
            <a:r>
              <a:rPr lang="en-US" b="1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Oral anticoagulants </a:t>
            </a:r>
          </a:p>
          <a:p>
            <a:pPr lvl="0"/>
            <a:r>
              <a:rPr lang="en-US" dirty="0" err="1" smtClean="0"/>
              <a:t>Warfarin</a:t>
            </a:r>
            <a:r>
              <a:rPr lang="en-US" dirty="0" smtClean="0"/>
              <a:t>: (in vivo anticoagulant)</a:t>
            </a:r>
          </a:p>
          <a:p>
            <a:pPr lvl="0"/>
            <a:r>
              <a:rPr lang="en-US" dirty="0" smtClean="0"/>
              <a:t>Act by interfering with synthesis of vitamin K. dependent clotting factors.</a:t>
            </a:r>
          </a:p>
          <a:p>
            <a:pPr lvl="0"/>
            <a:r>
              <a:rPr lang="en-US" dirty="0" smtClean="0"/>
              <a:t>Decrease the plasma level of clotting factors in a d</a:t>
            </a:r>
            <a:r>
              <a:rPr lang="en-US" dirty="0" smtClean="0"/>
              <a:t>ose </a:t>
            </a:r>
            <a:r>
              <a:rPr lang="en-US" dirty="0" smtClean="0"/>
              <a:t>dependent manner.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They interfere with regeneration of active </a:t>
            </a:r>
            <a:r>
              <a:rPr lang="en-US" dirty="0" err="1" smtClean="0"/>
              <a:t>hydroxyquinone</a:t>
            </a:r>
            <a:r>
              <a:rPr lang="en-US" dirty="0" smtClean="0"/>
              <a:t> form of vitamin K.</a:t>
            </a:r>
          </a:p>
          <a:p>
            <a:pPr lvl="0"/>
            <a:r>
              <a:rPr lang="en-US" dirty="0" smtClean="0"/>
              <a:t> </a:t>
            </a:r>
            <a:r>
              <a:rPr lang="en-US" dirty="0" err="1" smtClean="0"/>
              <a:t>Hydroxyquinone</a:t>
            </a:r>
            <a:r>
              <a:rPr lang="en-US" dirty="0" smtClean="0"/>
              <a:t> form carries out final step of </a:t>
            </a:r>
            <a:r>
              <a:rPr lang="en-US" dirty="0" err="1" smtClean="0"/>
              <a:t>carboxylating</a:t>
            </a:r>
            <a:r>
              <a:rPr lang="en-US" dirty="0" smtClean="0"/>
              <a:t> glutamate residues of </a:t>
            </a:r>
            <a:r>
              <a:rPr lang="en-US" dirty="0" err="1" smtClean="0"/>
              <a:t>prothrombin</a:t>
            </a:r>
            <a:r>
              <a:rPr lang="en-US" dirty="0" smtClean="0"/>
              <a:t> and factors VII, IX X.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err="1" smtClean="0"/>
              <a:t>Carboxylation</a:t>
            </a:r>
            <a:r>
              <a:rPr lang="en-US" dirty="0" smtClean="0"/>
              <a:t> </a:t>
            </a:r>
            <a:r>
              <a:rPr lang="en-US" dirty="0" smtClean="0"/>
              <a:t>is essential for the clotting factors to bind Ca</a:t>
            </a:r>
            <a:r>
              <a:rPr lang="en-US" baseline="30000" dirty="0" smtClean="0"/>
              <a:t>2+</a:t>
            </a:r>
            <a:r>
              <a:rPr lang="en-US" dirty="0" smtClean="0"/>
              <a:t> and get bound to </a:t>
            </a:r>
            <a:r>
              <a:rPr lang="en-US" dirty="0" err="1" smtClean="0"/>
              <a:t>phospholipid</a:t>
            </a:r>
            <a:r>
              <a:rPr lang="en-US" dirty="0" smtClean="0"/>
              <a:t> surface </a:t>
            </a:r>
          </a:p>
          <a:p>
            <a:pPr lvl="0"/>
            <a:r>
              <a:rPr lang="en-US" dirty="0" smtClean="0"/>
              <a:t>This facilitates the coagulation sequence to proceed. </a:t>
            </a:r>
          </a:p>
          <a:p>
            <a:pPr lvl="0"/>
            <a:r>
              <a:rPr lang="en-US" dirty="0" smtClean="0"/>
              <a:t>Although synthesis of clotting factors decreases in 2-4 hrs, anticoagulant effect develops over 1-3 days.</a:t>
            </a:r>
          </a:p>
          <a:p>
            <a:pPr lvl="0"/>
            <a:r>
              <a:rPr lang="en-US" dirty="0" smtClean="0"/>
              <a:t>This is because level of the clotting factors already present in plasma decline slowly. 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There is a delay in response to the administered drug.</a:t>
            </a:r>
          </a:p>
          <a:p>
            <a:pPr lvl="0"/>
            <a:r>
              <a:rPr lang="en-US" dirty="0" smtClean="0"/>
              <a:t>Therapeutic effects is evident only when the synthesis of the clotting factors are reduced by 40-50%.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Pharmacokinetics </a:t>
            </a:r>
          </a:p>
          <a:p>
            <a:pPr lvl="0"/>
            <a:r>
              <a:rPr lang="en-US" dirty="0" smtClean="0"/>
              <a:t>Rapidly and completely absorbed from the intestine.</a:t>
            </a:r>
          </a:p>
          <a:p>
            <a:pPr lvl="0"/>
            <a:r>
              <a:rPr lang="en-US" dirty="0" smtClean="0"/>
              <a:t>Metabolized in the liver by conjugation.</a:t>
            </a:r>
          </a:p>
          <a:p>
            <a:pPr lvl="0"/>
            <a:r>
              <a:rPr lang="en-US" dirty="0" smtClean="0"/>
              <a:t>Excreted in urine.</a:t>
            </a:r>
          </a:p>
          <a:p>
            <a:pPr lvl="0"/>
            <a:r>
              <a:rPr lang="en-US" dirty="0" smtClean="0"/>
              <a:t>Crosses placenta and is secreted in breast milk.</a:t>
            </a:r>
          </a:p>
          <a:p>
            <a:pPr lvl="0"/>
            <a:r>
              <a:rPr lang="en-US" dirty="0" smtClean="0"/>
              <a:t>t ½ 36-48 hrs.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en-US" dirty="0" smtClean="0"/>
              <a:t>Uses :</a:t>
            </a:r>
            <a:endParaRPr lang="en-US" sz="4000" dirty="0" smtClean="0"/>
          </a:p>
          <a:p>
            <a:pPr lvl="0"/>
            <a:r>
              <a:rPr lang="en-US" dirty="0" smtClean="0"/>
              <a:t>Myocardial infarction (7.5 – 15 </a:t>
            </a:r>
            <a:r>
              <a:rPr lang="en-US" dirty="0" err="1" smtClean="0"/>
              <a:t>lac</a:t>
            </a:r>
            <a:r>
              <a:rPr lang="en-US" dirty="0" smtClean="0"/>
              <a:t> U) infused in 1 hour.</a:t>
            </a:r>
            <a:endParaRPr lang="en-US" sz="4000" dirty="0" smtClean="0"/>
          </a:p>
          <a:p>
            <a:pPr lvl="0"/>
            <a:r>
              <a:rPr lang="en-US" dirty="0" smtClean="0"/>
              <a:t>Deep vein thrombosis &amp; pulmonary embolism (2.5 </a:t>
            </a:r>
            <a:r>
              <a:rPr lang="en-US" dirty="0" err="1" smtClean="0"/>
              <a:t>lac</a:t>
            </a:r>
            <a:r>
              <a:rPr lang="en-US" dirty="0" smtClean="0"/>
              <a:t> U)</a:t>
            </a:r>
            <a:endParaRPr lang="en-US" sz="4000" dirty="0" smtClean="0"/>
          </a:p>
          <a:p>
            <a:pPr lvl="1"/>
            <a:r>
              <a:rPr lang="en-US" dirty="0" smtClean="0"/>
              <a:t>As loading dose in ½ - 1 hour followed by </a:t>
            </a:r>
            <a:endParaRPr lang="en-US" sz="3600" dirty="0" smtClean="0"/>
          </a:p>
          <a:p>
            <a:pPr lvl="1"/>
            <a:r>
              <a:rPr lang="en-US" dirty="0" smtClean="0"/>
              <a:t>1 </a:t>
            </a:r>
            <a:r>
              <a:rPr lang="en-US" dirty="0" err="1" smtClean="0"/>
              <a:t>lac</a:t>
            </a:r>
            <a:r>
              <a:rPr lang="en-US" dirty="0" smtClean="0"/>
              <a:t> U for 24 hours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Adverse effects </a:t>
            </a:r>
          </a:p>
          <a:p>
            <a:pPr lvl="0"/>
            <a:r>
              <a:rPr lang="en-US" dirty="0" smtClean="0"/>
              <a:t>Bleeding – </a:t>
            </a:r>
            <a:r>
              <a:rPr lang="en-US" dirty="0" err="1" smtClean="0"/>
              <a:t>epistaxis</a:t>
            </a:r>
            <a:r>
              <a:rPr lang="en-US" dirty="0" smtClean="0"/>
              <a:t>, GI bleeding and </a:t>
            </a:r>
            <a:r>
              <a:rPr lang="en-US" dirty="0" err="1" smtClean="0"/>
              <a:t>hematuria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Teratogenic</a:t>
            </a:r>
            <a:r>
              <a:rPr lang="en-US" dirty="0" smtClean="0"/>
              <a:t> – abortion, fetal hemorrhage, CNS abnormalities and IUD.</a:t>
            </a:r>
          </a:p>
          <a:p>
            <a:pPr lvl="0"/>
            <a:r>
              <a:rPr lang="en-US" dirty="0" smtClean="0"/>
              <a:t>Alopecia.</a:t>
            </a:r>
          </a:p>
          <a:p>
            <a:pPr lvl="0"/>
            <a:r>
              <a:rPr lang="en-US" dirty="0" smtClean="0"/>
              <a:t>Dermatitis.</a:t>
            </a:r>
          </a:p>
          <a:p>
            <a:pPr lvl="0"/>
            <a:r>
              <a:rPr lang="en-US" dirty="0" smtClean="0"/>
              <a:t>Diarrhea.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Adverse effects </a:t>
            </a:r>
            <a:r>
              <a:rPr lang="en-US" dirty="0" err="1" smtClean="0"/>
              <a:t>contd</a:t>
            </a:r>
            <a:r>
              <a:rPr lang="en-US" dirty="0" smtClean="0"/>
              <a:t>………</a:t>
            </a:r>
          </a:p>
          <a:p>
            <a:pPr lvl="0"/>
            <a:r>
              <a:rPr lang="en-US" dirty="0" err="1" smtClean="0"/>
              <a:t>Cutaneous</a:t>
            </a:r>
            <a:r>
              <a:rPr lang="en-US" dirty="0" smtClean="0"/>
              <a:t> necrosis – on breast, </a:t>
            </a:r>
            <a:r>
              <a:rPr lang="en-US" dirty="0" smtClean="0"/>
              <a:t>buttock, </a:t>
            </a:r>
            <a:r>
              <a:rPr lang="en-US" dirty="0" smtClean="0"/>
              <a:t>thigh and abdomen.</a:t>
            </a:r>
          </a:p>
          <a:p>
            <a:pPr lvl="0"/>
            <a:r>
              <a:rPr lang="en-US" dirty="0" smtClean="0"/>
              <a:t>Anorexia.</a:t>
            </a:r>
          </a:p>
          <a:p>
            <a:pPr lvl="0"/>
            <a:r>
              <a:rPr lang="en-US" dirty="0" smtClean="0"/>
              <a:t>Abdominal cramps.</a:t>
            </a:r>
          </a:p>
          <a:p>
            <a:pPr lvl="0"/>
            <a:r>
              <a:rPr lang="en-US" dirty="0" err="1" smtClean="0"/>
              <a:t>Urticaria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Factors which enhance the anticoagulant effect. </a:t>
            </a:r>
          </a:p>
          <a:p>
            <a:pPr lvl="0"/>
            <a:r>
              <a:rPr lang="en-US" dirty="0" smtClean="0"/>
              <a:t>Debility, malnutrition, </a:t>
            </a:r>
            <a:r>
              <a:rPr lang="en-US" dirty="0" smtClean="0"/>
              <a:t>mal-absorption </a:t>
            </a:r>
            <a:r>
              <a:rPr lang="en-US" dirty="0" smtClean="0"/>
              <a:t>and prolonged antibiotic treatment.</a:t>
            </a:r>
          </a:p>
          <a:p>
            <a:pPr lvl="0"/>
            <a:r>
              <a:rPr lang="en-US" dirty="0" smtClean="0"/>
              <a:t>Liver disease, chronic alcoholism.</a:t>
            </a:r>
          </a:p>
          <a:p>
            <a:pPr lvl="0"/>
            <a:r>
              <a:rPr lang="en-US" dirty="0" smtClean="0"/>
              <a:t>Hyperthyroidism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New born.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Factors which decrease the anticoagulant effect </a:t>
            </a:r>
          </a:p>
          <a:p>
            <a:pPr lvl="0"/>
            <a:r>
              <a:rPr lang="en-US" dirty="0" smtClean="0"/>
              <a:t>Pregnancy</a:t>
            </a:r>
          </a:p>
          <a:p>
            <a:pPr lvl="0"/>
            <a:r>
              <a:rPr lang="en-US" dirty="0" err="1" smtClean="0"/>
              <a:t>Nephrotic</a:t>
            </a:r>
            <a:r>
              <a:rPr lang="en-US" dirty="0" smtClean="0"/>
              <a:t> syndrome.</a:t>
            </a:r>
          </a:p>
          <a:p>
            <a:pPr lvl="0"/>
            <a:r>
              <a:rPr lang="en-US" dirty="0" smtClean="0"/>
              <a:t>Genetic </a:t>
            </a:r>
            <a:r>
              <a:rPr lang="en-US" dirty="0" err="1" smtClean="0"/>
              <a:t>warfarin</a:t>
            </a:r>
            <a:r>
              <a:rPr lang="en-US" dirty="0" smtClean="0"/>
              <a:t> resistance.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Contraindication for uses of </a:t>
            </a:r>
            <a:r>
              <a:rPr lang="en-US" dirty="0" err="1" smtClean="0"/>
              <a:t>warfarin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/>
              <a:t>Includes all conditions for which heparin is contraindicated.</a:t>
            </a:r>
          </a:p>
          <a:p>
            <a:pPr lvl="0"/>
            <a:r>
              <a:rPr lang="en-US" dirty="0" smtClean="0"/>
              <a:t>Factors enhancing their effect to be considered.</a:t>
            </a:r>
          </a:p>
          <a:p>
            <a:pPr lvl="0"/>
            <a:r>
              <a:rPr lang="en-US" dirty="0" smtClean="0"/>
              <a:t>Pregnancy.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Anticoagulants </a:t>
            </a:r>
            <a:r>
              <a:rPr lang="en-US" dirty="0" err="1" smtClean="0"/>
              <a:t>Contd</a:t>
            </a: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600" b="1" dirty="0" smtClean="0"/>
              <a:t>DR.(MRS.) B. M. SATTIGERI.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PROFESSOR, DEPARTMENT OF PHARMACOLOGY,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S.B.K.S. MEDICAL INSTITUTE &amp; RESEARCH CENTRE,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SUMANDEEP VIDYAPEETH,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PIPARIA, VADODARA, GUJARAT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/>
              <a:t>			</a:t>
            </a:r>
            <a:r>
              <a:rPr lang="en-US" b="1" dirty="0" smtClean="0"/>
              <a:t>      (</a:t>
            </a:r>
            <a:r>
              <a:rPr lang="en-US" b="1" dirty="0" smtClean="0"/>
              <a:t>Lecture – </a:t>
            </a:r>
            <a:r>
              <a:rPr lang="en-US" b="1" dirty="0" smtClean="0"/>
              <a:t>10)</a:t>
            </a:r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Drug interactions (DI) with </a:t>
            </a:r>
            <a:r>
              <a:rPr lang="en-US" dirty="0" err="1" smtClean="0"/>
              <a:t>warfarin</a:t>
            </a:r>
            <a:endParaRPr lang="en-US" dirty="0" smtClean="0"/>
          </a:p>
          <a:p>
            <a:pPr lvl="0"/>
            <a:r>
              <a:rPr lang="en-US" dirty="0" smtClean="0"/>
              <a:t>These include pharmacokinetic and </a:t>
            </a:r>
            <a:r>
              <a:rPr lang="en-US" dirty="0" err="1" smtClean="0"/>
              <a:t>pharmacodynamic</a:t>
            </a:r>
            <a:r>
              <a:rPr lang="en-US" dirty="0" smtClean="0"/>
              <a:t> drug interactions. </a:t>
            </a:r>
          </a:p>
          <a:p>
            <a:pPr lvl="0">
              <a:buNone/>
            </a:pPr>
            <a:r>
              <a:rPr lang="en-US" dirty="0" smtClean="0"/>
              <a:t>A. Interactions </a:t>
            </a:r>
            <a:r>
              <a:rPr lang="en-US" dirty="0" smtClean="0"/>
              <a:t>which increase the anticoagulation effect includes.</a:t>
            </a:r>
          </a:p>
          <a:p>
            <a:pPr lvl="0"/>
            <a:r>
              <a:rPr lang="en-US" dirty="0" smtClean="0"/>
              <a:t>Broad spectrum antibiotics-they inhibit gut flora and </a:t>
            </a:r>
            <a:r>
              <a:rPr lang="en-US" dirty="0" smtClean="0"/>
              <a:t>reduce vitamin </a:t>
            </a:r>
            <a:r>
              <a:rPr lang="en-US" dirty="0" smtClean="0"/>
              <a:t>K</a:t>
            </a:r>
          </a:p>
          <a:p>
            <a:r>
              <a:rPr lang="en-US" dirty="0" smtClean="0"/>
              <a:t>Newer </a:t>
            </a:r>
            <a:r>
              <a:rPr lang="en-US" dirty="0" err="1" smtClean="0"/>
              <a:t>cephalosporins</a:t>
            </a:r>
            <a:r>
              <a:rPr lang="en-US" dirty="0" smtClean="0"/>
              <a:t> </a:t>
            </a:r>
            <a:r>
              <a:rPr lang="en-US" dirty="0" smtClean="0"/>
              <a:t>– have additive  effect – cause </a:t>
            </a:r>
            <a:r>
              <a:rPr lang="en-US" dirty="0" err="1" smtClean="0"/>
              <a:t>hypoprothrombinaemia</a:t>
            </a:r>
            <a:endParaRPr 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DI </a:t>
            </a:r>
            <a:r>
              <a:rPr lang="en-US" dirty="0" err="1" smtClean="0"/>
              <a:t>Contd</a:t>
            </a:r>
            <a:r>
              <a:rPr lang="en-US" dirty="0" smtClean="0"/>
              <a:t>…..</a:t>
            </a:r>
          </a:p>
          <a:p>
            <a:pPr lvl="0"/>
            <a:r>
              <a:rPr lang="en-US" dirty="0" smtClean="0"/>
              <a:t>Aspirin inhibits platelet aggregation </a:t>
            </a:r>
          </a:p>
          <a:p>
            <a:pPr lvl="0"/>
            <a:r>
              <a:rPr lang="en-US" dirty="0" smtClean="0"/>
              <a:t>Cause GI bleeding, in higher doses they </a:t>
            </a:r>
            <a:r>
              <a:rPr lang="en-US" dirty="0" err="1" smtClean="0"/>
              <a:t>synergise</a:t>
            </a:r>
            <a:endParaRPr lang="en-US" dirty="0" smtClean="0"/>
          </a:p>
          <a:p>
            <a:pPr lvl="0"/>
            <a:r>
              <a:rPr lang="en-US" dirty="0" smtClean="0"/>
              <a:t>Cause </a:t>
            </a:r>
            <a:r>
              <a:rPr lang="en-US" dirty="0" err="1" smtClean="0"/>
              <a:t>Hypoprothrombinaemia</a:t>
            </a:r>
            <a:r>
              <a:rPr lang="en-US" dirty="0" smtClean="0"/>
              <a:t> &amp; also</a:t>
            </a:r>
          </a:p>
          <a:p>
            <a:pPr lvl="0"/>
            <a:r>
              <a:rPr lang="en-US" dirty="0" smtClean="0"/>
              <a:t>Displace </a:t>
            </a:r>
            <a:r>
              <a:rPr lang="en-US" dirty="0" err="1" smtClean="0"/>
              <a:t>warfarin</a:t>
            </a:r>
            <a:r>
              <a:rPr lang="en-US" dirty="0" smtClean="0"/>
              <a:t> from protein binding </a:t>
            </a:r>
          </a:p>
          <a:p>
            <a:pPr lvl="0"/>
            <a:r>
              <a:rPr lang="en-US" dirty="0" smtClean="0"/>
              <a:t>Long acting sulfonamides, </a:t>
            </a:r>
            <a:r>
              <a:rPr lang="en-US" dirty="0" err="1" smtClean="0"/>
              <a:t>indomethacin</a:t>
            </a:r>
            <a:r>
              <a:rPr lang="en-US" dirty="0" smtClean="0"/>
              <a:t> </a:t>
            </a:r>
            <a:r>
              <a:rPr lang="en-US" dirty="0" err="1" smtClean="0"/>
              <a:t>phenytoin</a:t>
            </a:r>
            <a:r>
              <a:rPr lang="en-US" dirty="0" smtClean="0"/>
              <a:t>, </a:t>
            </a:r>
            <a:r>
              <a:rPr lang="en-US" dirty="0" err="1" smtClean="0"/>
              <a:t>probenecid</a:t>
            </a:r>
            <a:r>
              <a:rPr lang="en-US" dirty="0" smtClean="0"/>
              <a:t> – displace </a:t>
            </a:r>
            <a:r>
              <a:rPr lang="en-US" dirty="0" err="1" smtClean="0"/>
              <a:t>warfarin</a:t>
            </a:r>
            <a:r>
              <a:rPr lang="en-US" dirty="0" smtClean="0"/>
              <a:t> from plasma protein binding.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DI </a:t>
            </a:r>
            <a:r>
              <a:rPr lang="en-US" dirty="0" err="1" smtClean="0"/>
              <a:t>contd</a:t>
            </a:r>
            <a:r>
              <a:rPr lang="en-US" dirty="0" smtClean="0"/>
              <a:t>….</a:t>
            </a:r>
            <a:endParaRPr lang="en-US" dirty="0" smtClean="0"/>
          </a:p>
          <a:p>
            <a:pPr lvl="0"/>
            <a:r>
              <a:rPr lang="en-US" dirty="0" err="1" smtClean="0"/>
              <a:t>Chloramphenicol</a:t>
            </a:r>
            <a:r>
              <a:rPr lang="en-US" dirty="0" smtClean="0"/>
              <a:t>, erythromycin, </a:t>
            </a:r>
            <a:r>
              <a:rPr lang="en-US" dirty="0" err="1" smtClean="0"/>
              <a:t>celecoxib</a:t>
            </a:r>
            <a:r>
              <a:rPr lang="en-US" dirty="0" smtClean="0"/>
              <a:t>, </a:t>
            </a:r>
            <a:r>
              <a:rPr lang="en-US" dirty="0" err="1" smtClean="0"/>
              <a:t>cimetidine</a:t>
            </a:r>
            <a:r>
              <a:rPr lang="en-US" dirty="0" smtClean="0"/>
              <a:t>, </a:t>
            </a:r>
            <a:r>
              <a:rPr lang="en-US" dirty="0" err="1" smtClean="0"/>
              <a:t>allopurinol</a:t>
            </a:r>
            <a:r>
              <a:rPr lang="en-US" dirty="0" smtClean="0"/>
              <a:t>, </a:t>
            </a:r>
            <a:r>
              <a:rPr lang="en-US" dirty="0" err="1" smtClean="0"/>
              <a:t>amiodarone</a:t>
            </a:r>
            <a:r>
              <a:rPr lang="en-US" dirty="0" smtClean="0"/>
              <a:t>, </a:t>
            </a:r>
            <a:r>
              <a:rPr lang="en-US" dirty="0" err="1" smtClean="0"/>
              <a:t>metronidazole</a:t>
            </a:r>
            <a:r>
              <a:rPr lang="en-US" dirty="0" smtClean="0"/>
              <a:t>, </a:t>
            </a:r>
            <a:r>
              <a:rPr lang="en-US" dirty="0" err="1" smtClean="0"/>
              <a:t>tolbutamide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phenytoin</a:t>
            </a:r>
            <a:r>
              <a:rPr lang="en-US" dirty="0" smtClean="0"/>
              <a:t> – inhibit </a:t>
            </a:r>
            <a:r>
              <a:rPr lang="en-US" dirty="0" err="1" smtClean="0"/>
              <a:t>warfarin</a:t>
            </a:r>
            <a:r>
              <a:rPr lang="en-US" dirty="0" smtClean="0"/>
              <a:t> metabolism.  </a:t>
            </a:r>
          </a:p>
          <a:p>
            <a:pPr lvl="0"/>
            <a:r>
              <a:rPr lang="en-US" dirty="0" smtClean="0"/>
              <a:t>Liquid paraffin – reduces vitamin K absorption.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DI </a:t>
            </a:r>
            <a:r>
              <a:rPr lang="en-US" dirty="0" err="1" smtClean="0"/>
              <a:t>contd</a:t>
            </a:r>
            <a:r>
              <a:rPr lang="en-US" dirty="0" smtClean="0"/>
              <a:t> ….</a:t>
            </a:r>
          </a:p>
          <a:p>
            <a:pPr lvl="0">
              <a:buNone/>
            </a:pPr>
            <a:r>
              <a:rPr lang="en-US" dirty="0" smtClean="0"/>
              <a:t>B. Drugs </a:t>
            </a:r>
            <a:r>
              <a:rPr lang="en-US" dirty="0" smtClean="0"/>
              <a:t>which reduce the anticoagulant effect.</a:t>
            </a:r>
          </a:p>
          <a:p>
            <a:pPr lvl="0"/>
            <a:r>
              <a:rPr lang="en-US" dirty="0" smtClean="0"/>
              <a:t>Barbiturates, </a:t>
            </a:r>
            <a:r>
              <a:rPr lang="en-US" dirty="0" err="1" smtClean="0"/>
              <a:t>Rifampicin</a:t>
            </a:r>
            <a:r>
              <a:rPr lang="en-US" dirty="0" smtClean="0"/>
              <a:t> &amp; </a:t>
            </a:r>
            <a:r>
              <a:rPr lang="en-US" dirty="0" err="1" smtClean="0"/>
              <a:t>griseofulvin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Induce </a:t>
            </a:r>
            <a:r>
              <a:rPr lang="en-US" dirty="0" err="1" smtClean="0"/>
              <a:t>warfarin</a:t>
            </a:r>
            <a:r>
              <a:rPr lang="en-US" dirty="0" smtClean="0"/>
              <a:t> </a:t>
            </a:r>
            <a:r>
              <a:rPr lang="en-US" dirty="0" smtClean="0"/>
              <a:t>metabolism- </a:t>
            </a:r>
            <a:r>
              <a:rPr lang="en-US" dirty="0" smtClean="0"/>
              <a:t>reduce its effect</a:t>
            </a:r>
          </a:p>
          <a:p>
            <a:pPr lvl="0"/>
            <a:r>
              <a:rPr lang="en-US" dirty="0" smtClean="0"/>
              <a:t>Oral contraceptive pills- increase blood levels of clotting factors </a:t>
            </a:r>
            <a:r>
              <a:rPr lang="en-US" dirty="0" smtClean="0"/>
              <a:t>thus </a:t>
            </a:r>
            <a:r>
              <a:rPr lang="en-US" dirty="0" smtClean="0"/>
              <a:t>reduce </a:t>
            </a:r>
            <a:r>
              <a:rPr lang="en-US" dirty="0" err="1" smtClean="0"/>
              <a:t>warfarin</a:t>
            </a:r>
            <a:r>
              <a:rPr lang="en-US" dirty="0" smtClean="0"/>
              <a:t> effect. 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191000" y="3352800"/>
            <a:ext cx="2286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Urokinase</a:t>
            </a:r>
            <a:r>
              <a:rPr lang="en-US" dirty="0" smtClean="0"/>
              <a:t>: </a:t>
            </a:r>
          </a:p>
          <a:p>
            <a:pPr lvl="0"/>
            <a:r>
              <a:rPr lang="en-US" dirty="0" smtClean="0"/>
              <a:t>Isolated from human urine. Presently obtained from cultured human kidney cells. </a:t>
            </a:r>
          </a:p>
          <a:p>
            <a:pPr lvl="0"/>
            <a:r>
              <a:rPr lang="en-US" dirty="0" smtClean="0"/>
              <a:t>Activates </a:t>
            </a:r>
            <a:r>
              <a:rPr lang="en-US" dirty="0" err="1" smtClean="0"/>
              <a:t>plasminogen</a:t>
            </a:r>
            <a:r>
              <a:rPr lang="en-US" dirty="0" smtClean="0"/>
              <a:t> directly.</a:t>
            </a:r>
          </a:p>
          <a:p>
            <a:pPr lvl="0"/>
            <a:r>
              <a:rPr lang="en-US" dirty="0" smtClean="0"/>
              <a:t>t </a:t>
            </a:r>
            <a:r>
              <a:rPr lang="en-US" baseline="-25000" dirty="0" smtClean="0"/>
              <a:t>1/2</a:t>
            </a:r>
            <a:r>
              <a:rPr lang="en-US" dirty="0" smtClean="0"/>
              <a:t>  10-15 min </a:t>
            </a:r>
          </a:p>
          <a:p>
            <a:pPr lvl="0"/>
            <a:r>
              <a:rPr lang="en-US" dirty="0" smtClean="0"/>
              <a:t>Non antigenic.</a:t>
            </a:r>
          </a:p>
          <a:p>
            <a:pPr lvl="0"/>
            <a:r>
              <a:rPr lang="en-US" dirty="0" smtClean="0"/>
              <a:t>Fever, hypotension &amp; allergic phenomenon are rare. </a:t>
            </a:r>
            <a:endParaRPr lang="en-US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Use of anticoagulants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Used for prophylactic and established deep vein thrombosis.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Myocardial infarction.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Unstable angina.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Rheumatic heart diseases.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Embolic stroke and TIAs.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Vascular surgery, prosthetic heart valves, retinal vessel thrombosis &amp; </a:t>
            </a:r>
            <a:r>
              <a:rPr lang="en-US" dirty="0" err="1" smtClean="0"/>
              <a:t>haemodialysis</a:t>
            </a:r>
            <a:r>
              <a:rPr lang="en-US" dirty="0" smtClean="0"/>
              <a:t>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Disseminated intravascular coagulation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/>
              <a:t>Differences </a:t>
            </a:r>
            <a:r>
              <a:rPr lang="en-US" sz="2200" dirty="0" smtClean="0"/>
              <a:t>between</a:t>
            </a:r>
          </a:p>
          <a:p>
            <a:pPr>
              <a:buNone/>
            </a:pPr>
            <a:r>
              <a:rPr lang="en-US" sz="2200" dirty="0" smtClean="0"/>
              <a:t>                                                 </a:t>
            </a:r>
            <a:r>
              <a:rPr lang="en-US" sz="2200" dirty="0" smtClean="0"/>
              <a:t>Heparin                                </a:t>
            </a:r>
            <a:r>
              <a:rPr lang="en-US" sz="2200" dirty="0" err="1" smtClean="0"/>
              <a:t>Warfarin</a:t>
            </a:r>
            <a:r>
              <a:rPr lang="en-US" sz="2200" dirty="0" smtClean="0"/>
              <a:t> </a:t>
            </a:r>
            <a:endParaRPr lang="en-US" sz="2200" dirty="0" smtClean="0"/>
          </a:p>
          <a:p>
            <a:pPr marL="514350" lvl="0" indent="-514350">
              <a:buNone/>
            </a:pPr>
            <a:r>
              <a:rPr lang="en-US" sz="2200" dirty="0" smtClean="0"/>
              <a:t>Class                         </a:t>
            </a:r>
            <a:r>
              <a:rPr lang="en-US" sz="2200" dirty="0" err="1" smtClean="0"/>
              <a:t>Mucopolysaccharide</a:t>
            </a:r>
            <a:r>
              <a:rPr lang="en-US" sz="2200" dirty="0" smtClean="0"/>
              <a:t>              </a:t>
            </a:r>
            <a:r>
              <a:rPr lang="en-US" sz="2200" dirty="0" err="1" smtClean="0"/>
              <a:t>Coumarin</a:t>
            </a:r>
            <a:r>
              <a:rPr lang="en-US" sz="2200" dirty="0" smtClean="0"/>
              <a:t> 							         derivative</a:t>
            </a:r>
            <a:endParaRPr lang="en-US" sz="2200" dirty="0" smtClean="0"/>
          </a:p>
          <a:p>
            <a:pPr marL="514350" lvl="0" indent="-514350">
              <a:buNone/>
            </a:pPr>
            <a:r>
              <a:rPr lang="en-US" sz="2200" dirty="0" smtClean="0"/>
              <a:t>Source                      </a:t>
            </a:r>
            <a:r>
              <a:rPr lang="en-US" sz="2200" dirty="0" smtClean="0"/>
              <a:t>OX </a:t>
            </a:r>
            <a:r>
              <a:rPr lang="en-US" sz="2200" dirty="0" smtClean="0"/>
              <a:t>lung/pig intestine                  Synthetic </a:t>
            </a:r>
          </a:p>
          <a:p>
            <a:pPr marL="514350" lvl="0" indent="-514350">
              <a:buNone/>
            </a:pPr>
            <a:r>
              <a:rPr lang="en-US" sz="2200" dirty="0" smtClean="0"/>
              <a:t>Route                         </a:t>
            </a:r>
            <a:r>
              <a:rPr lang="en-US" sz="2200" dirty="0" smtClean="0"/>
              <a:t> </a:t>
            </a:r>
            <a:r>
              <a:rPr lang="en-US" sz="2200" dirty="0" smtClean="0"/>
              <a:t>IV/SC                                        </a:t>
            </a:r>
            <a:r>
              <a:rPr lang="en-US" sz="2200" dirty="0" smtClean="0"/>
              <a:t>   Oral</a:t>
            </a:r>
            <a:endParaRPr lang="en-US" sz="2200" dirty="0" smtClean="0"/>
          </a:p>
          <a:p>
            <a:pPr marL="514350" lvl="0" indent="-514350">
              <a:buNone/>
            </a:pPr>
            <a:r>
              <a:rPr lang="en-US" sz="2200" dirty="0" smtClean="0"/>
              <a:t>Onset                      </a:t>
            </a:r>
            <a:r>
              <a:rPr lang="en-US" sz="2200" dirty="0" smtClean="0"/>
              <a:t>  </a:t>
            </a:r>
            <a:r>
              <a:rPr lang="en-US" sz="2200" dirty="0" smtClean="0"/>
              <a:t>Immediate                                 Delayed (1-3 </a:t>
            </a:r>
            <a:r>
              <a:rPr lang="en-US" sz="2200" dirty="0" smtClean="0"/>
              <a:t>							days</a:t>
            </a:r>
            <a:r>
              <a:rPr lang="en-US" sz="2200" dirty="0" smtClean="0"/>
              <a:t>)</a:t>
            </a:r>
          </a:p>
          <a:p>
            <a:pPr marL="514350" lvl="0" indent="-514350">
              <a:buNone/>
            </a:pPr>
            <a:r>
              <a:rPr lang="en-US" sz="2200" dirty="0" smtClean="0"/>
              <a:t>Activity                     </a:t>
            </a:r>
            <a:r>
              <a:rPr lang="en-US" sz="2200" dirty="0" smtClean="0"/>
              <a:t> </a:t>
            </a:r>
            <a:r>
              <a:rPr lang="en-US" sz="2200" dirty="0" smtClean="0"/>
              <a:t>In vitro/In vivo                           In Vivo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70000" lnSpcReduction="20000"/>
          </a:bodyPr>
          <a:lstStyle/>
          <a:p>
            <a:pPr lvl="6">
              <a:buNone/>
            </a:pPr>
            <a:r>
              <a:rPr lang="en-US" sz="2600" dirty="0" smtClean="0"/>
              <a:t>Heparin  				</a:t>
            </a:r>
            <a:r>
              <a:rPr lang="en-US" sz="2600" dirty="0" err="1" smtClean="0"/>
              <a:t>Warfarin</a:t>
            </a:r>
            <a:r>
              <a:rPr lang="en-US" sz="2600" dirty="0" smtClean="0"/>
              <a:t>                                            				</a:t>
            </a:r>
            <a:endParaRPr lang="en-US" sz="2600" dirty="0" smtClean="0"/>
          </a:p>
          <a:p>
            <a:pPr>
              <a:buNone/>
            </a:pPr>
            <a:r>
              <a:rPr lang="en-US" dirty="0" smtClean="0"/>
              <a:t>Mechanism of action   Block action of 		Inhibit synthesis of 		    </a:t>
            </a:r>
            <a:r>
              <a:rPr lang="en-US" dirty="0" smtClean="0"/>
              <a:t>Factor X </a:t>
            </a:r>
            <a:r>
              <a:rPr lang="en-US" dirty="0" smtClean="0"/>
              <a:t>and thrombin		clotting factor</a:t>
            </a:r>
            <a:endParaRPr lang="en-US" sz="4000" dirty="0" smtClean="0"/>
          </a:p>
          <a:p>
            <a:pPr>
              <a:buNone/>
            </a:pPr>
            <a:r>
              <a:rPr lang="en-US" dirty="0" smtClean="0"/>
              <a:t>				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Antagonist            	</a:t>
            </a:r>
            <a:r>
              <a:rPr lang="en-US" dirty="0" err="1" smtClean="0"/>
              <a:t>Protamine</a:t>
            </a:r>
            <a:r>
              <a:rPr lang="en-US" dirty="0" smtClean="0"/>
              <a:t> sulfate  </a:t>
            </a:r>
            <a:r>
              <a:rPr lang="en-US" dirty="0" smtClean="0"/>
              <a:t>                            Vitamin K</a:t>
            </a:r>
            <a:endParaRPr lang="en-US" sz="4000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en-US" sz="4000" dirty="0" smtClean="0"/>
          </a:p>
          <a:p>
            <a:pPr>
              <a:buNone/>
            </a:pPr>
            <a:r>
              <a:rPr lang="en-US" dirty="0" smtClean="0"/>
              <a:t>Lab monitoring            </a:t>
            </a:r>
            <a:r>
              <a:rPr lang="en-US" dirty="0" err="1" smtClean="0"/>
              <a:t>aPPT</a:t>
            </a:r>
            <a:r>
              <a:rPr lang="en-US" dirty="0" smtClean="0"/>
              <a:t>/clotting time </a:t>
            </a:r>
            <a:r>
              <a:rPr lang="en-US" dirty="0" smtClean="0"/>
              <a:t>                    </a:t>
            </a:r>
            <a:r>
              <a:rPr lang="en-US" dirty="0" err="1" smtClean="0"/>
              <a:t>Prothrombin</a:t>
            </a:r>
            <a:r>
              <a:rPr lang="en-US" dirty="0" smtClean="0"/>
              <a:t> time</a:t>
            </a:r>
            <a:endParaRPr lang="en-US" sz="4800" dirty="0" smtClean="0"/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dirty="0" smtClean="0"/>
              <a:t>Drug interactions     few &amp; not significant                  many &amp; significant</a:t>
            </a:r>
            <a:endParaRPr lang="en-US" sz="4000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Use                           </a:t>
            </a:r>
            <a:r>
              <a:rPr lang="en-US" sz="2800" dirty="0" smtClean="0"/>
              <a:t>To initiate therapy  </a:t>
            </a:r>
            <a:r>
              <a:rPr lang="en-US" sz="2800" dirty="0" smtClean="0"/>
              <a:t>                     for maintenance</a:t>
            </a:r>
            <a:endParaRPr lang="en-US" sz="4800" dirty="0" smtClean="0"/>
          </a:p>
          <a:p>
            <a:pPr>
              <a:buNone/>
            </a:pPr>
            <a:endParaRPr lang="en-US" sz="4000" dirty="0" smtClean="0"/>
          </a:p>
          <a:p>
            <a:pPr lvl="6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1208748"/>
          <a:ext cx="8865911" cy="52752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1008"/>
                <a:gridCol w="1768082"/>
                <a:gridCol w="426869"/>
                <a:gridCol w="2144899"/>
                <a:gridCol w="2365053"/>
              </a:tblGrid>
              <a:tr h="1005806">
                <a:tc gridSpan="5"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1.Tripathi KD;”Drugs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affecting </a:t>
                      </a:r>
                      <a:r>
                        <a:rPr lang="en-US" sz="18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coagulation,bleeding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and thrombosis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”; In: Essentials of Medical Pharmacology Seventh Edition;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2013:613-625.Jaypee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Brothers Medical Publishers (p) LTD. New Delhi.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0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KD </a:t>
                      </a:r>
                      <a:r>
                        <a:rPr lang="en-US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Tripathi</a:t>
                      </a:r>
                      <a:r>
                        <a:rPr lang="en-US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Ex-Director-Professor and Head of Pharmacology, </a:t>
                      </a:r>
                      <a:r>
                        <a:rPr lang="en-US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Maulana</a:t>
                      </a:r>
                      <a:r>
                        <a:rPr lang="en-US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Azad Medical College and associated LN and GB Pant Hospitals, New Delhi.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Drugs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affecting coagulation, bleeding and thrombosis</a:t>
                      </a: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Chapter-44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Matter includes the discussion on </a:t>
                      </a: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the coagulation of blood and the drugs affecting coagulation system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Shruti"/>
                        </a:rPr>
                        <a:t>Level</a:t>
                      </a:r>
                      <a:r>
                        <a:rPr lang="en-US" sz="1600" baseline="0" dirty="0" smtClean="0">
                          <a:latin typeface="Calibri"/>
                          <a:ea typeface="Calibri"/>
                          <a:cs typeface="Shruti"/>
                        </a:rPr>
                        <a:t> of evidence</a:t>
                      </a:r>
                      <a:r>
                        <a:rPr lang="en-US" sz="1600" dirty="0" smtClean="0">
                          <a:latin typeface="Calibri"/>
                          <a:ea typeface="Calibri"/>
                          <a:cs typeface="Shruti"/>
                        </a:rPr>
                        <a:t>-Grade</a:t>
                      </a:r>
                      <a:r>
                        <a:rPr lang="en-US" sz="1600" baseline="0" dirty="0" smtClean="0">
                          <a:latin typeface="Calibri"/>
                          <a:ea typeface="Calibri"/>
                          <a:cs typeface="Shruti"/>
                        </a:rPr>
                        <a:t> I</a:t>
                      </a:r>
                      <a:endParaRPr lang="en-US" sz="16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608856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PN Bennett, MJ Brown;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“Coagulation system”; In : Clinical Pharmacology, Ninth Edition : 2006: 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567-577. 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Elsevier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Publisher.New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Delhi.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0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PN Bennett, Reader Clinical </a:t>
                      </a:r>
                      <a:r>
                        <a:rPr lang="en-US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Pharmacology,UK</a:t>
                      </a:r>
                      <a:endParaRPr lang="en-US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MJ </a:t>
                      </a:r>
                      <a:r>
                        <a:rPr lang="en-US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Brown,Prof</a:t>
                      </a: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Clinical Pharmacology,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Cambridge, UK.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“Coagulation system”-Chapter -28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It includes discussion on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the 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coagulation of blood and the drugs affecting coagulation system.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Shruti"/>
                        </a:rPr>
                        <a:t>Level</a:t>
                      </a:r>
                      <a:r>
                        <a:rPr lang="en-US" sz="1600" baseline="0" dirty="0" smtClean="0">
                          <a:latin typeface="Calibri"/>
                          <a:ea typeface="Calibri"/>
                          <a:cs typeface="Shruti"/>
                        </a:rPr>
                        <a:t> of evidence</a:t>
                      </a:r>
                      <a:r>
                        <a:rPr lang="en-US" sz="1600" dirty="0" smtClean="0">
                          <a:latin typeface="Calibri"/>
                          <a:ea typeface="Calibri"/>
                          <a:cs typeface="Shruti"/>
                        </a:rPr>
                        <a:t>-Grade</a:t>
                      </a:r>
                      <a:r>
                        <a:rPr lang="en-US" sz="1600" baseline="0" dirty="0" smtClean="0">
                          <a:latin typeface="Calibri"/>
                          <a:ea typeface="Calibri"/>
                          <a:cs typeface="Shruti"/>
                        </a:rPr>
                        <a:t> I</a:t>
                      </a:r>
                      <a:endParaRPr lang="en-US" sz="16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Thyroid Hormone &amp; anti thyroid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600" b="1" dirty="0" smtClean="0"/>
              <a:t>DR.(MRS.) B. M. SATTIGERI.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PROFESSOR, DEPARTMENT OF PHARMACOLOGY,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S.B.K.S. MEDICAL INSTITUTE &amp; RESEARCH CENTRE,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SUMANDEEP VIDYAPEETH,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PIPARIA, VADODARA, GUJARAT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/>
              <a:t>			</a:t>
            </a:r>
            <a:r>
              <a:rPr lang="en-US" b="1" dirty="0" smtClean="0"/>
              <a:t>      (</a:t>
            </a:r>
            <a:r>
              <a:rPr lang="en-US" b="1" dirty="0" smtClean="0"/>
              <a:t>Lecture – </a:t>
            </a:r>
            <a:r>
              <a:rPr lang="en-US" b="1" dirty="0" smtClean="0"/>
              <a:t>11)</a:t>
            </a:r>
            <a:endParaRPr lang="en-US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Hormones Secreted from thyroid gland include:</a:t>
            </a:r>
          </a:p>
          <a:p>
            <a:pPr>
              <a:buNone/>
            </a:pPr>
            <a:r>
              <a:rPr lang="en-US" dirty="0" smtClean="0"/>
              <a:t>                              </a:t>
            </a:r>
            <a:r>
              <a:rPr lang="en-US" dirty="0" err="1" smtClean="0"/>
              <a:t>Thyroxine</a:t>
            </a:r>
            <a:r>
              <a:rPr lang="en-US" dirty="0" smtClean="0"/>
              <a:t> </a:t>
            </a:r>
            <a:r>
              <a:rPr lang="en-US" dirty="0" smtClean="0"/>
              <a:t>(T4)</a:t>
            </a:r>
          </a:p>
          <a:p>
            <a:pPr lvl="0">
              <a:buNone/>
            </a:pPr>
            <a:r>
              <a:rPr lang="en-US" dirty="0" smtClean="0"/>
              <a:t>			         </a:t>
            </a:r>
            <a:r>
              <a:rPr lang="en-US" dirty="0" err="1" smtClean="0"/>
              <a:t>Tridothyronine</a:t>
            </a:r>
            <a:r>
              <a:rPr lang="en-US" dirty="0" smtClean="0"/>
              <a:t> </a:t>
            </a:r>
            <a:r>
              <a:rPr lang="en-US" dirty="0" smtClean="0"/>
              <a:t>(T3)</a:t>
            </a:r>
          </a:p>
          <a:p>
            <a:pPr lvl="0">
              <a:buNone/>
            </a:pPr>
            <a:r>
              <a:rPr lang="en-US" dirty="0" smtClean="0"/>
              <a:t>			         </a:t>
            </a:r>
            <a:r>
              <a:rPr lang="en-US" dirty="0" err="1" smtClean="0"/>
              <a:t>Calcitonin</a:t>
            </a:r>
            <a:r>
              <a:rPr lang="en-US" dirty="0" smtClean="0"/>
              <a:t> </a:t>
            </a: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T4 is the major circulating hormone.</a:t>
            </a:r>
          </a:p>
          <a:p>
            <a:pPr lvl="0"/>
            <a:r>
              <a:rPr lang="en-US" dirty="0" err="1" smtClean="0"/>
              <a:t>Thyroxine</a:t>
            </a:r>
            <a:r>
              <a:rPr lang="en-US" dirty="0" smtClean="0"/>
              <a:t> was first hormone to be synthesized in the laboratory.</a:t>
            </a:r>
          </a:p>
          <a:p>
            <a:r>
              <a:rPr lang="en-US" dirty="0" smtClean="0"/>
              <a:t>Normal iodine content in body is 30-50 mg of which 1/5</a:t>
            </a:r>
            <a:r>
              <a:rPr lang="en-US" baseline="30000" dirty="0" smtClean="0"/>
              <a:t>th</a:t>
            </a:r>
            <a:r>
              <a:rPr lang="en-US" dirty="0" smtClean="0"/>
              <a:t> is present in gland</a:t>
            </a:r>
            <a:endParaRPr lang="en-US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Synthesis, </a:t>
            </a:r>
            <a:r>
              <a:rPr lang="en-US" dirty="0" smtClean="0"/>
              <a:t>storage and release of T4 &amp; </a:t>
            </a:r>
            <a:r>
              <a:rPr lang="en-US" dirty="0" smtClean="0"/>
              <a:t>T3</a:t>
            </a:r>
          </a:p>
          <a:p>
            <a:pPr>
              <a:buNone/>
            </a:pPr>
            <a:r>
              <a:rPr lang="en-US" dirty="0" smtClean="0"/>
              <a:t>Following </a:t>
            </a:r>
            <a:r>
              <a:rPr lang="en-US" dirty="0" smtClean="0"/>
              <a:t>steps are involved in synthesis</a:t>
            </a:r>
          </a:p>
          <a:p>
            <a:pPr lvl="0"/>
            <a:r>
              <a:rPr lang="en-US" dirty="0" smtClean="0"/>
              <a:t>Iodide uptake.</a:t>
            </a:r>
          </a:p>
          <a:p>
            <a:pPr lvl="0"/>
            <a:r>
              <a:rPr lang="en-US" dirty="0" smtClean="0"/>
              <a:t>Oxidation and iodination.</a:t>
            </a:r>
          </a:p>
          <a:p>
            <a:r>
              <a:rPr lang="en-US" dirty="0" smtClean="0"/>
              <a:t>Coupling of mono </a:t>
            </a:r>
            <a:r>
              <a:rPr lang="en-US" dirty="0" err="1" smtClean="0"/>
              <a:t>iodotyrosine</a:t>
            </a:r>
            <a:r>
              <a:rPr lang="en-US" dirty="0" smtClean="0"/>
              <a:t> and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idotyrosine</a:t>
            </a:r>
            <a:endParaRPr lang="en-US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Synthesized T4 and T3 are stored in thyroid follicles as thyroid colloid. </a:t>
            </a:r>
          </a:p>
          <a:p>
            <a:pPr lvl="0"/>
            <a:r>
              <a:rPr lang="en-US" dirty="0" smtClean="0"/>
              <a:t>Normally T4 is formed more than T3 </a:t>
            </a:r>
          </a:p>
          <a:p>
            <a:pPr lvl="0"/>
            <a:r>
              <a:rPr lang="en-US" dirty="0" smtClean="0"/>
              <a:t>In iodine deficiency greater amount of T3 is formed.</a:t>
            </a:r>
          </a:p>
          <a:p>
            <a:pPr lvl="0"/>
            <a:r>
              <a:rPr lang="en-US" dirty="0" smtClean="0"/>
              <a:t>Normally thyroid secretes </a:t>
            </a:r>
          </a:p>
          <a:p>
            <a:pPr>
              <a:buNone/>
            </a:pPr>
            <a:r>
              <a:rPr lang="en-US" dirty="0" smtClean="0"/>
              <a:t>     60-90 mg of T4 / day and</a:t>
            </a:r>
          </a:p>
          <a:p>
            <a:pPr>
              <a:buNone/>
            </a:pPr>
            <a:r>
              <a:rPr lang="en-US" dirty="0" smtClean="0"/>
              <a:t>     10-30 mg of T3  / day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 smtClean="0"/>
              <a:t>Peripheral tissues like liver &amp; kidney convert T4 to T3.</a:t>
            </a:r>
          </a:p>
          <a:p>
            <a:pPr lvl="0"/>
            <a:r>
              <a:rPr lang="en-US" dirty="0" smtClean="0"/>
              <a:t>The target tissues take up T3 from circulation </a:t>
            </a:r>
            <a:r>
              <a:rPr lang="en-US" u="sng" dirty="0" smtClean="0"/>
              <a:t>Except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/>
              <a:t>Brain &amp; pituitary which take up T4 and then convert it to T3.</a:t>
            </a:r>
          </a:p>
          <a:p>
            <a:pPr lvl="0"/>
            <a:r>
              <a:rPr lang="en-US" dirty="0" smtClean="0"/>
              <a:t>Some drugs like </a:t>
            </a:r>
          </a:p>
          <a:p>
            <a:pPr lvl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Propylthiouracil</a:t>
            </a:r>
            <a:r>
              <a:rPr lang="en-US" dirty="0" smtClean="0"/>
              <a:t>, 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Amiodarone</a:t>
            </a:r>
            <a:r>
              <a:rPr lang="en-US" dirty="0" smtClean="0"/>
              <a:t>,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Propranolol</a:t>
            </a:r>
            <a:r>
              <a:rPr lang="en-US" dirty="0" smtClean="0"/>
              <a:t> </a:t>
            </a:r>
            <a:r>
              <a:rPr lang="en-US" dirty="0" smtClean="0"/>
              <a:t>&amp; </a:t>
            </a:r>
          </a:p>
          <a:p>
            <a:pPr lvl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Glucocorticoids</a:t>
            </a:r>
            <a:r>
              <a:rPr lang="en-US" dirty="0" smtClean="0"/>
              <a:t> inhibit peripheral </a:t>
            </a:r>
            <a:r>
              <a:rPr lang="en-US" dirty="0" smtClean="0"/>
              <a:t>conversion of T4 to </a:t>
            </a:r>
            <a:r>
              <a:rPr lang="en-US" dirty="0" smtClean="0"/>
              <a:t>T3.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Transport, </a:t>
            </a:r>
            <a:r>
              <a:rPr lang="en-US" dirty="0" smtClean="0"/>
              <a:t>Metabolism &amp; Excretion. </a:t>
            </a:r>
          </a:p>
          <a:p>
            <a:pPr lvl="0"/>
            <a:r>
              <a:rPr lang="en-US" dirty="0" smtClean="0"/>
              <a:t>90-95% of T4 and remaining T3 bind to the plasma proteins such as thyroxin binding globulins, </a:t>
            </a:r>
            <a:r>
              <a:rPr lang="en-US" dirty="0" err="1" smtClean="0"/>
              <a:t>Thyroxine</a:t>
            </a:r>
            <a:r>
              <a:rPr lang="en-US" dirty="0" smtClean="0"/>
              <a:t> binding </a:t>
            </a:r>
            <a:r>
              <a:rPr lang="en-US" dirty="0" err="1" smtClean="0"/>
              <a:t>prealbumin</a:t>
            </a:r>
            <a:r>
              <a:rPr lang="en-US" dirty="0" smtClean="0"/>
              <a:t> &amp; albumin.</a:t>
            </a:r>
          </a:p>
          <a:p>
            <a:pPr lvl="0"/>
            <a:r>
              <a:rPr lang="en-US" dirty="0" smtClean="0"/>
              <a:t>Only free hormone is available for action, metabolism and excretion.</a:t>
            </a:r>
          </a:p>
          <a:p>
            <a:pPr lvl="0"/>
            <a:r>
              <a:rPr lang="en-US" dirty="0" smtClean="0"/>
              <a:t>Metabolized by </a:t>
            </a:r>
            <a:r>
              <a:rPr lang="en-US" dirty="0" err="1" smtClean="0"/>
              <a:t>deiodination</a:t>
            </a:r>
            <a:r>
              <a:rPr lang="en-US" dirty="0" smtClean="0"/>
              <a:t> </a:t>
            </a:r>
            <a:r>
              <a:rPr lang="en-US" dirty="0" smtClean="0"/>
              <a:t>&amp; </a:t>
            </a:r>
            <a:r>
              <a:rPr lang="en-US" dirty="0" err="1" smtClean="0"/>
              <a:t>glucuronide</a:t>
            </a:r>
            <a:r>
              <a:rPr lang="en-US" dirty="0" smtClean="0"/>
              <a:t>/ sulfate conjugation in liver (salivary glands &amp; kidney)</a:t>
            </a:r>
          </a:p>
          <a:p>
            <a:pPr lvl="0"/>
            <a:r>
              <a:rPr lang="en-US" dirty="0" smtClean="0"/>
              <a:t>Excreted in bile and urine.</a:t>
            </a:r>
          </a:p>
          <a:p>
            <a:pPr lvl="0"/>
            <a:r>
              <a:rPr lang="en-US" dirty="0" smtClean="0"/>
              <a:t>t1/2 of T4 is 6-7 days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smtClean="0"/>
              <a:t>           T3 </a:t>
            </a:r>
            <a:r>
              <a:rPr lang="en-US" dirty="0" smtClean="0"/>
              <a:t>is 1-2 days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Alteplase</a:t>
            </a:r>
            <a:r>
              <a:rPr lang="en-US" dirty="0" smtClean="0"/>
              <a:t>   (Recombinant tissue </a:t>
            </a:r>
            <a:r>
              <a:rPr lang="en-US" dirty="0" err="1" smtClean="0"/>
              <a:t>plasminogen</a:t>
            </a:r>
            <a:r>
              <a:rPr lang="en-US" dirty="0" smtClean="0"/>
              <a:t> activator): </a:t>
            </a:r>
          </a:p>
          <a:p>
            <a:pPr lvl="0"/>
            <a:r>
              <a:rPr lang="en-US" dirty="0" smtClean="0"/>
              <a:t>Obtained by recombinant DNA technology from human tissue culture.</a:t>
            </a:r>
          </a:p>
          <a:p>
            <a:pPr lvl="0"/>
            <a:r>
              <a:rPr lang="en-US" dirty="0" smtClean="0"/>
              <a:t>Fibrin specific.</a:t>
            </a:r>
          </a:p>
          <a:p>
            <a:pPr lvl="0"/>
            <a:r>
              <a:rPr lang="en-US" dirty="0" smtClean="0"/>
              <a:t>t </a:t>
            </a:r>
            <a:r>
              <a:rPr lang="en-US" baseline="-25000" dirty="0" smtClean="0"/>
              <a:t>1/2 </a:t>
            </a:r>
            <a:r>
              <a:rPr lang="en-US" dirty="0" smtClean="0"/>
              <a:t>4-8 min</a:t>
            </a:r>
          </a:p>
          <a:p>
            <a:pPr lvl="0"/>
            <a:r>
              <a:rPr lang="en-US" dirty="0" smtClean="0"/>
              <a:t>Superior to streptokinase &amp; </a:t>
            </a:r>
            <a:r>
              <a:rPr lang="en-US" dirty="0" err="1" smtClean="0"/>
              <a:t>urokinase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 Less allergenic &amp;</a:t>
            </a:r>
          </a:p>
          <a:p>
            <a:pPr lvl="0"/>
            <a:r>
              <a:rPr lang="en-US" dirty="0" smtClean="0"/>
              <a:t>Very expensive.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Actions of thyroid hormones.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Growth &amp; development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dirty="0" smtClean="0"/>
              <a:t>Deficiency result in cretinism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dirty="0" smtClean="0"/>
              <a:t>Delayed mile stones.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dirty="0" smtClean="0"/>
              <a:t>Poor development of nervous system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Intermediary metabolism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dirty="0" smtClean="0"/>
              <a:t>Lipid-  blood LDL levels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dirty="0" smtClean="0"/>
              <a:t>Carbohydrate – Hyperglycemia.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dirty="0" smtClean="0"/>
              <a:t>Proteins – Catabolic effect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Calorigenesis</a:t>
            </a:r>
            <a:r>
              <a:rPr lang="en-US" dirty="0" smtClean="0"/>
              <a:t> – </a:t>
            </a:r>
            <a:r>
              <a:rPr lang="en-US" dirty="0" smtClean="0"/>
              <a:t>increases </a:t>
            </a:r>
            <a:r>
              <a:rPr lang="en-US" dirty="0" smtClean="0"/>
              <a:t>BMR by stimulation of cellular metabolism.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Actions </a:t>
            </a:r>
            <a:r>
              <a:rPr lang="en-US" dirty="0" err="1" smtClean="0"/>
              <a:t>Contd</a:t>
            </a:r>
            <a:r>
              <a:rPr lang="en-US" dirty="0" smtClean="0"/>
              <a:t>……….</a:t>
            </a:r>
          </a:p>
          <a:p>
            <a:pPr lvl="0">
              <a:buNone/>
            </a:pPr>
            <a:r>
              <a:rPr lang="en-US" dirty="0" smtClean="0"/>
              <a:t>4. CVS </a:t>
            </a:r>
            <a:r>
              <a:rPr lang="en-US" dirty="0" smtClean="0"/>
              <a:t>– Causes hyper dynamic state</a:t>
            </a:r>
          </a:p>
          <a:p>
            <a:pPr lvl="0">
              <a:buNone/>
            </a:pPr>
            <a:r>
              <a:rPr lang="en-US" dirty="0" smtClean="0"/>
              <a:t> </a:t>
            </a:r>
            <a:r>
              <a:rPr lang="en-US" dirty="0" smtClean="0"/>
              <a:t>	HR</a:t>
            </a:r>
            <a:r>
              <a:rPr lang="en-US" dirty="0" smtClean="0"/>
              <a:t>, COP and contractility</a:t>
            </a:r>
          </a:p>
          <a:p>
            <a:pPr lvl="0">
              <a:buNone/>
            </a:pPr>
            <a:r>
              <a:rPr lang="en-US" dirty="0" smtClean="0"/>
              <a:t>	May </a:t>
            </a:r>
            <a:r>
              <a:rPr lang="en-US" dirty="0" smtClean="0"/>
              <a:t>p</a:t>
            </a:r>
            <a:r>
              <a:rPr lang="en-US" dirty="0" smtClean="0"/>
              <a:t>recipitate </a:t>
            </a:r>
            <a:r>
              <a:rPr lang="en-US" dirty="0" smtClean="0"/>
              <a:t>CHF, angina, BP and auricular fibrillations.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>
              <a:buNone/>
            </a:pPr>
            <a:r>
              <a:rPr lang="en-US" dirty="0" smtClean="0"/>
              <a:t>5. Nervous </a:t>
            </a:r>
            <a:r>
              <a:rPr lang="en-US" dirty="0" smtClean="0"/>
              <a:t>system:</a:t>
            </a:r>
          </a:p>
          <a:p>
            <a:pPr lvl="0">
              <a:buNone/>
            </a:pPr>
            <a:r>
              <a:rPr lang="en-US" dirty="0" smtClean="0"/>
              <a:t>	Mental </a:t>
            </a:r>
            <a:r>
              <a:rPr lang="en-US" dirty="0" smtClean="0"/>
              <a:t>retardation in cretinism</a:t>
            </a:r>
          </a:p>
          <a:p>
            <a:pPr lvl="0">
              <a:buNone/>
            </a:pPr>
            <a:r>
              <a:rPr lang="en-US" dirty="0" smtClean="0"/>
              <a:t>	Sluggish </a:t>
            </a:r>
            <a:r>
              <a:rPr lang="en-US" dirty="0" err="1" smtClean="0"/>
              <a:t>behaviour</a:t>
            </a:r>
            <a:r>
              <a:rPr lang="en-US" dirty="0" smtClean="0"/>
              <a:t> </a:t>
            </a:r>
            <a:r>
              <a:rPr lang="en-US" dirty="0" smtClean="0"/>
              <a:t>in </a:t>
            </a:r>
            <a:r>
              <a:rPr lang="en-US" dirty="0" err="1" smtClean="0"/>
              <a:t>myxedema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	Anxious</a:t>
            </a:r>
            <a:r>
              <a:rPr lang="en-US" dirty="0" smtClean="0"/>
              <a:t>, nervous, excitable, tremors and hyper </a:t>
            </a:r>
            <a:r>
              <a:rPr lang="en-US" dirty="0" err="1" smtClean="0"/>
              <a:t>reflexia</a:t>
            </a:r>
            <a:r>
              <a:rPr lang="en-US" dirty="0" smtClean="0"/>
              <a:t> in hyperthyroid.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Actions </a:t>
            </a:r>
            <a:r>
              <a:rPr lang="en-US" dirty="0" err="1" smtClean="0"/>
              <a:t>contd</a:t>
            </a:r>
            <a:r>
              <a:rPr lang="en-US" dirty="0" smtClean="0"/>
              <a:t>……….. </a:t>
            </a:r>
          </a:p>
          <a:p>
            <a:pPr lvl="0">
              <a:buNone/>
            </a:pPr>
            <a:r>
              <a:rPr lang="en-US" dirty="0" smtClean="0"/>
              <a:t>6. Skeletal </a:t>
            </a:r>
            <a:r>
              <a:rPr lang="en-US" dirty="0" smtClean="0"/>
              <a:t>muscles </a:t>
            </a:r>
          </a:p>
          <a:p>
            <a:pPr lvl="0">
              <a:buNone/>
            </a:pPr>
            <a:r>
              <a:rPr lang="en-US" dirty="0" smtClean="0"/>
              <a:t>	  Flabby </a:t>
            </a:r>
            <a:r>
              <a:rPr lang="en-US" dirty="0" smtClean="0"/>
              <a:t>and weak in </a:t>
            </a:r>
            <a:r>
              <a:rPr lang="en-US" dirty="0" err="1" smtClean="0"/>
              <a:t>myxedema</a:t>
            </a:r>
            <a:r>
              <a:rPr lang="en-US" dirty="0" smtClean="0"/>
              <a:t>.</a:t>
            </a:r>
          </a:p>
          <a:p>
            <a:pPr lvl="1">
              <a:buNone/>
            </a:pPr>
            <a:r>
              <a:rPr lang="en-US" dirty="0" smtClean="0"/>
              <a:t>muscle </a:t>
            </a:r>
            <a:r>
              <a:rPr lang="en-US" dirty="0" smtClean="0"/>
              <a:t>tone, tremors and weakness due to </a:t>
            </a:r>
            <a:r>
              <a:rPr lang="en-US" dirty="0" err="1" smtClean="0"/>
              <a:t>myopathy</a:t>
            </a:r>
            <a:r>
              <a:rPr lang="en-US" dirty="0" smtClean="0"/>
              <a:t> in </a:t>
            </a:r>
            <a:r>
              <a:rPr lang="en-US" dirty="0" err="1" smtClean="0"/>
              <a:t>thyrotoxicosis</a:t>
            </a:r>
            <a:r>
              <a:rPr lang="en-US" dirty="0" smtClean="0"/>
              <a:t>.  </a:t>
            </a:r>
          </a:p>
          <a:p>
            <a:pPr lvl="0">
              <a:buNone/>
            </a:pPr>
            <a:r>
              <a:rPr lang="en-US" dirty="0" smtClean="0"/>
              <a:t>7. GIT </a:t>
            </a:r>
            <a:r>
              <a:rPr lang="en-US" dirty="0" smtClean="0"/>
              <a:t>-  propulsive  action </a:t>
            </a:r>
          </a:p>
          <a:p>
            <a:pPr lvl="0">
              <a:buNone/>
            </a:pPr>
            <a:r>
              <a:rPr lang="en-US" dirty="0" smtClean="0"/>
              <a:t>	Constipation </a:t>
            </a:r>
            <a:r>
              <a:rPr lang="en-US" dirty="0" smtClean="0"/>
              <a:t>in hypothyroid &amp;</a:t>
            </a:r>
          </a:p>
          <a:p>
            <a:pPr lvl="0">
              <a:buNone/>
            </a:pPr>
            <a:r>
              <a:rPr lang="en-US" dirty="0" smtClean="0"/>
              <a:t>	Diarrhea </a:t>
            </a:r>
            <a:r>
              <a:rPr lang="en-US" dirty="0" smtClean="0"/>
              <a:t>in hyperthyroid.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Actions </a:t>
            </a:r>
            <a:r>
              <a:rPr lang="en-US" dirty="0" err="1" smtClean="0"/>
              <a:t>contd</a:t>
            </a:r>
            <a:r>
              <a:rPr lang="en-US" dirty="0" smtClean="0"/>
              <a:t>……….. </a:t>
            </a:r>
          </a:p>
          <a:p>
            <a:pPr lvl="0">
              <a:buNone/>
            </a:pPr>
            <a:r>
              <a:rPr lang="en-US" dirty="0" smtClean="0"/>
              <a:t>8. Kidney </a:t>
            </a:r>
            <a:r>
              <a:rPr lang="en-US" dirty="0" smtClean="0"/>
              <a:t>:  rate of urine flow in </a:t>
            </a:r>
            <a:r>
              <a:rPr lang="en-US" dirty="0" err="1" smtClean="0"/>
              <a:t>myxedema</a:t>
            </a:r>
            <a:r>
              <a:rPr lang="en-US" dirty="0" smtClean="0"/>
              <a:t>.</a:t>
            </a:r>
          </a:p>
          <a:p>
            <a:pPr lvl="0">
              <a:buNone/>
            </a:pPr>
            <a:r>
              <a:rPr lang="en-US" dirty="0" smtClean="0"/>
              <a:t>9. </a:t>
            </a:r>
            <a:r>
              <a:rPr lang="en-US" dirty="0" err="1" smtClean="0"/>
              <a:t>Haemopoeisis</a:t>
            </a:r>
            <a:r>
              <a:rPr lang="en-US" dirty="0" smtClean="0"/>
              <a:t>. </a:t>
            </a:r>
          </a:p>
          <a:p>
            <a:pPr lvl="0">
              <a:buNone/>
            </a:pPr>
            <a:r>
              <a:rPr lang="en-US" dirty="0" smtClean="0"/>
              <a:t>	T4 </a:t>
            </a:r>
            <a:r>
              <a:rPr lang="en-US" dirty="0" smtClean="0"/>
              <a:t>facilitates </a:t>
            </a:r>
            <a:r>
              <a:rPr lang="en-US" dirty="0" err="1" smtClean="0"/>
              <a:t>erythropoeisis</a:t>
            </a:r>
            <a:r>
              <a:rPr lang="en-US" dirty="0" smtClean="0"/>
              <a:t> </a:t>
            </a:r>
            <a:r>
              <a:rPr lang="en-US" dirty="0" smtClean="0"/>
              <a:t>.  </a:t>
            </a:r>
          </a:p>
          <a:p>
            <a:pPr lvl="0">
              <a:buNone/>
            </a:pPr>
            <a:r>
              <a:rPr lang="en-US" dirty="0" smtClean="0"/>
              <a:t>10. Reproduction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Normal </a:t>
            </a:r>
            <a:r>
              <a:rPr lang="en-US" dirty="0" smtClean="0"/>
              <a:t>thyroid status is essential for pregnancy and lactation.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Mechanism of Action </a:t>
            </a:r>
          </a:p>
          <a:p>
            <a:pPr>
              <a:buNone/>
            </a:pPr>
            <a:r>
              <a:rPr lang="en-US" dirty="0" smtClean="0"/>
              <a:t>                                  T4 &amp; T3 Penetrate cells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                        Bind to intracellular nuclear receptors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T3 + R complex bind to specific gens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                           </a:t>
            </a:r>
            <a:r>
              <a:rPr lang="en-US" dirty="0" smtClean="0"/>
              <a:t>Suppress      or     activate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            Gene transcription </a:t>
            </a:r>
          </a:p>
          <a:p>
            <a:pPr>
              <a:buNone/>
            </a:pPr>
            <a:r>
              <a:rPr lang="en-US" dirty="0" smtClean="0"/>
              <a:t>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Protein synthesis </a:t>
            </a:r>
          </a:p>
          <a:p>
            <a:pPr>
              <a:buNone/>
            </a:pPr>
            <a:r>
              <a:rPr lang="en-US" dirty="0" smtClean="0"/>
              <a:t>                                        </a:t>
            </a:r>
          </a:p>
          <a:p>
            <a:pPr>
              <a:buNone/>
            </a:pPr>
            <a:r>
              <a:rPr lang="en-US" b="1" dirty="0" smtClean="0"/>
              <a:t>			    	   </a:t>
            </a:r>
            <a:r>
              <a:rPr lang="en-US" dirty="0" smtClean="0"/>
              <a:t>Response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191000" y="1371600"/>
            <a:ext cx="152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191000" y="1981200"/>
            <a:ext cx="152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flipH="1">
            <a:off x="4191000" y="2819400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 flipH="1">
            <a:off x="4191000" y="3810000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 flipH="1">
            <a:off x="4191000" y="4648200"/>
            <a:ext cx="152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flipH="1">
            <a:off x="4114800" y="5334000"/>
            <a:ext cx="152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Facts of T4 &amp; T3</a:t>
            </a:r>
          </a:p>
          <a:p>
            <a:pPr lvl="0"/>
            <a:r>
              <a:rPr lang="en-US" dirty="0" smtClean="0"/>
              <a:t>Thyroids secretes more T4 than T3</a:t>
            </a:r>
          </a:p>
          <a:p>
            <a:pPr lvl="0"/>
            <a:r>
              <a:rPr lang="en-US" dirty="0" smtClean="0"/>
              <a:t>T4 major circulating hormone 15 times more tightly bound to plasma proteins.</a:t>
            </a:r>
          </a:p>
          <a:p>
            <a:pPr lvl="0"/>
            <a:r>
              <a:rPr lang="en-US" dirty="0" smtClean="0"/>
              <a:t>1/3 of T4 is converted to T3 peripherally </a:t>
            </a:r>
          </a:p>
          <a:p>
            <a:pPr lvl="0"/>
            <a:r>
              <a:rPr lang="en-US" dirty="0" smtClean="0"/>
              <a:t>T3 is 5 times more potent than T4</a:t>
            </a:r>
          </a:p>
          <a:p>
            <a:pPr lvl="0"/>
            <a:r>
              <a:rPr lang="en-US" dirty="0" smtClean="0"/>
              <a:t>T3 acts faster</a:t>
            </a:r>
          </a:p>
          <a:p>
            <a:pPr lvl="0"/>
            <a:r>
              <a:rPr lang="en-US" dirty="0" smtClean="0"/>
              <a:t>T3 binds more to intracellular nuclear receptors than T4.</a:t>
            </a:r>
          </a:p>
          <a:p>
            <a:pPr lvl="0"/>
            <a:r>
              <a:rPr lang="en-US" dirty="0" smtClean="0"/>
              <a:t>Peak effect of T3- 1-2 day</a:t>
            </a:r>
          </a:p>
          <a:p>
            <a:pPr>
              <a:buNone/>
            </a:pPr>
            <a:r>
              <a:rPr lang="en-US" dirty="0" smtClean="0"/>
              <a:t>                  </a:t>
            </a:r>
            <a:r>
              <a:rPr lang="en-US" dirty="0" smtClean="0"/>
              <a:t>            T4  </a:t>
            </a:r>
            <a:r>
              <a:rPr lang="en-US" dirty="0" smtClean="0"/>
              <a:t>6-8 days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Therapeutic uses:</a:t>
            </a:r>
          </a:p>
          <a:p>
            <a:pPr lvl="0">
              <a:buNone/>
            </a:pPr>
            <a:r>
              <a:rPr lang="en-US" dirty="0" smtClean="0"/>
              <a:t>1. Cretinism- l </a:t>
            </a:r>
            <a:r>
              <a:rPr lang="en-US" dirty="0" err="1" smtClean="0"/>
              <a:t>thyroxine</a:t>
            </a:r>
            <a:r>
              <a:rPr lang="en-US" dirty="0" smtClean="0"/>
              <a:t> </a:t>
            </a:r>
            <a:r>
              <a:rPr lang="en-US" dirty="0" smtClean="0"/>
              <a:t>12.5 – 50 </a:t>
            </a:r>
            <a:r>
              <a:rPr lang="en-US" dirty="0" smtClean="0"/>
              <a:t>mcg </a:t>
            </a:r>
            <a:r>
              <a:rPr lang="en-US" dirty="0" smtClean="0"/>
              <a:t>(6-8 µg/ kg) is administered daily </a:t>
            </a:r>
          </a:p>
          <a:p>
            <a:pPr lvl="0">
              <a:buNone/>
            </a:pPr>
            <a:r>
              <a:rPr lang="en-US" dirty="0" smtClean="0"/>
              <a:t>2. Adult </a:t>
            </a:r>
            <a:r>
              <a:rPr lang="en-US" dirty="0" smtClean="0"/>
              <a:t>hypothyroidism </a:t>
            </a:r>
          </a:p>
          <a:p>
            <a:pPr lvl="1">
              <a:buNone/>
            </a:pPr>
            <a:r>
              <a:rPr lang="en-US" dirty="0" smtClean="0"/>
              <a:t>         l </a:t>
            </a:r>
            <a:r>
              <a:rPr lang="en-US" dirty="0" err="1" smtClean="0"/>
              <a:t>thyroxine</a:t>
            </a:r>
            <a:r>
              <a:rPr lang="en-US" dirty="0" smtClean="0"/>
              <a:t> 50 </a:t>
            </a:r>
            <a:r>
              <a:rPr lang="en-US" dirty="0" smtClean="0"/>
              <a:t>mcg </a:t>
            </a:r>
            <a:r>
              <a:rPr lang="en-US" dirty="0" smtClean="0"/>
              <a:t>daily</a:t>
            </a:r>
          </a:p>
          <a:p>
            <a:pPr>
              <a:buNone/>
            </a:pPr>
            <a:r>
              <a:rPr lang="en-US" dirty="0" smtClean="0"/>
              <a:t>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Every 2-3 weeks to optimum of </a:t>
            </a:r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smtClean="0"/>
              <a:t>100-200 µg/day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3657600" y="4343400"/>
            <a:ext cx="152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uses </a:t>
            </a:r>
            <a:r>
              <a:rPr lang="en-US" dirty="0" err="1" smtClean="0"/>
              <a:t>contd</a:t>
            </a:r>
            <a:r>
              <a:rPr lang="en-US" dirty="0" smtClean="0"/>
              <a:t>…..</a:t>
            </a:r>
          </a:p>
          <a:p>
            <a:pPr lvl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Myxedema</a:t>
            </a:r>
            <a:r>
              <a:rPr lang="en-US" dirty="0" smtClean="0"/>
              <a:t> </a:t>
            </a:r>
            <a:r>
              <a:rPr lang="en-US" dirty="0" smtClean="0"/>
              <a:t>coma.</a:t>
            </a:r>
          </a:p>
          <a:p>
            <a:pPr lvl="0"/>
            <a:r>
              <a:rPr lang="en-US" dirty="0" err="1" smtClean="0"/>
              <a:t>Liothyronine</a:t>
            </a:r>
            <a:r>
              <a:rPr lang="en-US" dirty="0" smtClean="0"/>
              <a:t> 100 µg IV followed by 25 µg 6 </a:t>
            </a:r>
            <a:r>
              <a:rPr lang="en-US" dirty="0" err="1" smtClean="0"/>
              <a:t>hrly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Or</a:t>
            </a:r>
          </a:p>
          <a:p>
            <a:pPr>
              <a:buNone/>
            </a:pPr>
            <a:r>
              <a:rPr lang="en-US" dirty="0" smtClean="0"/>
              <a:t>    l </a:t>
            </a:r>
            <a:r>
              <a:rPr lang="en-US" dirty="0" err="1" smtClean="0"/>
              <a:t>thyroxine</a:t>
            </a:r>
            <a:r>
              <a:rPr lang="en-US" dirty="0" smtClean="0"/>
              <a:t> </a:t>
            </a:r>
            <a:r>
              <a:rPr lang="en-US" dirty="0" smtClean="0"/>
              <a:t>500 µg IV followed by maintenance dose  </a:t>
            </a:r>
          </a:p>
          <a:p>
            <a:pPr lvl="0"/>
            <a:r>
              <a:rPr lang="en-US" dirty="0" smtClean="0"/>
              <a:t>Hydrocortisone </a:t>
            </a:r>
            <a:r>
              <a:rPr lang="en-US" dirty="0" err="1" smtClean="0"/>
              <a:t>prophylactically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/>
              <a:t>Electrolyte balance – correct </a:t>
            </a:r>
            <a:r>
              <a:rPr lang="en-US" dirty="0" err="1" smtClean="0"/>
              <a:t>Hyponatremia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Ventilatory</a:t>
            </a:r>
            <a:r>
              <a:rPr lang="en-US" dirty="0" smtClean="0"/>
              <a:t> support</a:t>
            </a:r>
          </a:p>
          <a:p>
            <a:pPr lvl="0"/>
            <a:r>
              <a:rPr lang="en-US" dirty="0" smtClean="0"/>
              <a:t>Antibiotics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Uses </a:t>
            </a:r>
            <a:r>
              <a:rPr lang="en-US" dirty="0" err="1" smtClean="0"/>
              <a:t>contd</a:t>
            </a:r>
            <a:r>
              <a:rPr lang="en-US" dirty="0" smtClean="0"/>
              <a:t>……..</a:t>
            </a:r>
          </a:p>
          <a:p>
            <a:pPr lvl="0">
              <a:buNone/>
            </a:pPr>
            <a:r>
              <a:rPr lang="en-US" dirty="0" smtClean="0"/>
              <a:t>4. Non </a:t>
            </a:r>
            <a:r>
              <a:rPr lang="en-US" dirty="0" smtClean="0"/>
              <a:t>toxic goiter. (due to I</a:t>
            </a:r>
            <a:r>
              <a:rPr lang="en-US" baseline="-25000" dirty="0" smtClean="0"/>
              <a:t>2</a:t>
            </a:r>
            <a:r>
              <a:rPr lang="en-US" dirty="0" smtClean="0"/>
              <a:t> deficiency and defective hormone synthesis)</a:t>
            </a:r>
          </a:p>
          <a:p>
            <a:pPr lvl="0"/>
            <a:r>
              <a:rPr lang="en-US" dirty="0" smtClean="0"/>
              <a:t>Treated with </a:t>
            </a:r>
            <a:r>
              <a:rPr lang="en-US" dirty="0" err="1" smtClean="0"/>
              <a:t>thyroxine</a:t>
            </a:r>
            <a:r>
              <a:rPr lang="en-US" dirty="0" smtClean="0"/>
              <a:t> replacement.</a:t>
            </a:r>
          </a:p>
          <a:p>
            <a:pPr lvl="0"/>
            <a:r>
              <a:rPr lang="en-US" dirty="0" smtClean="0"/>
              <a:t>Prevented by 100-200 </a:t>
            </a:r>
            <a:r>
              <a:rPr lang="en-US" dirty="0" smtClean="0"/>
              <a:t>mcg </a:t>
            </a:r>
            <a:r>
              <a:rPr lang="en-US" dirty="0" smtClean="0"/>
              <a:t>I</a:t>
            </a:r>
            <a:r>
              <a:rPr lang="en-US" baseline="-25000" dirty="0" smtClean="0"/>
              <a:t>2</a:t>
            </a:r>
            <a:r>
              <a:rPr lang="en-US" dirty="0" smtClean="0"/>
              <a:t> daily consumption.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Uses </a:t>
            </a:r>
            <a:r>
              <a:rPr lang="en-US" dirty="0" err="1" smtClean="0"/>
              <a:t>contd</a:t>
            </a:r>
            <a:r>
              <a:rPr lang="en-US" dirty="0" smtClean="0"/>
              <a:t>……..</a:t>
            </a:r>
          </a:p>
          <a:p>
            <a:pPr lvl="0">
              <a:buNone/>
            </a:pPr>
            <a:r>
              <a:rPr lang="en-US" dirty="0" smtClean="0"/>
              <a:t>5. Papillary </a:t>
            </a:r>
            <a:r>
              <a:rPr lang="en-US" dirty="0" smtClean="0"/>
              <a:t>carcinoma of thyroid</a:t>
            </a:r>
          </a:p>
          <a:p>
            <a:pPr lvl="0">
              <a:buNone/>
            </a:pPr>
            <a:r>
              <a:rPr lang="en-US" dirty="0" smtClean="0"/>
              <a:t>6.Empirical </a:t>
            </a:r>
            <a:r>
              <a:rPr lang="en-US" dirty="0" smtClean="0"/>
              <a:t>uses</a:t>
            </a:r>
          </a:p>
          <a:p>
            <a:pPr lvl="0">
              <a:buNone/>
            </a:pPr>
            <a:r>
              <a:rPr lang="en-US" dirty="0" smtClean="0"/>
              <a:t>	Refractory </a:t>
            </a:r>
            <a:r>
              <a:rPr lang="en-US" dirty="0" err="1" smtClean="0"/>
              <a:t>anaemias</a:t>
            </a:r>
            <a:r>
              <a:rPr lang="en-US" dirty="0" smtClean="0"/>
              <a:t>.</a:t>
            </a:r>
          </a:p>
          <a:p>
            <a:pPr lvl="0">
              <a:buNone/>
            </a:pPr>
            <a:r>
              <a:rPr lang="en-US" dirty="0" smtClean="0"/>
              <a:t>	Menstrual </a:t>
            </a:r>
            <a:r>
              <a:rPr lang="en-US" dirty="0" smtClean="0"/>
              <a:t>disorders.</a:t>
            </a:r>
          </a:p>
          <a:p>
            <a:pPr lvl="0">
              <a:buNone/>
            </a:pPr>
            <a:r>
              <a:rPr lang="en-US" dirty="0" smtClean="0"/>
              <a:t>	Infertility </a:t>
            </a:r>
            <a:r>
              <a:rPr lang="en-US" dirty="0" smtClean="0"/>
              <a:t>not corrected by usual treatment.</a:t>
            </a:r>
          </a:p>
          <a:p>
            <a:pPr lvl="0">
              <a:buNone/>
            </a:pPr>
            <a:r>
              <a:rPr lang="en-US" dirty="0" smtClean="0"/>
              <a:t>	Chronic/non </a:t>
            </a:r>
            <a:r>
              <a:rPr lang="en-US" dirty="0" smtClean="0"/>
              <a:t>healing ulcers &amp; </a:t>
            </a:r>
          </a:p>
          <a:p>
            <a:pPr lvl="0">
              <a:buNone/>
            </a:pPr>
            <a:r>
              <a:rPr lang="en-US" dirty="0" smtClean="0"/>
              <a:t>	Obstinate </a:t>
            </a:r>
            <a:r>
              <a:rPr lang="en-US" dirty="0" smtClean="0"/>
              <a:t>constipation.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Reteplase</a:t>
            </a:r>
            <a:r>
              <a:rPr lang="en-US" dirty="0" smtClean="0"/>
              <a:t>. </a:t>
            </a:r>
          </a:p>
          <a:p>
            <a:pPr lvl="0"/>
            <a:r>
              <a:rPr lang="en-US" dirty="0" smtClean="0"/>
              <a:t>Longer acting </a:t>
            </a:r>
          </a:p>
          <a:p>
            <a:pPr lvl="0"/>
            <a:r>
              <a:rPr lang="en-US" dirty="0" smtClean="0"/>
              <a:t>Binds to fibrin  converts </a:t>
            </a:r>
            <a:r>
              <a:rPr lang="en-US" dirty="0" err="1" smtClean="0"/>
              <a:t>plasminogen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</a:t>
            </a:r>
            <a:r>
              <a:rPr lang="en-US" dirty="0" err="1" smtClean="0"/>
              <a:t>Plasmin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Tenecteplase</a:t>
            </a:r>
            <a:endParaRPr lang="en-US" dirty="0" smtClean="0"/>
          </a:p>
          <a:p>
            <a:pPr lvl="0"/>
            <a:r>
              <a:rPr lang="en-US" dirty="0" smtClean="0"/>
              <a:t>Mutant form of </a:t>
            </a:r>
            <a:r>
              <a:rPr lang="en-US" dirty="0" err="1" smtClean="0"/>
              <a:t>alteplase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High fibrin selectivity.</a:t>
            </a:r>
          </a:p>
          <a:p>
            <a:pPr lvl="0"/>
            <a:r>
              <a:rPr lang="en-US" dirty="0" err="1" smtClean="0"/>
              <a:t>Reteplase</a:t>
            </a:r>
            <a:r>
              <a:rPr lang="en-US" dirty="0" smtClean="0"/>
              <a:t> &amp; </a:t>
            </a:r>
            <a:r>
              <a:rPr lang="en-US" dirty="0" err="1" smtClean="0"/>
              <a:t>tenecteplase</a:t>
            </a:r>
            <a:r>
              <a:rPr lang="en-US" dirty="0" smtClean="0"/>
              <a:t> – bolus dose   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5257800" y="2971800"/>
            <a:ext cx="2286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Thyroid Hormone &amp; anti thyroid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600" b="1" dirty="0" smtClean="0"/>
              <a:t>DR.(MRS.) B. M. SATTIGERI.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PROFESSOR, DEPARTMENT OF PHARMACOLOGY,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S.B.K.S. MEDICAL INSTITUTE &amp; RESEARCH CENTRE,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SUMANDEEP VIDYAPEETH,</a:t>
            </a:r>
            <a:endParaRPr lang="en-US" sz="2600" dirty="0" smtClean="0"/>
          </a:p>
          <a:p>
            <a:pPr algn="ctr">
              <a:buNone/>
            </a:pPr>
            <a:r>
              <a:rPr lang="en-US" sz="2600" b="1" dirty="0" smtClean="0"/>
              <a:t>PIPARIA, VADODARA, GUJARAT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/>
              <a:t>			</a:t>
            </a:r>
            <a:r>
              <a:rPr lang="en-US" b="1" dirty="0" smtClean="0"/>
              <a:t>      (</a:t>
            </a:r>
            <a:r>
              <a:rPr lang="en-US" b="1" dirty="0" smtClean="0"/>
              <a:t>Lecture – </a:t>
            </a:r>
            <a:r>
              <a:rPr lang="en-US" b="1" dirty="0" smtClean="0"/>
              <a:t>12)</a:t>
            </a:r>
            <a:endParaRPr lang="en-US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 err="1" smtClean="0"/>
              <a:t>Thyrotoxicosis</a:t>
            </a:r>
            <a:r>
              <a:rPr lang="en-US" dirty="0" smtClean="0"/>
              <a:t> – due to excessive secretion of thyroid gland.</a:t>
            </a:r>
          </a:p>
          <a:p>
            <a:pPr lvl="0"/>
            <a:r>
              <a:rPr lang="en-US" dirty="0" smtClean="0"/>
              <a:t>Occurs in – Graves disease</a:t>
            </a:r>
          </a:p>
          <a:p>
            <a:pPr>
              <a:buNone/>
            </a:pPr>
            <a:r>
              <a:rPr lang="en-US" dirty="0" smtClean="0"/>
              <a:t>              </a:t>
            </a:r>
            <a:r>
              <a:rPr lang="en-US" dirty="0" smtClean="0"/>
              <a:t>        - </a:t>
            </a:r>
            <a:r>
              <a:rPr lang="en-US" dirty="0" smtClean="0"/>
              <a:t>Toxic nodular goiter.</a:t>
            </a:r>
          </a:p>
          <a:p>
            <a:pPr lvl="0"/>
            <a:r>
              <a:rPr lang="en-US" dirty="0" smtClean="0"/>
              <a:t>Thyroid inhibitors are used to lower the functional capacity of hyperactive gland.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Classification of thyroid inhibitors</a:t>
            </a:r>
          </a:p>
          <a:p>
            <a:pPr lvl="0"/>
            <a:r>
              <a:rPr lang="en-US" dirty="0" smtClean="0"/>
              <a:t>Anti thyroids – </a:t>
            </a:r>
            <a:r>
              <a:rPr lang="en-US" dirty="0" err="1" smtClean="0"/>
              <a:t>propylthiouracil</a:t>
            </a:r>
            <a:r>
              <a:rPr lang="en-US" dirty="0" smtClean="0"/>
              <a:t>, </a:t>
            </a:r>
            <a:r>
              <a:rPr lang="en-US" dirty="0" err="1" smtClean="0"/>
              <a:t>methimazole</a:t>
            </a:r>
            <a:r>
              <a:rPr lang="en-US" dirty="0" smtClean="0"/>
              <a:t>, </a:t>
            </a:r>
            <a:r>
              <a:rPr lang="en-US" dirty="0" err="1" smtClean="0"/>
              <a:t>carbimazole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/>
              <a:t>Ionic inhibitor- </a:t>
            </a:r>
            <a:r>
              <a:rPr lang="en-US" dirty="0" err="1" smtClean="0"/>
              <a:t>Thiocyanates</a:t>
            </a:r>
            <a:r>
              <a:rPr lang="en-US" dirty="0" smtClean="0"/>
              <a:t>, </a:t>
            </a:r>
            <a:r>
              <a:rPr lang="en-US" dirty="0" err="1" smtClean="0"/>
              <a:t>Perchlorates</a:t>
            </a:r>
            <a:r>
              <a:rPr lang="en-US" dirty="0" smtClean="0"/>
              <a:t>, Nitrates </a:t>
            </a:r>
          </a:p>
          <a:p>
            <a:pPr lvl="0"/>
            <a:r>
              <a:rPr lang="en-US" dirty="0" smtClean="0"/>
              <a:t>Inhibit hormone release – Iodine, Na/K iodide, Organic iodide.</a:t>
            </a:r>
          </a:p>
          <a:p>
            <a:pPr lvl="0"/>
            <a:r>
              <a:rPr lang="en-US" dirty="0" smtClean="0"/>
              <a:t>Destroy thyroid tissue.</a:t>
            </a:r>
          </a:p>
          <a:p>
            <a:pPr>
              <a:buNone/>
            </a:pPr>
            <a:r>
              <a:rPr lang="en-US" dirty="0" smtClean="0"/>
              <a:t>	I </a:t>
            </a:r>
            <a:r>
              <a:rPr lang="en-US" baseline="30000" dirty="0" smtClean="0"/>
              <a:t>131</a:t>
            </a:r>
            <a:r>
              <a:rPr lang="en-US" dirty="0" smtClean="0"/>
              <a:t> , I</a:t>
            </a:r>
            <a:r>
              <a:rPr lang="en-US" baseline="30000" dirty="0" smtClean="0"/>
              <a:t>125</a:t>
            </a:r>
            <a:r>
              <a:rPr lang="en-US" dirty="0" smtClean="0"/>
              <a:t>, I</a:t>
            </a:r>
            <a:r>
              <a:rPr lang="en-US" baseline="30000" dirty="0" smtClean="0"/>
              <a:t>123</a:t>
            </a:r>
            <a:r>
              <a:rPr lang="en-US" dirty="0" smtClean="0"/>
              <a:t> radioactive iodine.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 smtClean="0"/>
              <a:t>Antithyroids</a:t>
            </a:r>
            <a:endParaRPr lang="en-US" dirty="0" smtClean="0"/>
          </a:p>
          <a:p>
            <a:pPr lvl="0"/>
            <a:r>
              <a:rPr lang="en-US" dirty="0" smtClean="0"/>
              <a:t>Inhibit synthesis of thyroid hormones. By following mechanism</a:t>
            </a:r>
          </a:p>
          <a:p>
            <a:pPr lvl="0"/>
            <a:r>
              <a:rPr lang="en-US" dirty="0" smtClean="0"/>
              <a:t>Bind to thyroid peroxides enzyme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Inhibit iodination of tyrosine residues in thymoglobulin.</a:t>
            </a:r>
          </a:p>
          <a:p>
            <a:pPr lvl="0"/>
            <a:r>
              <a:rPr lang="en-US" dirty="0" smtClean="0"/>
              <a:t>Inhibit coupling of </a:t>
            </a:r>
            <a:r>
              <a:rPr lang="en-US" dirty="0" err="1" smtClean="0"/>
              <a:t>iodotyrosine</a:t>
            </a:r>
            <a:r>
              <a:rPr lang="en-US" dirty="0" smtClean="0"/>
              <a:t> residues to form T3 and T4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Ex</a:t>
            </a:r>
            <a:r>
              <a:rPr lang="en-US" dirty="0" smtClean="0"/>
              <a:t>: </a:t>
            </a:r>
            <a:r>
              <a:rPr lang="en-US" dirty="0" err="1" smtClean="0"/>
              <a:t>Propylthiouracil</a:t>
            </a:r>
            <a:r>
              <a:rPr lang="en-US" dirty="0" smtClean="0"/>
              <a:t>, </a:t>
            </a:r>
            <a:r>
              <a:rPr lang="en-US" dirty="0" err="1" smtClean="0"/>
              <a:t>carbimazole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flipH="1">
            <a:off x="3200400" y="3124200"/>
            <a:ext cx="762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Differences between</a:t>
            </a:r>
          </a:p>
          <a:p>
            <a:pPr>
              <a:buNone/>
            </a:pPr>
            <a:r>
              <a:rPr lang="en-US" sz="2000" dirty="0" smtClean="0"/>
              <a:t>       </a:t>
            </a:r>
            <a:r>
              <a:rPr lang="en-US" sz="2000" dirty="0" err="1" smtClean="0"/>
              <a:t>Propyhlthiouracil</a:t>
            </a:r>
            <a:r>
              <a:rPr lang="en-US" sz="2000" dirty="0" smtClean="0"/>
              <a:t>                                               </a:t>
            </a:r>
            <a:r>
              <a:rPr lang="en-US" sz="2000" dirty="0" err="1" smtClean="0"/>
              <a:t>Carbimazole</a:t>
            </a:r>
            <a:endParaRPr lang="en-US" sz="2000" dirty="0" smtClean="0"/>
          </a:p>
          <a:p>
            <a:r>
              <a:rPr lang="en-US" sz="2000" dirty="0" smtClean="0"/>
              <a:t> </a:t>
            </a:r>
            <a:r>
              <a:rPr lang="en-US" sz="2000" dirty="0" smtClean="0"/>
              <a:t>Less potent                                                           </a:t>
            </a:r>
            <a:r>
              <a:rPr lang="en-US" sz="2000" dirty="0" smtClean="0"/>
              <a:t>       </a:t>
            </a:r>
            <a:r>
              <a:rPr lang="en-US" sz="2000" dirty="0" smtClean="0"/>
              <a:t>More potent</a:t>
            </a:r>
          </a:p>
          <a:p>
            <a:r>
              <a:rPr lang="en-US" sz="2000" dirty="0" smtClean="0"/>
              <a:t> </a:t>
            </a:r>
            <a:r>
              <a:rPr lang="en-US" sz="2000" dirty="0" smtClean="0"/>
              <a:t>t </a:t>
            </a:r>
            <a:r>
              <a:rPr lang="en-US" sz="2000" dirty="0" smtClean="0"/>
              <a:t>1/2 1-2 hrs                                                           </a:t>
            </a:r>
            <a:r>
              <a:rPr lang="en-US" sz="2000" dirty="0" smtClean="0"/>
              <a:t>      6-10 </a:t>
            </a:r>
            <a:r>
              <a:rPr lang="en-US" sz="2000" dirty="0" smtClean="0"/>
              <a:t>hrs</a:t>
            </a:r>
          </a:p>
          <a:p>
            <a:r>
              <a:rPr lang="en-US" sz="2000" dirty="0" smtClean="0"/>
              <a:t> </a:t>
            </a:r>
            <a:r>
              <a:rPr lang="en-US" sz="2000" dirty="0" smtClean="0"/>
              <a:t>Highly PPB                                                             </a:t>
            </a:r>
            <a:r>
              <a:rPr lang="en-US" sz="2000" dirty="0" smtClean="0"/>
              <a:t>       </a:t>
            </a:r>
            <a:r>
              <a:rPr lang="en-US" sz="2000" dirty="0" smtClean="0"/>
              <a:t>Less PPB</a:t>
            </a:r>
          </a:p>
          <a:p>
            <a:r>
              <a:rPr lang="en-US" sz="2000" dirty="0" smtClean="0"/>
              <a:t> </a:t>
            </a:r>
            <a:r>
              <a:rPr lang="en-US" sz="2000" dirty="0" smtClean="0"/>
              <a:t>Less </a:t>
            </a:r>
            <a:r>
              <a:rPr lang="en-US" sz="2000" dirty="0" smtClean="0"/>
              <a:t>amount cross placenta &amp; breast milk             </a:t>
            </a:r>
            <a:r>
              <a:rPr lang="en-US" sz="2000" dirty="0" smtClean="0"/>
              <a:t>More </a:t>
            </a:r>
            <a:r>
              <a:rPr lang="en-US" sz="2000" dirty="0" smtClean="0"/>
              <a:t>amount </a:t>
            </a:r>
            <a:r>
              <a:rPr lang="en-US" sz="2000" dirty="0" smtClean="0"/>
              <a:t>crosses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Single dose acts for 4-8 hrs                                   </a:t>
            </a:r>
            <a:r>
              <a:rPr lang="en-US" sz="2000" dirty="0" smtClean="0"/>
              <a:t>      12-24 </a:t>
            </a:r>
            <a:r>
              <a:rPr lang="en-US" sz="2000" dirty="0" smtClean="0"/>
              <a:t>hours </a:t>
            </a:r>
          </a:p>
          <a:p>
            <a:r>
              <a:rPr lang="en-US" sz="2000" dirty="0" smtClean="0"/>
              <a:t>multiple </a:t>
            </a:r>
            <a:r>
              <a:rPr lang="en-US" sz="2000" dirty="0" smtClean="0"/>
              <a:t>doses needed                                        </a:t>
            </a:r>
            <a:r>
              <a:rPr lang="en-US" sz="2000" dirty="0" smtClean="0"/>
              <a:t>     </a:t>
            </a:r>
            <a:r>
              <a:rPr lang="en-US" sz="2000" dirty="0" smtClean="0"/>
              <a:t>single dose needed </a:t>
            </a:r>
          </a:p>
          <a:p>
            <a:r>
              <a:rPr lang="en-US" sz="2000" dirty="0" smtClean="0"/>
              <a:t>No </a:t>
            </a:r>
            <a:r>
              <a:rPr lang="en-US" sz="2000" dirty="0" smtClean="0"/>
              <a:t>active metabolite                                            </a:t>
            </a:r>
            <a:r>
              <a:rPr lang="en-US" sz="2000" dirty="0" smtClean="0"/>
              <a:t>       Active metabolite-							</a:t>
            </a:r>
            <a:r>
              <a:rPr lang="en-US" sz="2000" dirty="0" err="1" smtClean="0"/>
              <a:t>methimazole</a:t>
            </a:r>
            <a:endParaRPr lang="en-US" sz="2000" dirty="0" smtClean="0"/>
          </a:p>
          <a:p>
            <a:r>
              <a:rPr lang="en-US" sz="2000" dirty="0" smtClean="0"/>
              <a:t>Inhibits </a:t>
            </a:r>
            <a:r>
              <a:rPr lang="en-US" sz="2000" dirty="0" smtClean="0"/>
              <a:t>peripheral </a:t>
            </a:r>
            <a:r>
              <a:rPr lang="en-US" sz="2000" dirty="0" smtClean="0"/>
              <a:t>conversion			</a:t>
            </a:r>
            <a:r>
              <a:rPr lang="en-US" sz="2000" dirty="0" smtClean="0"/>
              <a:t> Not inhibit 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</a:t>
            </a:r>
            <a:r>
              <a:rPr lang="en-US" sz="2000" dirty="0" smtClean="0"/>
              <a:t>        </a:t>
            </a:r>
            <a:r>
              <a:rPr lang="en-US" sz="2000" dirty="0" smtClean="0"/>
              <a:t>of T4 to T3          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Adverse effects of </a:t>
            </a:r>
            <a:r>
              <a:rPr lang="en-US" dirty="0" err="1" smtClean="0"/>
              <a:t>antithyroid</a:t>
            </a:r>
            <a:r>
              <a:rPr lang="en-US" dirty="0" smtClean="0"/>
              <a:t> drugs</a:t>
            </a:r>
          </a:p>
          <a:p>
            <a:pPr lvl="0"/>
            <a:r>
              <a:rPr lang="en-US" dirty="0" smtClean="0"/>
              <a:t>Hypothyroidism – reversible.</a:t>
            </a:r>
          </a:p>
          <a:p>
            <a:pPr lvl="0"/>
            <a:r>
              <a:rPr lang="en-US" dirty="0" smtClean="0"/>
              <a:t>GI intolerance</a:t>
            </a:r>
          </a:p>
          <a:p>
            <a:pPr lvl="0"/>
            <a:r>
              <a:rPr lang="en-US" dirty="0" smtClean="0"/>
              <a:t>Skin rashes </a:t>
            </a:r>
          </a:p>
          <a:p>
            <a:pPr lvl="0"/>
            <a:r>
              <a:rPr lang="en-US" dirty="0" smtClean="0"/>
              <a:t>Joint </a:t>
            </a:r>
            <a:r>
              <a:rPr lang="en-US" dirty="0" smtClean="0"/>
              <a:t>pain, </a:t>
            </a:r>
            <a:r>
              <a:rPr lang="en-US" dirty="0" smtClean="0"/>
              <a:t>loss of hair.</a:t>
            </a:r>
          </a:p>
          <a:p>
            <a:pPr lvl="0"/>
            <a:r>
              <a:rPr lang="en-US" dirty="0" smtClean="0"/>
              <a:t>Liver damage.</a:t>
            </a:r>
          </a:p>
          <a:p>
            <a:pPr lvl="0"/>
            <a:r>
              <a:rPr lang="en-US" dirty="0" err="1" smtClean="0"/>
              <a:t>Agranulocytosis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Therapeutic uses.</a:t>
            </a:r>
          </a:p>
          <a:p>
            <a:pPr lvl="0"/>
            <a:r>
              <a:rPr lang="en-US" dirty="0" smtClean="0"/>
              <a:t>As definitive therapy in graves disease and toxic nodular goiter.</a:t>
            </a:r>
          </a:p>
          <a:p>
            <a:pPr lvl="0"/>
            <a:r>
              <a:rPr lang="en-US" dirty="0" smtClean="0"/>
              <a:t>Pre operatively to render the gland </a:t>
            </a:r>
            <a:r>
              <a:rPr lang="en-US" dirty="0" err="1" smtClean="0"/>
              <a:t>euthyroid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 Along with I</a:t>
            </a:r>
            <a:r>
              <a:rPr lang="en-US" baseline="30000" dirty="0" smtClean="0"/>
              <a:t>131</a:t>
            </a:r>
            <a:r>
              <a:rPr lang="en-US" dirty="0" smtClean="0"/>
              <a:t> because of time lag for onset of I</a:t>
            </a:r>
            <a:r>
              <a:rPr lang="en-US" baseline="30000" dirty="0" smtClean="0"/>
              <a:t>131 </a:t>
            </a:r>
            <a:r>
              <a:rPr lang="en-US" dirty="0" smtClean="0"/>
              <a:t> action to occur.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Advantages of </a:t>
            </a:r>
            <a:r>
              <a:rPr lang="en-US" dirty="0" err="1" smtClean="0"/>
              <a:t>antithyroids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No surgical risk.</a:t>
            </a:r>
          </a:p>
          <a:p>
            <a:pPr lvl="0"/>
            <a:r>
              <a:rPr lang="en-US" dirty="0" smtClean="0"/>
              <a:t>No injury to parathyroid or recurrent laryngeal nerves.</a:t>
            </a:r>
          </a:p>
          <a:p>
            <a:pPr lvl="0"/>
            <a:r>
              <a:rPr lang="en-US" dirty="0" smtClean="0"/>
              <a:t>Hypothyroidism induced is reversible.</a:t>
            </a:r>
          </a:p>
          <a:p>
            <a:pPr lvl="0"/>
            <a:r>
              <a:rPr lang="en-US" dirty="0" smtClean="0"/>
              <a:t>Can be used in children and young patients.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Disadvantages of </a:t>
            </a:r>
            <a:r>
              <a:rPr lang="en-US" dirty="0" err="1" smtClean="0"/>
              <a:t>antithyroids</a:t>
            </a:r>
            <a:endParaRPr lang="en-US" dirty="0" smtClean="0"/>
          </a:p>
          <a:p>
            <a:pPr lvl="0"/>
            <a:r>
              <a:rPr lang="en-US" dirty="0" smtClean="0"/>
              <a:t>Treatment is life long, has high relapse rate.</a:t>
            </a:r>
          </a:p>
          <a:p>
            <a:pPr lvl="0"/>
            <a:r>
              <a:rPr lang="en-US" dirty="0" smtClean="0"/>
              <a:t>Not practicable for use in </a:t>
            </a:r>
            <a:r>
              <a:rPr lang="en-US" dirty="0" err="1" smtClean="0"/>
              <a:t>unco</a:t>
            </a:r>
            <a:r>
              <a:rPr lang="en-US" dirty="0" smtClean="0"/>
              <a:t>-operative patients.</a:t>
            </a:r>
          </a:p>
          <a:p>
            <a:pPr lvl="0"/>
            <a:r>
              <a:rPr lang="en-US" dirty="0" smtClean="0"/>
              <a:t>Drug toxicity.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3995</Words>
  <Application>Microsoft Office PowerPoint</Application>
  <PresentationFormat>On-screen Show (4:3)</PresentationFormat>
  <Paragraphs>740</Paragraphs>
  <Slides>112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112</vt:i4>
      </vt:variant>
    </vt:vector>
  </HeadingPairs>
  <TitlesOfParts>
    <vt:vector size="113" baseType="lpstr">
      <vt:lpstr>Office Theme</vt:lpstr>
      <vt:lpstr>FIBRINOLYTICS</vt:lpstr>
      <vt:lpstr>Fibrinolytics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Reference</vt:lpstr>
      <vt:lpstr> Antiplatelet drugs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Reference</vt:lpstr>
      <vt:lpstr>   Coagulants &amp; Anticoagulants</vt:lpstr>
      <vt:lpstr>Slide 25</vt:lpstr>
      <vt:lpstr>Slide 26</vt:lpstr>
      <vt:lpstr>Vitamin K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 Anti Coagulants Contd…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 Anticoagulants Contd….</vt:lpstr>
      <vt:lpstr>Slide 48</vt:lpstr>
      <vt:lpstr>Slide 49</vt:lpstr>
      <vt:lpstr>Slide 50</vt:lpstr>
      <vt:lpstr>Slide 51</vt:lpstr>
      <vt:lpstr>Slide 52</vt:lpstr>
      <vt:lpstr>Slide 53</vt:lpstr>
      <vt:lpstr> Anticoagulants Contd….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 Anticoagulants Contd….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Reference</vt:lpstr>
      <vt:lpstr> Thyroid Hormone &amp; anti thyroid drugs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  <vt:lpstr>Slide 88</vt:lpstr>
      <vt:lpstr>Slide 89</vt:lpstr>
      <vt:lpstr> Thyroid Hormone &amp; anti thyroid drugs</vt:lpstr>
      <vt:lpstr>Slide 91</vt:lpstr>
      <vt:lpstr>Slide 92</vt:lpstr>
      <vt:lpstr>Slide 93</vt:lpstr>
      <vt:lpstr>Slide 94</vt:lpstr>
      <vt:lpstr>Slide 95</vt:lpstr>
      <vt:lpstr>Slide 96</vt:lpstr>
      <vt:lpstr>Slide 97</vt:lpstr>
      <vt:lpstr>Slide 98</vt:lpstr>
      <vt:lpstr>Slide 99</vt:lpstr>
      <vt:lpstr> Thyroid Hormone &amp; thyroid inhibitors</vt:lpstr>
      <vt:lpstr>Slide 101</vt:lpstr>
      <vt:lpstr>Slide 102</vt:lpstr>
      <vt:lpstr>Slide 103</vt:lpstr>
      <vt:lpstr>Slide 104</vt:lpstr>
      <vt:lpstr>Slide 105</vt:lpstr>
      <vt:lpstr>Slide 106</vt:lpstr>
      <vt:lpstr>Slide 107</vt:lpstr>
      <vt:lpstr>Slide 108</vt:lpstr>
      <vt:lpstr>Slide 109</vt:lpstr>
      <vt:lpstr>Slide 110</vt:lpstr>
      <vt:lpstr>Slide 111</vt:lpstr>
      <vt:lpstr>Reference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</dc:title>
  <dc:creator>Amit Sharma</dc:creator>
  <cp:lastModifiedBy>Amit Sharma</cp:lastModifiedBy>
  <cp:revision>46</cp:revision>
  <dcterms:created xsi:type="dcterms:W3CDTF">2006-08-16T00:00:00Z</dcterms:created>
  <dcterms:modified xsi:type="dcterms:W3CDTF">2014-02-25T10:35:31Z</dcterms:modified>
</cp:coreProperties>
</file>