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3" r:id="rId2"/>
    <p:sldId id="257" r:id="rId3"/>
    <p:sldId id="258" r:id="rId4"/>
    <p:sldId id="269" r:id="rId5"/>
    <p:sldId id="267" r:id="rId6"/>
    <p:sldId id="259" r:id="rId7"/>
    <p:sldId id="289" r:id="rId8"/>
    <p:sldId id="290" r:id="rId9"/>
    <p:sldId id="291" r:id="rId10"/>
    <p:sldId id="268" r:id="rId11"/>
    <p:sldId id="266" r:id="rId12"/>
    <p:sldId id="287" r:id="rId13"/>
    <p:sldId id="260" r:id="rId14"/>
    <p:sldId id="292" r:id="rId15"/>
    <p:sldId id="261" r:id="rId16"/>
    <p:sldId id="256" r:id="rId17"/>
    <p:sldId id="263" r:id="rId18"/>
    <p:sldId id="264" r:id="rId19"/>
    <p:sldId id="265" r:id="rId20"/>
    <p:sldId id="271" r:id="rId21"/>
    <p:sldId id="272" r:id="rId22"/>
    <p:sldId id="300" r:id="rId23"/>
    <p:sldId id="301" r:id="rId24"/>
    <p:sldId id="273" r:id="rId25"/>
    <p:sldId id="274" r:id="rId26"/>
    <p:sldId id="275" r:id="rId27"/>
    <p:sldId id="276" r:id="rId28"/>
    <p:sldId id="293" r:id="rId29"/>
    <p:sldId id="278" r:id="rId30"/>
    <p:sldId id="279" r:id="rId31"/>
    <p:sldId id="280" r:id="rId32"/>
    <p:sldId id="281" r:id="rId33"/>
    <p:sldId id="282" r:id="rId34"/>
    <p:sldId id="296" r:id="rId35"/>
    <p:sldId id="295" r:id="rId36"/>
    <p:sldId id="298" r:id="rId37"/>
    <p:sldId id="299" r:id="rId38"/>
    <p:sldId id="283" r:id="rId39"/>
    <p:sldId id="284" r:id="rId40"/>
    <p:sldId id="285" r:id="rId41"/>
    <p:sldId id="286" r:id="rId42"/>
    <p:sldId id="294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E4E7A-098F-4E8B-8CA8-A20CA11442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C4407-2D1E-47B8-BDEB-A0B388AB14BA}">
      <dgm:prSet phldrT="[Text]"/>
      <dgm:spPr/>
      <dgm:t>
        <a:bodyPr/>
        <a:lstStyle/>
        <a:p>
          <a:r>
            <a:rPr lang="en-US" dirty="0" smtClean="0"/>
            <a:t>Extra-</a:t>
          </a:r>
        </a:p>
        <a:p>
          <a:r>
            <a:rPr lang="en-US" dirty="0" smtClean="0"/>
            <a:t>Pyramidal</a:t>
          </a:r>
        </a:p>
        <a:p>
          <a:r>
            <a:rPr lang="en-US" dirty="0" smtClean="0"/>
            <a:t>System</a:t>
          </a:r>
          <a:endParaRPr lang="en-US" dirty="0"/>
        </a:p>
      </dgm:t>
    </dgm:pt>
    <dgm:pt modelId="{3D3FA6AF-C643-4302-9779-19080597646E}" type="parTrans" cxnId="{B636FB6A-9E0B-4497-9737-FC7FF40C3281}">
      <dgm:prSet/>
      <dgm:spPr/>
      <dgm:t>
        <a:bodyPr/>
        <a:lstStyle/>
        <a:p>
          <a:endParaRPr lang="en-US"/>
        </a:p>
      </dgm:t>
    </dgm:pt>
    <dgm:pt modelId="{CD928D04-7244-454F-983A-236F0C29748D}" type="sibTrans" cxnId="{B636FB6A-9E0B-4497-9737-FC7FF40C3281}">
      <dgm:prSet/>
      <dgm:spPr/>
      <dgm:t>
        <a:bodyPr/>
        <a:lstStyle/>
        <a:p>
          <a:endParaRPr lang="en-US"/>
        </a:p>
      </dgm:t>
    </dgm:pt>
    <dgm:pt modelId="{5312C8F0-8DAB-434A-B178-3726253C058A}">
      <dgm:prSet phldrT="[Text]"/>
      <dgm:spPr/>
      <dgm:t>
        <a:bodyPr/>
        <a:lstStyle/>
        <a:p>
          <a:r>
            <a:rPr lang="en-US" dirty="0" smtClean="0"/>
            <a:t>Pyramidal</a:t>
          </a:r>
        </a:p>
        <a:p>
          <a:r>
            <a:rPr lang="en-US" dirty="0" smtClean="0"/>
            <a:t>System</a:t>
          </a:r>
          <a:endParaRPr lang="en-US" dirty="0"/>
        </a:p>
      </dgm:t>
    </dgm:pt>
    <dgm:pt modelId="{F48E8BD8-30F3-4877-80F2-26BA3B4EB12A}" type="parTrans" cxnId="{DA2251F1-3C91-4CD1-962C-AAFE6821A7BC}">
      <dgm:prSet/>
      <dgm:spPr/>
      <dgm:t>
        <a:bodyPr/>
        <a:lstStyle/>
        <a:p>
          <a:endParaRPr lang="en-US"/>
        </a:p>
      </dgm:t>
    </dgm:pt>
    <dgm:pt modelId="{F1B7FA38-1A83-4301-83A8-DBE228DEB0EA}" type="sibTrans" cxnId="{DA2251F1-3C91-4CD1-962C-AAFE6821A7BC}">
      <dgm:prSet/>
      <dgm:spPr/>
      <dgm:t>
        <a:bodyPr/>
        <a:lstStyle/>
        <a:p>
          <a:endParaRPr lang="en-US"/>
        </a:p>
      </dgm:t>
    </dgm:pt>
    <dgm:pt modelId="{C532227B-95A7-476B-BFDC-DF3704ED7B88}">
      <dgm:prSet phldrT="[Text]"/>
      <dgm:spPr/>
      <dgm:t>
        <a:bodyPr/>
        <a:lstStyle/>
        <a:p>
          <a:r>
            <a:rPr lang="en-US" dirty="0" smtClean="0"/>
            <a:t>Cerebellum</a:t>
          </a:r>
          <a:endParaRPr lang="en-US" dirty="0"/>
        </a:p>
      </dgm:t>
    </dgm:pt>
    <dgm:pt modelId="{CB53B5B0-4124-4C47-B00C-0A98A782ABC8}" type="parTrans" cxnId="{AEDEF33B-5F6A-4BC6-ACC9-4021009C6362}">
      <dgm:prSet/>
      <dgm:spPr/>
      <dgm:t>
        <a:bodyPr/>
        <a:lstStyle/>
        <a:p>
          <a:endParaRPr lang="en-US"/>
        </a:p>
      </dgm:t>
    </dgm:pt>
    <dgm:pt modelId="{B5A633E4-5894-4B1B-AA83-F9A35550EDF5}" type="sibTrans" cxnId="{AEDEF33B-5F6A-4BC6-ACC9-4021009C6362}">
      <dgm:prSet/>
      <dgm:spPr/>
      <dgm:t>
        <a:bodyPr/>
        <a:lstStyle/>
        <a:p>
          <a:endParaRPr lang="en-US"/>
        </a:p>
      </dgm:t>
    </dgm:pt>
    <dgm:pt modelId="{2E28A122-5AF4-4A12-A1F4-ECF4959AED47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rgbClr val="00B050"/>
              </a:solidFill>
            </a:rPr>
            <a:t>Voluntry Movement Control</a:t>
          </a:r>
          <a:endParaRPr lang="en-US" b="1" dirty="0">
            <a:solidFill>
              <a:srgbClr val="00B050"/>
            </a:solidFill>
          </a:endParaRPr>
        </a:p>
      </dgm:t>
    </dgm:pt>
    <dgm:pt modelId="{35CD6752-C507-4FA2-8A54-7CA677528B2F}" type="parTrans" cxnId="{C6743622-D87B-4373-A099-D8BB11E38F21}">
      <dgm:prSet/>
      <dgm:spPr/>
      <dgm:t>
        <a:bodyPr/>
        <a:lstStyle/>
        <a:p>
          <a:endParaRPr lang="en-US"/>
        </a:p>
      </dgm:t>
    </dgm:pt>
    <dgm:pt modelId="{380F464D-CA69-4D14-A810-886406D377BA}" type="sibTrans" cxnId="{C6743622-D87B-4373-A099-D8BB11E38F21}">
      <dgm:prSet/>
      <dgm:spPr/>
      <dgm:t>
        <a:bodyPr/>
        <a:lstStyle/>
        <a:p>
          <a:endParaRPr lang="en-US"/>
        </a:p>
      </dgm:t>
    </dgm:pt>
    <dgm:pt modelId="{37D60338-C44E-4E34-A62B-3037377AFD58}" type="pres">
      <dgm:prSet presAssocID="{DF4E4E7A-098F-4E8B-8CA8-A20CA11442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AFF9D-8586-46E5-A7F3-06A8E4D3E50B}" type="pres">
      <dgm:prSet presAssocID="{DF4E4E7A-098F-4E8B-8CA8-A20CA114428E}" presName="ellipse" presStyleLbl="trBgShp" presStyleIdx="0" presStyleCnt="1"/>
      <dgm:spPr/>
    </dgm:pt>
    <dgm:pt modelId="{0207078B-FAD4-4276-93D2-C6A04051E3DF}" type="pres">
      <dgm:prSet presAssocID="{DF4E4E7A-098F-4E8B-8CA8-A20CA114428E}" presName="arrow1" presStyleLbl="fgShp" presStyleIdx="0" presStyleCnt="1" custLinFactNeighborX="17347" custLinFactNeighborY="-22168"/>
      <dgm:spPr/>
    </dgm:pt>
    <dgm:pt modelId="{881EB971-678A-4977-9FA9-05C39B1773A1}" type="pres">
      <dgm:prSet presAssocID="{DF4E4E7A-098F-4E8B-8CA8-A20CA114428E}" presName="rectangle" presStyleLbl="revTx" presStyleIdx="0" presStyleCnt="1" custLinFactNeighborX="5102" custLinFactNeighborY="-40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4A361-464D-4693-9725-D0BACDEAE61C}" type="pres">
      <dgm:prSet presAssocID="{5312C8F0-8DAB-434A-B178-3726253C058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DF7DC-6EEA-46B8-940D-4ED90E168413}" type="pres">
      <dgm:prSet presAssocID="{C532227B-95A7-476B-BFDC-DF3704ED7B8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43059-A4AB-4067-B121-87CCE13A718D}" type="pres">
      <dgm:prSet presAssocID="{2E28A122-5AF4-4A12-A1F4-ECF4959AED4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0F1C5-F224-42D3-AB98-5787BC37F45A}" type="pres">
      <dgm:prSet presAssocID="{DF4E4E7A-098F-4E8B-8CA8-A20CA114428E}" presName="funnel" presStyleLbl="trAlignAcc1" presStyleIdx="0" presStyleCnt="1" custScaleX="97059" custLinFactNeighborX="1882" custLinFactNeighborY="-893"/>
      <dgm:spPr/>
    </dgm:pt>
  </dgm:ptLst>
  <dgm:cxnLst>
    <dgm:cxn modelId="{B636FB6A-9E0B-4497-9737-FC7FF40C3281}" srcId="{DF4E4E7A-098F-4E8B-8CA8-A20CA114428E}" destId="{F0EC4407-2D1E-47B8-BDEB-A0B388AB14BA}" srcOrd="0" destOrd="0" parTransId="{3D3FA6AF-C643-4302-9779-19080597646E}" sibTransId="{CD928D04-7244-454F-983A-236F0C29748D}"/>
    <dgm:cxn modelId="{198C7B2E-3E5A-4181-A884-02553F3AA149}" type="presOf" srcId="{5312C8F0-8DAB-434A-B178-3726253C058A}" destId="{434DF7DC-6EEA-46B8-940D-4ED90E168413}" srcOrd="0" destOrd="0" presId="urn:microsoft.com/office/officeart/2005/8/layout/funnel1"/>
    <dgm:cxn modelId="{DA2251F1-3C91-4CD1-962C-AAFE6821A7BC}" srcId="{DF4E4E7A-098F-4E8B-8CA8-A20CA114428E}" destId="{5312C8F0-8DAB-434A-B178-3726253C058A}" srcOrd="1" destOrd="0" parTransId="{F48E8BD8-30F3-4877-80F2-26BA3B4EB12A}" sibTransId="{F1B7FA38-1A83-4301-83A8-DBE228DEB0EA}"/>
    <dgm:cxn modelId="{C6743622-D87B-4373-A099-D8BB11E38F21}" srcId="{DF4E4E7A-098F-4E8B-8CA8-A20CA114428E}" destId="{2E28A122-5AF4-4A12-A1F4-ECF4959AED47}" srcOrd="3" destOrd="0" parTransId="{35CD6752-C507-4FA2-8A54-7CA677528B2F}" sibTransId="{380F464D-CA69-4D14-A810-886406D377BA}"/>
    <dgm:cxn modelId="{AEDEF33B-5F6A-4BC6-ACC9-4021009C6362}" srcId="{DF4E4E7A-098F-4E8B-8CA8-A20CA114428E}" destId="{C532227B-95A7-476B-BFDC-DF3704ED7B88}" srcOrd="2" destOrd="0" parTransId="{CB53B5B0-4124-4C47-B00C-0A98A782ABC8}" sibTransId="{B5A633E4-5894-4B1B-AA83-F9A35550EDF5}"/>
    <dgm:cxn modelId="{00E998E2-9DC6-4F76-A2B1-C04FD3F5AECE}" type="presOf" srcId="{2E28A122-5AF4-4A12-A1F4-ECF4959AED47}" destId="{881EB971-678A-4977-9FA9-05C39B1773A1}" srcOrd="0" destOrd="0" presId="urn:microsoft.com/office/officeart/2005/8/layout/funnel1"/>
    <dgm:cxn modelId="{FBCA8263-2690-4219-AE7E-26D95DB6F586}" type="presOf" srcId="{DF4E4E7A-098F-4E8B-8CA8-A20CA114428E}" destId="{37D60338-C44E-4E34-A62B-3037377AFD58}" srcOrd="0" destOrd="0" presId="urn:microsoft.com/office/officeart/2005/8/layout/funnel1"/>
    <dgm:cxn modelId="{5C2A4032-CA0B-465F-92EE-D529195C262D}" type="presOf" srcId="{F0EC4407-2D1E-47B8-BDEB-A0B388AB14BA}" destId="{BAD43059-A4AB-4067-B121-87CCE13A718D}" srcOrd="0" destOrd="0" presId="urn:microsoft.com/office/officeart/2005/8/layout/funnel1"/>
    <dgm:cxn modelId="{40487257-71F0-465E-800B-0CB5BED37B7D}" type="presOf" srcId="{C532227B-95A7-476B-BFDC-DF3704ED7B88}" destId="{2294A361-464D-4693-9725-D0BACDEAE61C}" srcOrd="0" destOrd="0" presId="urn:microsoft.com/office/officeart/2005/8/layout/funnel1"/>
    <dgm:cxn modelId="{5A307CD1-C9C5-4255-B633-5F19D1D9CCC9}" type="presParOf" srcId="{37D60338-C44E-4E34-A62B-3037377AFD58}" destId="{E07AFF9D-8586-46E5-A7F3-06A8E4D3E50B}" srcOrd="0" destOrd="0" presId="urn:microsoft.com/office/officeart/2005/8/layout/funnel1"/>
    <dgm:cxn modelId="{4760002F-5949-4285-A71E-A96C22A12A1C}" type="presParOf" srcId="{37D60338-C44E-4E34-A62B-3037377AFD58}" destId="{0207078B-FAD4-4276-93D2-C6A04051E3DF}" srcOrd="1" destOrd="0" presId="urn:microsoft.com/office/officeart/2005/8/layout/funnel1"/>
    <dgm:cxn modelId="{1501AC6A-1014-428C-93EF-DD622BDE7595}" type="presParOf" srcId="{37D60338-C44E-4E34-A62B-3037377AFD58}" destId="{881EB971-678A-4977-9FA9-05C39B1773A1}" srcOrd="2" destOrd="0" presId="urn:microsoft.com/office/officeart/2005/8/layout/funnel1"/>
    <dgm:cxn modelId="{ED3BE0B2-FC44-432A-8262-49E52BABBCEC}" type="presParOf" srcId="{37D60338-C44E-4E34-A62B-3037377AFD58}" destId="{2294A361-464D-4693-9725-D0BACDEAE61C}" srcOrd="3" destOrd="0" presId="urn:microsoft.com/office/officeart/2005/8/layout/funnel1"/>
    <dgm:cxn modelId="{CDD93B39-1A86-43A1-9C4D-12651D12E43C}" type="presParOf" srcId="{37D60338-C44E-4E34-A62B-3037377AFD58}" destId="{434DF7DC-6EEA-46B8-940D-4ED90E168413}" srcOrd="4" destOrd="0" presId="urn:microsoft.com/office/officeart/2005/8/layout/funnel1"/>
    <dgm:cxn modelId="{93174994-255E-413F-86F6-E3B8BF35116F}" type="presParOf" srcId="{37D60338-C44E-4E34-A62B-3037377AFD58}" destId="{BAD43059-A4AB-4067-B121-87CCE13A718D}" srcOrd="5" destOrd="0" presId="urn:microsoft.com/office/officeart/2005/8/layout/funnel1"/>
    <dgm:cxn modelId="{1FF67B43-4748-4A5E-B86E-FD7C9F99A4C9}" type="presParOf" srcId="{37D60338-C44E-4E34-A62B-3037377AFD58}" destId="{ACE0F1C5-F224-42D3-AB98-5787BC37F45A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BFCB4-9E5C-4169-BD50-DA224885A35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804E9EF-1631-496D-8DAA-F3AB9EC872BC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Dopamine</a:t>
          </a:r>
          <a:endParaRPr lang="en-IN" b="1" dirty="0">
            <a:solidFill>
              <a:srgbClr val="FFFF00"/>
            </a:solidFill>
          </a:endParaRPr>
        </a:p>
      </dgm:t>
    </dgm:pt>
    <dgm:pt modelId="{EDCD2218-B2E6-4DB8-BB1B-CCBB89B0C4EF}" type="parTrans" cxnId="{5D0A391E-4EAF-40F6-927F-13B36127DA95}">
      <dgm:prSet/>
      <dgm:spPr/>
      <dgm:t>
        <a:bodyPr/>
        <a:lstStyle/>
        <a:p>
          <a:endParaRPr lang="en-IN"/>
        </a:p>
      </dgm:t>
    </dgm:pt>
    <dgm:pt modelId="{192FD2E8-B2B3-4A51-8275-B11EBE326FD4}" type="sibTrans" cxnId="{5D0A391E-4EAF-40F6-927F-13B36127DA95}">
      <dgm:prSet/>
      <dgm:spPr/>
      <dgm:t>
        <a:bodyPr/>
        <a:lstStyle/>
        <a:p>
          <a:endParaRPr lang="en-IN"/>
        </a:p>
      </dgm:t>
    </dgm:pt>
    <dgm:pt modelId="{356F3330-2556-4B0B-87FB-2DA27AABC80E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Acetylcholine</a:t>
          </a:r>
          <a:endParaRPr lang="en-IN" b="1" dirty="0">
            <a:solidFill>
              <a:srgbClr val="FFFF00"/>
            </a:solidFill>
          </a:endParaRPr>
        </a:p>
      </dgm:t>
    </dgm:pt>
    <dgm:pt modelId="{2464D447-5DAB-4A60-8BD6-702847ECCC80}" type="parTrans" cxnId="{E8B63640-EF16-4DC5-A03D-510437BADBA4}">
      <dgm:prSet/>
      <dgm:spPr/>
      <dgm:t>
        <a:bodyPr/>
        <a:lstStyle/>
        <a:p>
          <a:endParaRPr lang="en-IN"/>
        </a:p>
      </dgm:t>
    </dgm:pt>
    <dgm:pt modelId="{B4E704B8-96B6-4700-B75E-CCC4E4BD7AE8}" type="sibTrans" cxnId="{E8B63640-EF16-4DC5-A03D-510437BADBA4}">
      <dgm:prSet/>
      <dgm:spPr/>
      <dgm:t>
        <a:bodyPr/>
        <a:lstStyle/>
        <a:p>
          <a:endParaRPr lang="en-IN"/>
        </a:p>
      </dgm:t>
    </dgm:pt>
    <dgm:pt modelId="{3AF80D30-FD6C-45ED-A918-4C58F892010D}" type="pres">
      <dgm:prSet presAssocID="{BCDBFCB4-9E5C-4169-BD50-DA224885A3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5BC391-EB57-43C9-992B-7A1AF80A086B}" type="pres">
      <dgm:prSet presAssocID="{BCDBFCB4-9E5C-4169-BD50-DA224885A35F}" presName="divider" presStyleLbl="fgShp" presStyleIdx="0" presStyleCnt="1"/>
      <dgm:spPr/>
    </dgm:pt>
    <dgm:pt modelId="{46FFFE29-CDB8-4F88-B470-6A4DCC988030}" type="pres">
      <dgm:prSet presAssocID="{5804E9EF-1631-496D-8DAA-F3AB9EC872BC}" presName="downArrow" presStyleLbl="node1" presStyleIdx="0" presStyleCnt="2"/>
      <dgm:spPr/>
    </dgm:pt>
    <dgm:pt modelId="{3A50E18E-7F78-42C7-B5CF-E241F5559613}" type="pres">
      <dgm:prSet presAssocID="{5804E9EF-1631-496D-8DAA-F3AB9EC872BC}" presName="downArrowText" presStyleLbl="revTx" presStyleIdx="0" presStyleCnt="2" custScaleX="130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9DCAC-3927-4C37-8D16-9AA5C31E18D8}" type="pres">
      <dgm:prSet presAssocID="{356F3330-2556-4B0B-87FB-2DA27AABC80E}" presName="upArrow" presStyleLbl="node1" presStyleIdx="1" presStyleCnt="2"/>
      <dgm:spPr/>
    </dgm:pt>
    <dgm:pt modelId="{FD433FF6-B6B1-4FE6-9667-5D3FB84868E4}" type="pres">
      <dgm:prSet presAssocID="{356F3330-2556-4B0B-87FB-2DA27AABC80E}" presName="upArrowText" presStyleLbl="revTx" presStyleIdx="1" presStyleCnt="2" custScaleX="14166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F3A8794-D348-474C-A2FB-5E1FCED5E6C7}" type="presOf" srcId="{5804E9EF-1631-496D-8DAA-F3AB9EC872BC}" destId="{3A50E18E-7F78-42C7-B5CF-E241F5559613}" srcOrd="0" destOrd="0" presId="urn:microsoft.com/office/officeart/2005/8/layout/arrow3"/>
    <dgm:cxn modelId="{E8B63640-EF16-4DC5-A03D-510437BADBA4}" srcId="{BCDBFCB4-9E5C-4169-BD50-DA224885A35F}" destId="{356F3330-2556-4B0B-87FB-2DA27AABC80E}" srcOrd="1" destOrd="0" parTransId="{2464D447-5DAB-4A60-8BD6-702847ECCC80}" sibTransId="{B4E704B8-96B6-4700-B75E-CCC4E4BD7AE8}"/>
    <dgm:cxn modelId="{185161A7-8B38-47AE-9629-9B014C4C7B21}" type="presOf" srcId="{356F3330-2556-4B0B-87FB-2DA27AABC80E}" destId="{FD433FF6-B6B1-4FE6-9667-5D3FB84868E4}" srcOrd="0" destOrd="0" presId="urn:microsoft.com/office/officeart/2005/8/layout/arrow3"/>
    <dgm:cxn modelId="{5D0A391E-4EAF-40F6-927F-13B36127DA95}" srcId="{BCDBFCB4-9E5C-4169-BD50-DA224885A35F}" destId="{5804E9EF-1631-496D-8DAA-F3AB9EC872BC}" srcOrd="0" destOrd="0" parTransId="{EDCD2218-B2E6-4DB8-BB1B-CCBB89B0C4EF}" sibTransId="{192FD2E8-B2B3-4A51-8275-B11EBE326FD4}"/>
    <dgm:cxn modelId="{0CFE9AEC-673A-4C4F-BDBF-48C7414E2280}" type="presOf" srcId="{BCDBFCB4-9E5C-4169-BD50-DA224885A35F}" destId="{3AF80D30-FD6C-45ED-A918-4C58F892010D}" srcOrd="0" destOrd="0" presId="urn:microsoft.com/office/officeart/2005/8/layout/arrow3"/>
    <dgm:cxn modelId="{93DEB3BE-2FEC-42B5-B9D5-BFC6CE0A720E}" type="presParOf" srcId="{3AF80D30-FD6C-45ED-A918-4C58F892010D}" destId="{545BC391-EB57-43C9-992B-7A1AF80A086B}" srcOrd="0" destOrd="0" presId="urn:microsoft.com/office/officeart/2005/8/layout/arrow3"/>
    <dgm:cxn modelId="{DC3208B6-28F7-44B5-A83D-44E4FD31DCF7}" type="presParOf" srcId="{3AF80D30-FD6C-45ED-A918-4C58F892010D}" destId="{46FFFE29-CDB8-4F88-B470-6A4DCC988030}" srcOrd="1" destOrd="0" presId="urn:microsoft.com/office/officeart/2005/8/layout/arrow3"/>
    <dgm:cxn modelId="{8D8EABB9-7733-4BED-84F0-8C71888280D4}" type="presParOf" srcId="{3AF80D30-FD6C-45ED-A918-4C58F892010D}" destId="{3A50E18E-7F78-42C7-B5CF-E241F5559613}" srcOrd="2" destOrd="0" presId="urn:microsoft.com/office/officeart/2005/8/layout/arrow3"/>
    <dgm:cxn modelId="{0395A589-A07B-4204-AC27-88778604F2C0}" type="presParOf" srcId="{3AF80D30-FD6C-45ED-A918-4C58F892010D}" destId="{B0B9DCAC-3927-4C37-8D16-9AA5C31E18D8}" srcOrd="3" destOrd="0" presId="urn:microsoft.com/office/officeart/2005/8/layout/arrow3"/>
    <dgm:cxn modelId="{7CCB4604-0825-4D05-92D0-E2B5804862D4}" type="presParOf" srcId="{3AF80D30-FD6C-45ED-A918-4C58F892010D}" destId="{FD433FF6-B6B1-4FE6-9667-5D3FB84868E4}" srcOrd="4" destOrd="0" presId="urn:microsoft.com/office/officeart/2005/8/layout/arrow3"/>
  </dgm:cxnLst>
  <dgm:bg>
    <a:solidFill>
      <a:schemeClr val="tx1">
        <a:lumMod val="85000"/>
        <a:lumOff val="15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148AF-E24D-4A01-AC68-1E49F5158F0D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359BF-50C7-4991-A200-B9EEFF22066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SN</a:t>
            </a:r>
            <a:r>
              <a:rPr lang="en-IN" baseline="0" dirty="0" smtClean="0"/>
              <a:t> present in midbrain</a:t>
            </a:r>
          </a:p>
          <a:p>
            <a:r>
              <a:rPr lang="en-IN" baseline="0" dirty="0" smtClean="0"/>
              <a:t>Black pigmented, </a:t>
            </a:r>
            <a:r>
              <a:rPr lang="en-IN" baseline="0" dirty="0" err="1" smtClean="0"/>
              <a:t>Neuromelanin</a:t>
            </a:r>
            <a:endParaRPr lang="en-IN" baseline="0" dirty="0" smtClean="0"/>
          </a:p>
          <a:p>
            <a:r>
              <a:rPr lang="en-IN" baseline="0" dirty="0" smtClean="0"/>
              <a:t>Densely packed – calcium and protein structured DA </a:t>
            </a:r>
            <a:r>
              <a:rPr lang="en-IN" baseline="0" dirty="0" err="1" smtClean="0"/>
              <a:t>unmyelinated</a:t>
            </a:r>
            <a:r>
              <a:rPr lang="en-IN" baseline="0" dirty="0" smtClean="0"/>
              <a:t> neurons</a:t>
            </a:r>
          </a:p>
          <a:p>
            <a:r>
              <a:rPr lang="en-IN" baseline="0" dirty="0" smtClean="0"/>
              <a:t>B/L present, ipsilateral and contralateral connections</a:t>
            </a:r>
          </a:p>
          <a:p>
            <a:r>
              <a:rPr lang="en-IN" baseline="0" dirty="0" smtClean="0"/>
              <a:t>Fn – eye </a:t>
            </a:r>
            <a:r>
              <a:rPr lang="en-IN" baseline="0" dirty="0" err="1" smtClean="0"/>
              <a:t>movt</a:t>
            </a:r>
            <a:r>
              <a:rPr lang="en-IN" baseline="0" dirty="0" smtClean="0"/>
              <a:t>, motor planning, reward seeking, learning, addiction.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359BF-50C7-4991-A200-B9EEFF220660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Initiation of </a:t>
            </a:r>
            <a:r>
              <a:rPr lang="en-IN" dirty="0" err="1" smtClean="0"/>
              <a:t>movt</a:t>
            </a:r>
            <a:r>
              <a:rPr lang="en-IN" baseline="0" dirty="0" smtClean="0"/>
              <a:t> – </a:t>
            </a:r>
            <a:r>
              <a:rPr lang="en-IN" b="1" u="sng" baseline="0" dirty="0" smtClean="0"/>
              <a:t>@direct pathways </a:t>
            </a:r>
          </a:p>
          <a:p>
            <a:r>
              <a:rPr lang="en-IN" baseline="0" dirty="0" smtClean="0"/>
              <a:t>signals from </a:t>
            </a:r>
            <a:r>
              <a:rPr lang="en-IN" baseline="0" dirty="0" err="1" smtClean="0"/>
              <a:t>premotor</a:t>
            </a:r>
            <a:r>
              <a:rPr lang="en-IN" baseline="0" dirty="0" smtClean="0"/>
              <a:t> cortex </a:t>
            </a:r>
            <a:r>
              <a:rPr lang="en-IN" baseline="0" dirty="0" smtClean="0">
                <a:sym typeface="Wingdings" pitchFamily="2" charset="2"/>
              </a:rPr>
              <a:t> BG ( caudate, </a:t>
            </a:r>
            <a:r>
              <a:rPr lang="en-IN" baseline="0" dirty="0" err="1" smtClean="0">
                <a:sym typeface="Wingdings" pitchFamily="2" charset="2"/>
              </a:rPr>
              <a:t>putamen</a:t>
            </a:r>
            <a:r>
              <a:rPr lang="en-IN" baseline="0" dirty="0" smtClean="0">
                <a:sym typeface="Wingdings" pitchFamily="2" charset="2"/>
              </a:rPr>
              <a:t>, </a:t>
            </a:r>
            <a:r>
              <a:rPr lang="en-IN" baseline="0" dirty="0" err="1" smtClean="0">
                <a:sym typeface="Wingdings" pitchFamily="2" charset="2"/>
              </a:rPr>
              <a:t>substantia</a:t>
            </a:r>
            <a:r>
              <a:rPr lang="en-IN" baseline="0" dirty="0" smtClean="0">
                <a:sym typeface="Wingdings" pitchFamily="2" charset="2"/>
              </a:rPr>
              <a:t> </a:t>
            </a:r>
            <a:r>
              <a:rPr lang="en-IN" baseline="0" dirty="0" err="1" smtClean="0">
                <a:sym typeface="Wingdings" pitchFamily="2" charset="2"/>
              </a:rPr>
              <a:t>nigra</a:t>
            </a:r>
            <a:r>
              <a:rPr lang="en-IN" baseline="0" dirty="0" smtClean="0">
                <a:sym typeface="Wingdings" pitchFamily="2" charset="2"/>
              </a:rPr>
              <a:t>) &amp; thalamus ( </a:t>
            </a:r>
            <a:r>
              <a:rPr lang="en-IN" baseline="0" dirty="0" err="1" smtClean="0">
                <a:sym typeface="Wingdings" pitchFamily="2" charset="2"/>
              </a:rPr>
              <a:t>ventrolateral</a:t>
            </a:r>
            <a:r>
              <a:rPr lang="en-IN" baseline="0" dirty="0" smtClean="0">
                <a:sym typeface="Wingdings" pitchFamily="2" charset="2"/>
              </a:rPr>
              <a:t> n </a:t>
            </a:r>
            <a:r>
              <a:rPr lang="en-IN" baseline="0" dirty="0" err="1" smtClean="0">
                <a:sym typeface="Wingdings" pitchFamily="2" charset="2"/>
              </a:rPr>
              <a:t>ventroanterior</a:t>
            </a:r>
            <a:r>
              <a:rPr lang="en-IN" baseline="0" dirty="0" smtClean="0">
                <a:sym typeface="Wingdings" pitchFamily="2" charset="2"/>
              </a:rPr>
              <a:t> nucleus)  to primary motor cortex  </a:t>
            </a:r>
            <a:r>
              <a:rPr lang="en-IN" baseline="0" dirty="0" err="1" smtClean="0">
                <a:sym typeface="Wingdings" pitchFamily="2" charset="2"/>
              </a:rPr>
              <a:t>corticospinal</a:t>
            </a:r>
            <a:r>
              <a:rPr lang="en-IN" baseline="0" dirty="0" smtClean="0">
                <a:sym typeface="Wingdings" pitchFamily="2" charset="2"/>
              </a:rPr>
              <a:t> tract.</a:t>
            </a:r>
          </a:p>
          <a:p>
            <a:r>
              <a:rPr lang="en-IN" b="1" u="sng" baseline="0" dirty="0" smtClean="0"/>
              <a:t>@indirect pathways  </a:t>
            </a:r>
            <a:r>
              <a:rPr lang="en-IN" b="0" u="none" baseline="0" dirty="0" smtClean="0"/>
              <a:t>motor cortex to cerebellum, brainstem ( red nucleus, reticular, vestibular, </a:t>
            </a:r>
            <a:r>
              <a:rPr lang="en-IN" b="0" u="none" baseline="0" dirty="0" err="1" smtClean="0"/>
              <a:t>pontine</a:t>
            </a:r>
            <a:r>
              <a:rPr lang="en-IN" b="0" u="none" baseline="0" dirty="0" smtClean="0"/>
              <a:t>, </a:t>
            </a:r>
            <a:r>
              <a:rPr lang="en-IN" b="0" u="none" baseline="0" dirty="0" err="1" smtClean="0"/>
              <a:t>inf</a:t>
            </a:r>
            <a:r>
              <a:rPr lang="en-IN" b="0" u="none" baseline="0" dirty="0" smtClean="0"/>
              <a:t> </a:t>
            </a:r>
            <a:r>
              <a:rPr lang="en-IN" b="0" u="none" baseline="0" dirty="0" err="1" smtClean="0"/>
              <a:t>olivary</a:t>
            </a:r>
            <a:r>
              <a:rPr lang="en-IN" b="0" u="none" baseline="0" dirty="0" smtClean="0"/>
              <a:t>, limbic system-</a:t>
            </a:r>
            <a:r>
              <a:rPr lang="en-IN" b="0" u="none" baseline="0" dirty="0" err="1" smtClean="0"/>
              <a:t>behaviour,memory</a:t>
            </a:r>
            <a:r>
              <a:rPr lang="en-IN" b="0" u="none" baseline="0" dirty="0" smtClean="0"/>
              <a:t>, speech, visual pathways.</a:t>
            </a:r>
            <a:endParaRPr lang="en-IN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359BF-50C7-4991-A200-B9EEFF220660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IN" dirty="0" smtClean="0"/>
              <a:t>Loss of inhibition at caudate</a:t>
            </a:r>
            <a:r>
              <a:rPr lang="en-IN" baseline="0" dirty="0" smtClean="0"/>
              <a:t> &amp; </a:t>
            </a:r>
            <a:r>
              <a:rPr lang="en-IN" baseline="0" dirty="0" err="1" smtClean="0"/>
              <a:t>putamen</a:t>
            </a:r>
            <a:r>
              <a:rPr lang="en-IN" baseline="0" dirty="0" smtClean="0"/>
              <a:t>, due to destruction of DA neurons </a:t>
            </a:r>
            <a:r>
              <a:rPr lang="en-IN" baseline="0" dirty="0" smtClean="0">
                <a:sym typeface="Wingdings" pitchFamily="2" charset="2"/>
              </a:rPr>
              <a:t> overactive BG  gives </a:t>
            </a:r>
            <a:r>
              <a:rPr lang="en-IN" baseline="0" dirty="0" err="1" smtClean="0">
                <a:sym typeface="Wingdings" pitchFamily="2" charset="2"/>
              </a:rPr>
              <a:t>continous</a:t>
            </a:r>
            <a:r>
              <a:rPr lang="en-IN" baseline="0" dirty="0" smtClean="0">
                <a:sym typeface="Wingdings" pitchFamily="2" charset="2"/>
              </a:rPr>
              <a:t> o/p to </a:t>
            </a:r>
            <a:r>
              <a:rPr lang="en-IN" baseline="0" dirty="0" err="1" smtClean="0">
                <a:sym typeface="Wingdings" pitchFamily="2" charset="2"/>
              </a:rPr>
              <a:t>corticospinal</a:t>
            </a:r>
            <a:r>
              <a:rPr lang="en-IN" baseline="0" dirty="0" smtClean="0">
                <a:sym typeface="Wingdings" pitchFamily="2" charset="2"/>
              </a:rPr>
              <a:t> excitatory signals in agonist and antagonist ms </a:t>
            </a:r>
            <a:r>
              <a:rPr lang="en-IN" baseline="0" dirty="0" err="1" smtClean="0">
                <a:sym typeface="Wingdings" pitchFamily="2" charset="2"/>
              </a:rPr>
              <a:t>grp</a:t>
            </a:r>
            <a:r>
              <a:rPr lang="en-IN" baseline="0" dirty="0" smtClean="0">
                <a:sym typeface="Wingdings" pitchFamily="2" charset="2"/>
              </a:rPr>
              <a:t>  rigidity.</a:t>
            </a:r>
          </a:p>
          <a:p>
            <a:pPr marL="228600" indent="-228600">
              <a:buAutoNum type="arabicPeriod"/>
            </a:pPr>
            <a:r>
              <a:rPr lang="en-IN" baseline="0" dirty="0" smtClean="0">
                <a:sym typeface="Wingdings" pitchFamily="2" charset="2"/>
              </a:rPr>
              <a:t>2. loss of feedback circuits  tremor</a:t>
            </a:r>
          </a:p>
          <a:p>
            <a:pPr marL="228600" indent="-228600">
              <a:buAutoNum type="arabicPeriod"/>
            </a:pPr>
            <a:r>
              <a:rPr lang="en-IN" baseline="0" dirty="0" smtClean="0">
                <a:sym typeface="Wingdings" pitchFamily="2" charset="2"/>
              </a:rPr>
              <a:t>3. </a:t>
            </a:r>
            <a:r>
              <a:rPr lang="en-IN" baseline="0" dirty="0" err="1" smtClean="0">
                <a:sym typeface="Wingdings" pitchFamily="2" charset="2"/>
              </a:rPr>
              <a:t>bcoz</a:t>
            </a:r>
            <a:r>
              <a:rPr lang="en-IN" baseline="0" dirty="0" smtClean="0">
                <a:sym typeface="Wingdings" pitchFamily="2" charset="2"/>
              </a:rPr>
              <a:t> of rigidity  </a:t>
            </a:r>
            <a:r>
              <a:rPr lang="en-IN" baseline="0" dirty="0" err="1" smtClean="0">
                <a:sym typeface="Wingdings" pitchFamily="2" charset="2"/>
              </a:rPr>
              <a:t>bradykinesia</a:t>
            </a:r>
            <a:r>
              <a:rPr lang="en-IN" baseline="0" dirty="0" smtClean="0">
                <a:sym typeface="Wingdings" pitchFamily="2" charset="2"/>
              </a:rPr>
              <a:t>/ </a:t>
            </a:r>
            <a:r>
              <a:rPr lang="en-IN" baseline="0" dirty="0" err="1" smtClean="0">
                <a:sym typeface="Wingdings" pitchFamily="2" charset="2"/>
              </a:rPr>
              <a:t>akinesia</a:t>
            </a:r>
            <a:endParaRPr lang="en-IN" baseline="0" dirty="0" smtClean="0">
              <a:sym typeface="Wingdings" pitchFamily="2" charset="2"/>
            </a:endParaRPr>
          </a:p>
          <a:p>
            <a:pPr marL="228600" indent="-228600">
              <a:buAutoNum type="arabicPeriod"/>
            </a:pPr>
            <a:r>
              <a:rPr lang="en-IN" baseline="0" dirty="0" smtClean="0">
                <a:sym typeface="Wingdings" pitchFamily="2" charset="2"/>
              </a:rPr>
              <a:t> DA also </a:t>
            </a:r>
            <a:r>
              <a:rPr lang="en-IN" baseline="0" dirty="0" err="1" smtClean="0">
                <a:sym typeface="Wingdings" pitchFamily="2" charset="2"/>
              </a:rPr>
              <a:t>secretated</a:t>
            </a:r>
            <a:r>
              <a:rPr lang="en-IN" baseline="0" dirty="0" smtClean="0">
                <a:sym typeface="Wingdings" pitchFamily="2" charset="2"/>
              </a:rPr>
              <a:t> in limbic system, behaviour, memory, psychic drive, depression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359BF-50C7-4991-A200-B9EEFF220660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Line of Gravity falls </a:t>
            </a:r>
            <a:r>
              <a:rPr lang="en-IN" dirty="0" err="1" smtClean="0"/>
              <a:t>anteriorly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359BF-50C7-4991-A200-B9EEFF220660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Akathisia</a:t>
            </a:r>
            <a:r>
              <a:rPr lang="en-IN" baseline="0" dirty="0" smtClean="0"/>
              <a:t> – feeling of inner restlessness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359BF-50C7-4991-A200-B9EEFF220660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359BF-50C7-4991-A200-B9EEFF220660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Education to caregiver &amp; patients </a:t>
            </a:r>
          </a:p>
          <a:p>
            <a:r>
              <a:rPr lang="en-IN" dirty="0" smtClean="0"/>
              <a:t>Community</a:t>
            </a:r>
            <a:r>
              <a:rPr lang="en-IN" baseline="0" dirty="0" smtClean="0"/>
              <a:t> rehab</a:t>
            </a:r>
            <a:endParaRPr lang="en-IN" dirty="0" smtClean="0"/>
          </a:p>
          <a:p>
            <a:r>
              <a:rPr lang="en-IN" dirty="0" smtClean="0"/>
              <a:t>Horse</a:t>
            </a:r>
            <a:r>
              <a:rPr lang="en-IN" baseline="0" dirty="0" smtClean="0"/>
              <a:t> therapy</a:t>
            </a:r>
          </a:p>
          <a:p>
            <a:r>
              <a:rPr lang="en-IN" baseline="0" dirty="0" smtClean="0"/>
              <a:t>Music therapy</a:t>
            </a:r>
          </a:p>
          <a:p>
            <a:r>
              <a:rPr lang="en-IN" baseline="0" dirty="0" smtClean="0"/>
              <a:t>Dance therapy</a:t>
            </a:r>
          </a:p>
          <a:p>
            <a:r>
              <a:rPr lang="en-IN" baseline="0" dirty="0" smtClean="0"/>
              <a:t>Hydrotherapy</a:t>
            </a:r>
          </a:p>
          <a:p>
            <a:r>
              <a:rPr lang="en-IN" baseline="0" dirty="0" smtClean="0"/>
              <a:t>Flexibility exercises</a:t>
            </a:r>
          </a:p>
          <a:p>
            <a:r>
              <a:rPr lang="en-IN" baseline="0" dirty="0" smtClean="0"/>
              <a:t>Motor learning strategies</a:t>
            </a:r>
          </a:p>
          <a:p>
            <a:r>
              <a:rPr lang="en-IN" baseline="0" dirty="0" err="1" smtClean="0"/>
              <a:t>Pnf</a:t>
            </a:r>
            <a:r>
              <a:rPr lang="en-IN" baseline="0" dirty="0" smtClean="0"/>
              <a:t> </a:t>
            </a:r>
          </a:p>
          <a:p>
            <a:r>
              <a:rPr lang="en-IN" dirty="0" smtClean="0"/>
              <a:t>Relaxation exercises</a:t>
            </a:r>
          </a:p>
          <a:p>
            <a:r>
              <a:rPr lang="en-IN" dirty="0" smtClean="0"/>
              <a:t>Passive</a:t>
            </a:r>
            <a:r>
              <a:rPr lang="en-IN" baseline="0" dirty="0" smtClean="0"/>
              <a:t> positioning/ postural correction/ mirror biofeedback</a:t>
            </a:r>
          </a:p>
          <a:p>
            <a:r>
              <a:rPr lang="en-IN" baseline="0" dirty="0" smtClean="0"/>
              <a:t>Strength training </a:t>
            </a:r>
          </a:p>
          <a:p>
            <a:r>
              <a:rPr lang="en-IN" baseline="0" dirty="0" smtClean="0"/>
              <a:t>Functional training</a:t>
            </a:r>
          </a:p>
          <a:p>
            <a:r>
              <a:rPr lang="en-IN" baseline="0" dirty="0" smtClean="0"/>
              <a:t>Facial exercises</a:t>
            </a:r>
          </a:p>
          <a:p>
            <a:r>
              <a:rPr lang="en-IN" dirty="0" smtClean="0"/>
              <a:t>Adaptive and supportive device</a:t>
            </a:r>
          </a:p>
          <a:p>
            <a:r>
              <a:rPr lang="en-IN" dirty="0" smtClean="0"/>
              <a:t>Environmental home modifications</a:t>
            </a:r>
          </a:p>
          <a:p>
            <a:r>
              <a:rPr lang="en-IN" dirty="0" smtClean="0"/>
              <a:t>Footwear modifications</a:t>
            </a:r>
          </a:p>
          <a:p>
            <a:r>
              <a:rPr lang="en-IN" dirty="0" smtClean="0"/>
              <a:t>Vestibular ball exercisers</a:t>
            </a:r>
          </a:p>
          <a:p>
            <a:r>
              <a:rPr lang="en-IN" dirty="0" smtClean="0"/>
              <a:t>Chest</a:t>
            </a:r>
            <a:r>
              <a:rPr lang="en-IN" baseline="0" dirty="0" smtClean="0"/>
              <a:t> expansion exercises – PNF UL D2 pattern</a:t>
            </a:r>
          </a:p>
          <a:p>
            <a:r>
              <a:rPr lang="en-IN" baseline="0" dirty="0" smtClean="0"/>
              <a:t>Fatigue conservative techniques</a:t>
            </a:r>
          </a:p>
          <a:p>
            <a:r>
              <a:rPr lang="en-IN" baseline="0" dirty="0" smtClean="0"/>
              <a:t>Group exercises</a:t>
            </a:r>
          </a:p>
          <a:p>
            <a:r>
              <a:rPr lang="en-IN" baseline="0" dirty="0" smtClean="0"/>
              <a:t>Recreational activities</a:t>
            </a:r>
          </a:p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359BF-50C7-4991-A200-B9EEFF220660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Early stage</a:t>
            </a:r>
            <a:r>
              <a:rPr lang="en-IN" baseline="0" dirty="0" smtClean="0"/>
              <a:t> – </a:t>
            </a:r>
            <a:r>
              <a:rPr lang="en-IN" baseline="0" dirty="0" err="1" smtClean="0"/>
              <a:t>prevention,education</a:t>
            </a:r>
            <a:r>
              <a:rPr lang="en-IN" baseline="0" dirty="0" smtClean="0"/>
              <a:t>, reversal, </a:t>
            </a:r>
            <a:r>
              <a:rPr lang="en-IN" baseline="0" dirty="0" err="1" smtClean="0"/>
              <a:t>musculoskeleton</a:t>
            </a:r>
            <a:r>
              <a:rPr lang="en-IN" baseline="0" dirty="0" smtClean="0"/>
              <a:t> and </a:t>
            </a:r>
            <a:r>
              <a:rPr lang="en-IN" baseline="0" dirty="0" err="1" smtClean="0"/>
              <a:t>cardiorespiratory</a:t>
            </a:r>
            <a:r>
              <a:rPr lang="en-IN" baseline="0" dirty="0" smtClean="0"/>
              <a:t>, general condition improvement</a:t>
            </a:r>
          </a:p>
          <a:p>
            <a:r>
              <a:rPr lang="en-IN" baseline="0" dirty="0" smtClean="0"/>
              <a:t>Middle stage – compensatory strategies, strength training, improving quality of life</a:t>
            </a:r>
          </a:p>
          <a:p>
            <a:r>
              <a:rPr lang="en-IN" baseline="0" dirty="0" smtClean="0"/>
              <a:t>Later stage – avoid pressure sore, pulmonary hygiene, positioning, avoid malnutrition (except </a:t>
            </a:r>
            <a:r>
              <a:rPr lang="en-IN" baseline="0" dirty="0" err="1" smtClean="0"/>
              <a:t>protien</a:t>
            </a:r>
            <a:r>
              <a:rPr lang="en-IN" baseline="0" dirty="0" smtClean="0"/>
              <a:t>), psychosocial support, self </a:t>
            </a:r>
            <a:r>
              <a:rPr lang="en-IN" baseline="0" smtClean="0"/>
              <a:t>management skills. </a:t>
            </a:r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359BF-50C7-4991-A200-B9EEFF220660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PARKINSON’S DISEASE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 Krina Ved</a:t>
            </a:r>
            <a:br>
              <a:rPr lang="en-IN" dirty="0" smtClean="0"/>
            </a:br>
            <a:r>
              <a:rPr lang="en-IN" dirty="0" smtClean="0"/>
              <a:t>MPT Neuro – GPC0214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Pictures\Screenshots\Screenshot (1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9223"/>
            <a:ext cx="7924800" cy="6808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</a:rPr>
              <a:t>FUNCTIONS OF BG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BG has </a:t>
            </a:r>
            <a:r>
              <a:rPr lang="en-IN" dirty="0" err="1" smtClean="0"/>
              <a:t>ACh</a:t>
            </a:r>
            <a:r>
              <a:rPr lang="en-IN" dirty="0" smtClean="0"/>
              <a:t> &amp; DA neurons</a:t>
            </a:r>
          </a:p>
          <a:p>
            <a:r>
              <a:rPr lang="en-IN" dirty="0" smtClean="0"/>
              <a:t>BG neurons activate before the voluntary movement signals is passed (initiation of voluntary movement).</a:t>
            </a:r>
          </a:p>
          <a:p>
            <a:r>
              <a:rPr lang="en-IN" dirty="0" smtClean="0"/>
              <a:t>It controls Ɣ (gamma) motor system (ms tone)</a:t>
            </a:r>
          </a:p>
          <a:p>
            <a:r>
              <a:rPr lang="en-IN" dirty="0" smtClean="0"/>
              <a:t>It plans and controls complex patterns of ms </a:t>
            </a:r>
            <a:r>
              <a:rPr lang="en-IN" dirty="0" err="1" smtClean="0"/>
              <a:t>movt</a:t>
            </a:r>
            <a:r>
              <a:rPr lang="en-IN" dirty="0" smtClean="0"/>
              <a:t>.</a:t>
            </a:r>
          </a:p>
          <a:p>
            <a:r>
              <a:rPr lang="en-IN" dirty="0" smtClean="0"/>
              <a:t>It intricate co-ordination of total motor activity.</a:t>
            </a:r>
          </a:p>
          <a:p>
            <a:r>
              <a:rPr lang="en-IN" dirty="0" smtClean="0"/>
              <a:t>It aids in maintaining equilibrium via cerebellar pathways from vestibular system.</a:t>
            </a:r>
          </a:p>
          <a:p>
            <a:r>
              <a:rPr lang="en-IN" dirty="0" smtClean="0"/>
              <a:t>It maintains reciprocal contraction of agonist and antagonist ms.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</a:rPr>
              <a:t>FUNCTIONS OF BG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It has afferents and </a:t>
            </a:r>
            <a:r>
              <a:rPr lang="en-IN" dirty="0" err="1" smtClean="0"/>
              <a:t>efferents</a:t>
            </a:r>
            <a:r>
              <a:rPr lang="en-IN" dirty="0" smtClean="0"/>
              <a:t> from </a:t>
            </a:r>
            <a:r>
              <a:rPr lang="en-IN" dirty="0" err="1" smtClean="0"/>
              <a:t>premotor</a:t>
            </a:r>
            <a:r>
              <a:rPr lang="en-IN" dirty="0" smtClean="0"/>
              <a:t>, primary and supplementary motor cortex (works as accessory motor system)</a:t>
            </a:r>
          </a:p>
          <a:p>
            <a:r>
              <a:rPr lang="en-IN" dirty="0" smtClean="0"/>
              <a:t>It is responsible for spontaneous/ subconscious but learned patterns of movements.</a:t>
            </a:r>
          </a:p>
          <a:p>
            <a:r>
              <a:rPr lang="en-IN" dirty="0" smtClean="0"/>
              <a:t>It is also responsible for cognitive control of motor activity.</a:t>
            </a:r>
          </a:p>
          <a:p>
            <a:r>
              <a:rPr lang="en-IN" dirty="0" smtClean="0"/>
              <a:t>It is helps in sequential patterns of movements. (how rapidly </a:t>
            </a:r>
            <a:r>
              <a:rPr lang="en-IN" dirty="0" err="1" smtClean="0"/>
              <a:t>movt</a:t>
            </a:r>
            <a:r>
              <a:rPr lang="en-IN" dirty="0" smtClean="0"/>
              <a:t> is to be? To control how large </a:t>
            </a:r>
            <a:r>
              <a:rPr lang="en-IN" dirty="0" err="1" smtClean="0"/>
              <a:t>movt</a:t>
            </a:r>
            <a:r>
              <a:rPr lang="en-IN" dirty="0" smtClean="0"/>
              <a:t> will be?) (timing and scaling function)</a:t>
            </a:r>
          </a:p>
          <a:p>
            <a:r>
              <a:rPr lang="en-IN" dirty="0" smtClean="0"/>
              <a:t>It does modification of movement.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92D050"/>
                </a:solidFill>
              </a:rPr>
              <a:t>DIFFERENCE BETWEEN ACETYLECHOLINE &amp; DOPAMINE</a:t>
            </a:r>
            <a:endParaRPr lang="en-US" b="1" u="sng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08214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Neurotransmitter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Acetylecholine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Dopamine</a:t>
                      </a:r>
                      <a:endParaRPr lang="en-US" sz="2400" u="sng" dirty="0"/>
                    </a:p>
                  </a:txBody>
                  <a:tcPr/>
                </a:tc>
              </a:tr>
              <a:tr h="7347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Synthesised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in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 striatal</a:t>
                      </a:r>
                      <a:r>
                        <a:rPr lang="en-US" sz="2400" baseline="0" dirty="0" smtClean="0"/>
                        <a:t> cells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Substantia nigra</a:t>
                      </a:r>
                      <a:r>
                        <a:rPr lang="en-US" sz="2400" baseline="0" dirty="0" smtClean="0"/>
                        <a:t> cells</a:t>
                      </a:r>
                      <a:endParaRPr lang="en-US" sz="2400" dirty="0"/>
                    </a:p>
                  </a:txBody>
                  <a:tcPr/>
                </a:tc>
              </a:tr>
              <a:tr h="7347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Greatest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concentration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Striatum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Substantia nigra</a:t>
                      </a:r>
                      <a:endParaRPr lang="en-US" sz="2400" dirty="0"/>
                    </a:p>
                  </a:txBody>
                  <a:tcPr/>
                </a:tc>
              </a:tr>
              <a:tr h="40821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Effect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Excitatory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Inhibitory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52400"/>
            <a:ext cx="81533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92D050"/>
                </a:solidFill>
              </a:rPr>
              <a:t>DIFFERENCE BETWEEN PYRAMIDAL AND EXTRAPYRAMIDAL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pyramidal pathways </a:t>
            </a:r>
            <a:r>
              <a:rPr lang="en-US" dirty="0" smtClean="0"/>
              <a:t>control discrete voluntary skilled movements, such as precise movement of the fingers and toes.</a:t>
            </a:r>
          </a:p>
          <a:p>
            <a:r>
              <a:rPr lang="en-US" dirty="0" smtClean="0"/>
              <a:t>Whereas the </a:t>
            </a:r>
            <a:r>
              <a:rPr lang="en-US" b="1" dirty="0" err="1" smtClean="0">
                <a:solidFill>
                  <a:srgbClr val="0070C0"/>
                </a:solidFill>
              </a:rPr>
              <a:t>extrapyramidal</a:t>
            </a:r>
            <a:r>
              <a:rPr lang="en-US" b="1" dirty="0" smtClean="0">
                <a:solidFill>
                  <a:srgbClr val="0070C0"/>
                </a:solidFill>
              </a:rPr>
              <a:t> pathways </a:t>
            </a:r>
            <a:r>
              <a:rPr lang="en-US" dirty="0" smtClean="0"/>
              <a:t>control reflexes, locomotion, complex movements, and postural control.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PARKINSON’S DISEASE 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PARKINSON DISEASE, 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PARKINSON'S,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IDIOPATHIC PARKINSONISM, PRIMARY PARKINSONISM, 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PD, 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HYPOKINETIC RIGID SYNDROME, OR PARALYSIS AGITANS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  <a:cs typeface="Times New Roman" pitchFamily="18" charset="0"/>
              </a:rPr>
              <a:t>INTRODUCTION</a:t>
            </a:r>
            <a:endParaRPr lang="en-IN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It is described by</a:t>
            </a:r>
            <a:r>
              <a:rPr lang="en-US" dirty="0" smtClean="0">
                <a:solidFill>
                  <a:srgbClr val="00B0F0"/>
                </a:solidFill>
              </a:rPr>
              <a:t> James Parkinson</a:t>
            </a:r>
            <a:r>
              <a:rPr lang="en-US" dirty="0" smtClean="0"/>
              <a:t> (1817), Recognized  as an extra pyramidal disorder by </a:t>
            </a:r>
            <a:r>
              <a:rPr lang="en-US" dirty="0" err="1" smtClean="0">
                <a:solidFill>
                  <a:srgbClr val="FF0000"/>
                </a:solidFill>
              </a:rPr>
              <a:t>Kinnier</a:t>
            </a:r>
            <a:r>
              <a:rPr lang="en-US" dirty="0" smtClean="0">
                <a:solidFill>
                  <a:srgbClr val="FF0000"/>
                </a:solidFill>
              </a:rPr>
              <a:t> Wilson</a:t>
            </a:r>
            <a:r>
              <a:rPr lang="en-US" dirty="0" smtClean="0"/>
              <a:t> (1912).</a:t>
            </a:r>
          </a:p>
          <a:p>
            <a:pPr algn="just"/>
            <a:r>
              <a:rPr lang="en-US" dirty="0" smtClean="0"/>
              <a:t>Parkinson`s disease is a chronic, progressive disease of the extra pyramidal system characterized by the cardinal features of </a:t>
            </a:r>
            <a:r>
              <a:rPr lang="en-US" dirty="0" smtClean="0">
                <a:solidFill>
                  <a:srgbClr val="FF0000"/>
                </a:solidFill>
              </a:rPr>
              <a:t>rigidity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brady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kinesia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tremor</a:t>
            </a:r>
            <a:r>
              <a:rPr lang="en-US" dirty="0" smtClean="0"/>
              <a:t> and</a:t>
            </a:r>
            <a:r>
              <a:rPr lang="en-US" dirty="0" smtClean="0">
                <a:solidFill>
                  <a:srgbClr val="00B050"/>
                </a:solidFill>
              </a:rPr>
              <a:t> postural instability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Onset is insidious with a slow rate of progression.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EPIDEMIOLOGY - </a:t>
            </a:r>
            <a:r>
              <a:rPr lang="en-US" sz="2800" dirty="0" smtClean="0"/>
              <a:t>More than 2% of population older than 65 years of age </a:t>
            </a:r>
          </a:p>
          <a:p>
            <a:pPr algn="just"/>
            <a:r>
              <a:rPr lang="en-US" sz="2800" dirty="0" smtClean="0"/>
              <a:t>Average age of PD onset is 50-60 years</a:t>
            </a:r>
          </a:p>
          <a:p>
            <a:pPr algn="just"/>
            <a:r>
              <a:rPr lang="en-US" sz="2800" dirty="0" smtClean="0"/>
              <a:t>Male : female -  3:2</a:t>
            </a:r>
            <a:endParaRPr lang="en-IN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ETIOLOGY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IDIOPATHIC: </a:t>
            </a:r>
            <a:r>
              <a:rPr lang="en-US" dirty="0" smtClean="0"/>
              <a:t>Paralysis </a:t>
            </a:r>
            <a:r>
              <a:rPr lang="en-US" dirty="0" err="1" smtClean="0"/>
              <a:t>agitans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SECONDARY : </a:t>
            </a:r>
          </a:p>
          <a:p>
            <a:pPr algn="just"/>
            <a:r>
              <a:rPr lang="en-US" dirty="0" smtClean="0"/>
              <a:t>Virus (encephalitis </a:t>
            </a:r>
            <a:r>
              <a:rPr lang="en-US" dirty="0" err="1" smtClean="0"/>
              <a:t>lethargica</a:t>
            </a:r>
            <a:r>
              <a:rPr lang="en-US" dirty="0" smtClean="0"/>
              <a:t>, HIV etc)</a:t>
            </a:r>
          </a:p>
          <a:p>
            <a:pPr algn="just"/>
            <a:r>
              <a:rPr lang="en-US" dirty="0" smtClean="0"/>
              <a:t>Toxins (CO,MZ,MPTP etc)</a:t>
            </a:r>
          </a:p>
          <a:p>
            <a:pPr algn="just"/>
            <a:r>
              <a:rPr lang="en-US" dirty="0" smtClean="0"/>
              <a:t>Drugs(</a:t>
            </a:r>
            <a:r>
              <a:rPr lang="en-US" dirty="0" err="1" smtClean="0"/>
              <a:t>phenothiazines</a:t>
            </a:r>
            <a:r>
              <a:rPr lang="en-US" dirty="0" smtClean="0"/>
              <a:t>, </a:t>
            </a:r>
            <a:r>
              <a:rPr lang="en-US" dirty="0" err="1" smtClean="0"/>
              <a:t>resrpine</a:t>
            </a:r>
            <a:r>
              <a:rPr lang="en-US" dirty="0" smtClean="0"/>
              <a:t>, haloperidol, </a:t>
            </a:r>
            <a:r>
              <a:rPr lang="en-US" dirty="0" err="1" smtClean="0"/>
              <a:t>tetrabenzene</a:t>
            </a:r>
            <a:r>
              <a:rPr lang="en-US" dirty="0" smtClean="0"/>
              <a:t> etc) (</a:t>
            </a:r>
            <a:r>
              <a:rPr lang="en-US" dirty="0" err="1" smtClean="0"/>
              <a:t>presynaptic</a:t>
            </a:r>
            <a:r>
              <a:rPr lang="en-US" dirty="0" smtClean="0"/>
              <a:t> inhibition &amp; postsynaptic block)</a:t>
            </a:r>
          </a:p>
          <a:p>
            <a:pPr algn="just"/>
            <a:r>
              <a:rPr lang="en-US" dirty="0" smtClean="0"/>
              <a:t>Vascular disease (multiple infarct, atherosclerosis etc)</a:t>
            </a:r>
          </a:p>
          <a:p>
            <a:pPr algn="just"/>
            <a:r>
              <a:rPr lang="en-US" dirty="0" smtClean="0"/>
              <a:t>Tumors of basal ganglia</a:t>
            </a:r>
          </a:p>
          <a:p>
            <a:pPr algn="just"/>
            <a:r>
              <a:rPr lang="en-US" dirty="0" smtClean="0"/>
              <a:t>Head injury</a:t>
            </a:r>
          </a:p>
          <a:p>
            <a:pPr algn="just"/>
            <a:r>
              <a:rPr lang="en-US" dirty="0" smtClean="0"/>
              <a:t>Degenerative (Alzheimer's disease, communicating hydrocephalus etc)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NORMAL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981200" y="990600"/>
          <a:ext cx="1295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(PATHOPHYSIOLOGY)</a:t>
            </a:r>
            <a:endParaRPr lang="en-IN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(CLINICAL FEATURES)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Initial symptoms are vague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pain and aches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Rigidity </a:t>
            </a:r>
            <a:r>
              <a:rPr lang="en-US" dirty="0" smtClean="0"/>
              <a:t>clinical hallmarks of PD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Bradykinesia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slowness of movement (speed, range and amplitude) </a:t>
            </a:r>
            <a:r>
              <a:rPr lang="en-US" dirty="0" smtClean="0">
                <a:solidFill>
                  <a:srgbClr val="00B0F0"/>
                </a:solidFill>
              </a:rPr>
              <a:t>(mask like face)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Tremor </a:t>
            </a:r>
            <a:r>
              <a:rPr lang="en-US" dirty="0" smtClean="0"/>
              <a:t>is initial symptom of 70% pt </a:t>
            </a:r>
            <a:r>
              <a:rPr lang="en-US" dirty="0" smtClean="0">
                <a:solidFill>
                  <a:srgbClr val="FF0066"/>
                </a:solidFill>
              </a:rPr>
              <a:t>(4-6 </a:t>
            </a:r>
            <a:r>
              <a:rPr lang="en-US" dirty="0" err="1" smtClean="0">
                <a:solidFill>
                  <a:srgbClr val="FF0066"/>
                </a:solidFill>
              </a:rPr>
              <a:t>hz</a:t>
            </a:r>
            <a:r>
              <a:rPr lang="en-US" dirty="0" smtClean="0">
                <a:solidFill>
                  <a:srgbClr val="FF0066"/>
                </a:solidFill>
              </a:rPr>
              <a:t>)</a:t>
            </a:r>
            <a:r>
              <a:rPr lang="en-US" dirty="0" smtClean="0"/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</a:rPr>
              <a:t>RIGIDITY 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Cogwheel 		&amp;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4040188" cy="3951288"/>
          </a:xfrm>
        </p:spPr>
        <p:txBody>
          <a:bodyPr>
            <a:normAutofit/>
          </a:bodyPr>
          <a:lstStyle/>
          <a:p>
            <a:r>
              <a:rPr lang="en-IN" sz="2000" dirty="0" smtClean="0"/>
              <a:t>It involves proximal muscles first, especially the shoulders and neck. and it progresses to involve muscles of the face and extremities. </a:t>
            </a:r>
          </a:p>
          <a:p>
            <a:r>
              <a:rPr lang="en-IN" sz="2000" dirty="0" smtClean="0"/>
              <a:t>Active movement, mental concentration or emotional stress may all increase rigidity.</a:t>
            </a:r>
          </a:p>
          <a:p>
            <a:r>
              <a:rPr lang="en-IN" sz="2000" dirty="0" smtClean="0"/>
              <a:t>Reduces with relaxation, sleep</a:t>
            </a:r>
          </a:p>
          <a:p>
            <a:r>
              <a:rPr lang="en-IN" sz="2000" dirty="0" smtClean="0"/>
              <a:t>Rigidity also has a direct impact on increasing resting energy expenditure and fatigue levels. </a:t>
            </a:r>
          </a:p>
          <a:p>
            <a:endParaRPr lang="en-IN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FF0000"/>
                </a:solidFill>
              </a:rPr>
              <a:t>Leadpipe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33600"/>
            <a:ext cx="4041775" cy="3951288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Rigidity is defined as increased resistance to passive </a:t>
            </a:r>
            <a:r>
              <a:rPr lang="en-IN" dirty="0" err="1" smtClean="0"/>
              <a:t>rotatory</a:t>
            </a:r>
            <a:r>
              <a:rPr lang="en-IN" dirty="0" smtClean="0"/>
              <a:t> motion  uniformly in both agonist and antagonist muscles and in movements in both directions.</a:t>
            </a:r>
          </a:p>
          <a:p>
            <a:r>
              <a:rPr lang="en-IN" dirty="0" smtClean="0"/>
              <a:t>Spinal stretch reflexes are normal.</a:t>
            </a:r>
          </a:p>
          <a:p>
            <a:r>
              <a:rPr lang="en-IN" dirty="0" smtClean="0"/>
              <a:t>Cogwheel rigidity is a jerky, </a:t>
            </a:r>
            <a:r>
              <a:rPr lang="en-IN" dirty="0" err="1" smtClean="0"/>
              <a:t>ratchetlike</a:t>
            </a:r>
            <a:r>
              <a:rPr lang="en-IN" dirty="0" smtClean="0"/>
              <a:t> resistance to passive movement as muscles alternately tense and relax. </a:t>
            </a:r>
          </a:p>
          <a:p>
            <a:r>
              <a:rPr lang="en-IN" dirty="0" err="1" smtClean="0"/>
              <a:t>Leadpipe</a:t>
            </a:r>
            <a:r>
              <a:rPr lang="en-IN" dirty="0" smtClean="0"/>
              <a:t> rigidity is more sustained resistance to passive movement with no fluctuations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</a:rPr>
              <a:t>TREMOR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It is an involuntary oscillation of a body part occurring at a slow frequency of </a:t>
            </a:r>
            <a:r>
              <a:rPr lang="en-IN" dirty="0" smtClean="0">
                <a:solidFill>
                  <a:srgbClr val="FF0000"/>
                </a:solidFill>
              </a:rPr>
              <a:t>4 to 6 Hz</a:t>
            </a:r>
            <a:r>
              <a:rPr lang="en-IN" dirty="0" smtClean="0"/>
              <a:t>.</a:t>
            </a:r>
          </a:p>
          <a:p>
            <a:r>
              <a:rPr lang="en-IN" dirty="0" err="1" smtClean="0"/>
              <a:t>Parkinsonian</a:t>
            </a:r>
            <a:r>
              <a:rPr lang="en-IN" dirty="0" smtClean="0"/>
              <a:t> tremor is described as a </a:t>
            </a:r>
            <a:r>
              <a:rPr lang="en-IN" dirty="0" smtClean="0">
                <a:solidFill>
                  <a:srgbClr val="FF0000"/>
                </a:solidFill>
              </a:rPr>
              <a:t>resting tremor</a:t>
            </a:r>
            <a:r>
              <a:rPr lang="en-IN" dirty="0" smtClean="0"/>
              <a:t> because it is typically present at rest and disappears with voluntary movement.</a:t>
            </a:r>
          </a:p>
          <a:p>
            <a:r>
              <a:rPr lang="en-IN" u="sng" dirty="0" smtClean="0">
                <a:solidFill>
                  <a:srgbClr val="FF0000"/>
                </a:solidFill>
              </a:rPr>
              <a:t>Types</a:t>
            </a:r>
            <a:r>
              <a:rPr lang="en-IN" dirty="0" smtClean="0"/>
              <a:t> - pill-rolling tremor, </a:t>
            </a:r>
            <a:r>
              <a:rPr lang="en-IN" dirty="0" err="1" smtClean="0"/>
              <a:t>pronation-supination</a:t>
            </a:r>
            <a:r>
              <a:rPr lang="en-IN" dirty="0" smtClean="0"/>
              <a:t>, jaw, or tongue, postural tremor.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Aggravated </a:t>
            </a:r>
            <a:r>
              <a:rPr lang="en-IN" dirty="0" smtClean="0"/>
              <a:t>by emotional stress or fatigue and interferes with daily activities.</a:t>
            </a:r>
          </a:p>
          <a:p>
            <a:r>
              <a:rPr lang="en-IN" dirty="0" smtClean="0"/>
              <a:t>Reduces with relaxation, sleep</a:t>
            </a:r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(CLINICAL FEATURES)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Postural instability and balance abnormalities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Abnormal and inflexible postural response, increase in body sway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Narrowing of BOS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Difficulties in dynamic stabilization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Inability to use normal postural synergies to recover balance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Frequent fall and fall injury  </a:t>
            </a:r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(CLINICAL FEATURES)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Torque  production at muscle is reduced resulting in weakness and fatigue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(due to rigidity)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Movement become arrhythmic with frequent hesitation and arrest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Gait become festinated and shuffling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Generalized musculoskeletal </a:t>
            </a:r>
            <a:r>
              <a:rPr lang="en-US" dirty="0" err="1" smtClean="0">
                <a:solidFill>
                  <a:srgbClr val="7030A0"/>
                </a:solidFill>
              </a:rPr>
              <a:t>deconditioning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Contracture in hip, knee, shoulder and elbow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Kyphosis and scoliosis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POSTURE IN PARKINSON’S DISEASE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8913" name="Picture 1" descr="C:\Users\beetel\Desktop\44360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(CLINICAL FEATURES)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planning difficulties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Start hesitation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Micrographia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Freezing episode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Poverty of movement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Hypomimia </a:t>
            </a:r>
            <a:r>
              <a:rPr lang="en-US" dirty="0" smtClean="0">
                <a:solidFill>
                  <a:srgbClr val="00B0F0"/>
                </a:solidFill>
              </a:rPr>
              <a:t>(mask like face)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Motor learning is difficult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(CLINICAL FEATURES)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sensory loss</a:t>
            </a:r>
          </a:p>
          <a:p>
            <a:r>
              <a:rPr lang="en-US" dirty="0" smtClean="0"/>
              <a:t>50% pt experiences pain, </a:t>
            </a:r>
            <a:r>
              <a:rPr lang="en-US" dirty="0" err="1" smtClean="0"/>
              <a:t>paresthesias</a:t>
            </a:r>
            <a:r>
              <a:rPr lang="en-US" dirty="0" smtClean="0"/>
              <a:t>, numbness, tingling, coldness, aching pain and burning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Akathisia </a:t>
            </a:r>
          </a:p>
          <a:p>
            <a:r>
              <a:rPr lang="en-US" dirty="0" smtClean="0"/>
              <a:t>Proprioceptive control of voluntary movement is reduced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Blurred vision and photophobia, loss of ocular convergence and upward gaze 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EXTRA-PYRAMIDAL SYSTEM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 dirty="0"/>
          </a:p>
        </p:txBody>
      </p:sp>
      <p:pic>
        <p:nvPicPr>
          <p:cNvPr id="60418" name="Picture 2" descr="C:\Users\kksptc\Desktop\Spinal_cord_tracts_-_English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20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(CLINICAL FEATURES)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Dyaphagia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Excessive drooling of saliva (sialorrhea)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Hypokinetic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dysarthria</a:t>
            </a:r>
            <a:r>
              <a:rPr lang="en-US" dirty="0" smtClean="0">
                <a:solidFill>
                  <a:srgbClr val="00B050"/>
                </a:solidFill>
              </a:rPr>
              <a:t>, decrease voice volume, </a:t>
            </a:r>
            <a:r>
              <a:rPr lang="en-US" dirty="0" err="1" smtClean="0">
                <a:solidFill>
                  <a:srgbClr val="00B050"/>
                </a:solidFill>
              </a:rPr>
              <a:t>monotonus</a:t>
            </a:r>
            <a:r>
              <a:rPr lang="en-US" dirty="0" smtClean="0">
                <a:solidFill>
                  <a:srgbClr val="00B050"/>
                </a:solidFill>
              </a:rPr>
              <a:t> speech, distorted articulation and uncontrolled speech rate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Vocal quality hoarse and breathy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Dysautonomia (excessive sweating and abnormal or uncomfortable sensation of warmth and coldness) 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(CLINICAL FEATURES)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Seborrhea  (increase oil secretion of the sebaceous gland of the skin 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Gastrointestinal dysfunction, constipation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Urinary problem ,frequency, urgency, urge incontinence and </a:t>
            </a:r>
            <a:r>
              <a:rPr lang="en-US" dirty="0" err="1" smtClean="0">
                <a:solidFill>
                  <a:srgbClr val="00B0F0"/>
                </a:solidFill>
              </a:rPr>
              <a:t>nocturia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Sexual dysfunction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Orthostatic hypotension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Restrictive lung problems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(CLINICAL FEATURES)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Edema of feet</a:t>
            </a:r>
          </a:p>
          <a:p>
            <a:r>
              <a:rPr lang="en-US" dirty="0" smtClean="0"/>
              <a:t>Depression and dementia in 30 % pt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(DIAGNOSIS)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</a:t>
            </a:r>
          </a:p>
          <a:p>
            <a:r>
              <a:rPr lang="en-US" dirty="0" smtClean="0"/>
              <a:t>PET </a:t>
            </a:r>
          </a:p>
          <a:p>
            <a:r>
              <a:rPr lang="en-US" dirty="0" smtClean="0"/>
              <a:t>SPECT</a:t>
            </a:r>
          </a:p>
          <a:p>
            <a:endParaRPr lang="en-US" dirty="0" smtClean="0"/>
          </a:p>
          <a:p>
            <a:r>
              <a:rPr lang="en-US" dirty="0" smtClean="0"/>
              <a:t>2 cardinal features should present out of 4 lasting for past 5 years.</a:t>
            </a:r>
          </a:p>
          <a:p>
            <a:r>
              <a:rPr lang="en-US" dirty="0" smtClean="0"/>
              <a:t>Patient should respond to </a:t>
            </a:r>
            <a:r>
              <a:rPr lang="en-US" dirty="0" err="1" smtClean="0"/>
              <a:t>Levodopa</a:t>
            </a:r>
            <a:r>
              <a:rPr lang="en-US" dirty="0" smtClean="0"/>
              <a:t>  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600"/>
            <a:ext cx="7772400" cy="1362075"/>
          </a:xfrm>
        </p:spPr>
        <p:txBody>
          <a:bodyPr/>
          <a:lstStyle/>
          <a:p>
            <a:pPr algn="ctr"/>
            <a:r>
              <a:rPr lang="en-IN" u="sng" dirty="0" smtClean="0">
                <a:solidFill>
                  <a:srgbClr val="FF0000"/>
                </a:solidFill>
              </a:rPr>
              <a:t>Physiotherapy assessment</a:t>
            </a:r>
            <a:endParaRPr lang="en-IN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62500" lnSpcReduction="20000"/>
          </a:bodyPr>
          <a:lstStyle/>
          <a:p>
            <a:r>
              <a:rPr lang="en-IN" u="sng" dirty="0" smtClean="0">
                <a:solidFill>
                  <a:srgbClr val="FF0000"/>
                </a:solidFill>
              </a:rPr>
              <a:t>Demographic data </a:t>
            </a:r>
            <a:r>
              <a:rPr lang="en-IN" dirty="0" smtClean="0"/>
              <a:t>– age, gender, language, education</a:t>
            </a:r>
          </a:p>
          <a:p>
            <a:r>
              <a:rPr lang="en-IN" dirty="0" smtClean="0"/>
              <a:t>Hand dominance</a:t>
            </a:r>
          </a:p>
          <a:p>
            <a:r>
              <a:rPr lang="en-IN" dirty="0" smtClean="0"/>
              <a:t>Occupation/work</a:t>
            </a:r>
          </a:p>
          <a:p>
            <a:r>
              <a:rPr lang="en-IN" dirty="0" smtClean="0"/>
              <a:t>Chief complaints</a:t>
            </a:r>
          </a:p>
          <a:p>
            <a:r>
              <a:rPr lang="en-IN" u="sng" dirty="0" smtClean="0">
                <a:solidFill>
                  <a:srgbClr val="FF0000"/>
                </a:solidFill>
              </a:rPr>
              <a:t>HOPI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– frequent falls, slowness of movement (Early)</a:t>
            </a:r>
          </a:p>
          <a:p>
            <a:pPr>
              <a:buNone/>
            </a:pPr>
            <a:r>
              <a:rPr lang="en-IN" dirty="0" smtClean="0"/>
              <a:t>	Stiffness, drooping of saliva, shaking of hands/</a:t>
            </a:r>
            <a:r>
              <a:rPr lang="en-IN" dirty="0" err="1" smtClean="0"/>
              <a:t>feets</a:t>
            </a:r>
            <a:r>
              <a:rPr lang="en-IN" dirty="0" smtClean="0"/>
              <a:t>, urinary incontinence, needs postural support (Later)</a:t>
            </a:r>
          </a:p>
          <a:p>
            <a:r>
              <a:rPr lang="en-IN" dirty="0" smtClean="0"/>
              <a:t>Medical </a:t>
            </a:r>
          </a:p>
          <a:p>
            <a:r>
              <a:rPr lang="en-IN" dirty="0" smtClean="0"/>
              <a:t>Surgical</a:t>
            </a:r>
          </a:p>
          <a:p>
            <a:r>
              <a:rPr lang="en-IN" dirty="0" smtClean="0"/>
              <a:t>Medications </a:t>
            </a:r>
          </a:p>
          <a:p>
            <a:r>
              <a:rPr lang="en-IN" dirty="0" smtClean="0"/>
              <a:t>Environment – home/work barriers</a:t>
            </a:r>
          </a:p>
          <a:p>
            <a:r>
              <a:rPr lang="en-IN" dirty="0" smtClean="0"/>
              <a:t>Family history</a:t>
            </a:r>
          </a:p>
          <a:p>
            <a:r>
              <a:rPr lang="en-IN" dirty="0" smtClean="0"/>
              <a:t>Social history – cultural beliefs, behaviour, family caregivers</a:t>
            </a:r>
          </a:p>
          <a:p>
            <a:r>
              <a:rPr lang="en-IN" dirty="0" smtClean="0"/>
              <a:t>General health status – physical, psychological, social, role function, habits</a:t>
            </a:r>
          </a:p>
          <a:p>
            <a:r>
              <a:rPr lang="en-IN" dirty="0" smtClean="0"/>
              <a:t>Functional status and activity level</a:t>
            </a:r>
          </a:p>
          <a:p>
            <a:r>
              <a:rPr lang="en-IN" u="sng" dirty="0" smtClean="0">
                <a:solidFill>
                  <a:srgbClr val="FF0000"/>
                </a:solidFill>
              </a:rPr>
              <a:t>On observation</a:t>
            </a:r>
          </a:p>
          <a:p>
            <a:r>
              <a:rPr lang="en-IN" dirty="0" smtClean="0"/>
              <a:t>Posture – alignment, position, symmetry, body mechanics, forward stooped (phantom pillow)</a:t>
            </a:r>
          </a:p>
          <a:p>
            <a:r>
              <a:rPr lang="en-IN" dirty="0" err="1" smtClean="0"/>
              <a:t>Kyphotic</a:t>
            </a:r>
            <a:r>
              <a:rPr lang="en-IN" dirty="0" smtClean="0"/>
              <a:t>/</a:t>
            </a:r>
            <a:r>
              <a:rPr lang="en-IN" dirty="0" err="1" smtClean="0"/>
              <a:t>scoliotic</a:t>
            </a:r>
            <a:r>
              <a:rPr lang="en-IN" dirty="0" smtClean="0"/>
              <a:t> </a:t>
            </a:r>
          </a:p>
          <a:p>
            <a:r>
              <a:rPr lang="en-IN" dirty="0" smtClean="0"/>
              <a:t>Skin condition  &amp; pressure sensitive areas, positioning and postures</a:t>
            </a:r>
          </a:p>
          <a:p>
            <a:r>
              <a:rPr lang="en-IN" dirty="0" smtClean="0"/>
              <a:t>Tremor</a:t>
            </a:r>
          </a:p>
          <a:p>
            <a:r>
              <a:rPr lang="en-IN" dirty="0" smtClean="0"/>
              <a:t>Assistive or adaptive devices – fittings, alignment, function, use,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62500" lnSpcReduction="20000"/>
          </a:bodyPr>
          <a:lstStyle/>
          <a:p>
            <a:r>
              <a:rPr lang="en-IN" u="sng" dirty="0" smtClean="0">
                <a:solidFill>
                  <a:srgbClr val="FF0000"/>
                </a:solidFill>
              </a:rPr>
              <a:t>On palpation</a:t>
            </a:r>
          </a:p>
          <a:p>
            <a:r>
              <a:rPr lang="en-IN" dirty="0" smtClean="0"/>
              <a:t>Chest examination – Ventilation and gas exchange, expansion, symmetry</a:t>
            </a:r>
          </a:p>
          <a:p>
            <a:r>
              <a:rPr lang="en-IN" dirty="0" smtClean="0"/>
              <a:t>Autonomic nervous system integrity – thermal responses, sweating</a:t>
            </a:r>
          </a:p>
          <a:p>
            <a:r>
              <a:rPr lang="en-IN" u="sng" dirty="0" smtClean="0">
                <a:solidFill>
                  <a:srgbClr val="FF0000"/>
                </a:solidFill>
              </a:rPr>
              <a:t>On examination</a:t>
            </a:r>
          </a:p>
          <a:p>
            <a:r>
              <a:rPr lang="en-IN" dirty="0" smtClean="0"/>
              <a:t>Cognition function – memory, orientation, problem solving, judgement, attention</a:t>
            </a:r>
          </a:p>
          <a:p>
            <a:r>
              <a:rPr lang="en-IN" dirty="0" smtClean="0"/>
              <a:t>Perceptual functions – </a:t>
            </a:r>
            <a:r>
              <a:rPr lang="en-IN" dirty="0" err="1" smtClean="0"/>
              <a:t>visuospatial</a:t>
            </a:r>
            <a:r>
              <a:rPr lang="en-IN" dirty="0" smtClean="0"/>
              <a:t> skills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Pain </a:t>
            </a:r>
            <a:r>
              <a:rPr lang="en-IN" dirty="0" smtClean="0"/>
              <a:t>– intensity and location (VAS)</a:t>
            </a:r>
          </a:p>
          <a:p>
            <a:r>
              <a:rPr lang="en-IN" dirty="0" smtClean="0"/>
              <a:t>Joint integrity – alignment , mobility, ROM A &amp; P, muscle length, soft tissue extensibility </a:t>
            </a:r>
            <a:r>
              <a:rPr lang="en-IN" dirty="0" smtClean="0">
                <a:solidFill>
                  <a:srgbClr val="00B050"/>
                </a:solidFill>
              </a:rPr>
              <a:t>(tightness, contractures)</a:t>
            </a:r>
          </a:p>
          <a:p>
            <a:r>
              <a:rPr lang="en-IN" dirty="0" smtClean="0"/>
              <a:t>Muscle performance – </a:t>
            </a:r>
            <a:r>
              <a:rPr lang="en-IN" dirty="0" smtClean="0">
                <a:solidFill>
                  <a:srgbClr val="00B050"/>
                </a:solidFill>
              </a:rPr>
              <a:t>strength MMT</a:t>
            </a:r>
            <a:r>
              <a:rPr lang="en-IN" dirty="0" smtClean="0"/>
              <a:t>, power, endurance</a:t>
            </a:r>
          </a:p>
          <a:p>
            <a:r>
              <a:rPr lang="en-IN" dirty="0" smtClean="0"/>
              <a:t>Grip strength &amp; fine motor </a:t>
            </a:r>
            <a:r>
              <a:rPr lang="en-IN" dirty="0" err="1" smtClean="0"/>
              <a:t>activites</a:t>
            </a:r>
            <a:r>
              <a:rPr lang="en-IN" dirty="0" smtClean="0"/>
              <a:t> – </a:t>
            </a:r>
            <a:r>
              <a:rPr lang="en-IN" dirty="0" smtClean="0">
                <a:solidFill>
                  <a:srgbClr val="00B050"/>
                </a:solidFill>
              </a:rPr>
              <a:t>dexterity</a:t>
            </a:r>
            <a:r>
              <a:rPr lang="en-IN" dirty="0" smtClean="0"/>
              <a:t> </a:t>
            </a:r>
          </a:p>
          <a:p>
            <a:r>
              <a:rPr lang="en-IN" dirty="0" smtClean="0"/>
              <a:t>Motor function – motor control, motor learning, motor tone(</a:t>
            </a:r>
            <a:r>
              <a:rPr lang="en-IN" dirty="0" smtClean="0">
                <a:solidFill>
                  <a:srgbClr val="00B050"/>
                </a:solidFill>
              </a:rPr>
              <a:t>rigidity</a:t>
            </a:r>
            <a:r>
              <a:rPr lang="en-IN" dirty="0" smtClean="0"/>
              <a:t>), voluntary movement patterns, involuntary movements(</a:t>
            </a:r>
            <a:r>
              <a:rPr lang="en-IN" dirty="0" smtClean="0">
                <a:solidFill>
                  <a:srgbClr val="00B050"/>
                </a:solidFill>
              </a:rPr>
              <a:t>tremors</a:t>
            </a:r>
            <a:r>
              <a:rPr lang="en-IN" dirty="0" smtClean="0"/>
              <a:t>), hesitation, </a:t>
            </a:r>
            <a:r>
              <a:rPr lang="en-IN" dirty="0" smtClean="0">
                <a:solidFill>
                  <a:srgbClr val="00B050"/>
                </a:solidFill>
              </a:rPr>
              <a:t>slowness</a:t>
            </a:r>
            <a:r>
              <a:rPr lang="en-IN" dirty="0" smtClean="0"/>
              <a:t>, arrests of movements(freezing), poverty of movements</a:t>
            </a:r>
          </a:p>
          <a:p>
            <a:r>
              <a:rPr lang="en-IN" dirty="0" smtClean="0"/>
              <a:t>Sensory integration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Co-ordination </a:t>
            </a:r>
            <a:r>
              <a:rPr lang="en-IN" dirty="0" smtClean="0"/>
              <a:t>– Procedural learning for complex and sequential tasks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Postural control and balance </a:t>
            </a:r>
            <a:r>
              <a:rPr lang="en-IN" dirty="0" smtClean="0"/>
              <a:t>– degree of postural instability </a:t>
            </a:r>
            <a:r>
              <a:rPr lang="en-IN" dirty="0" smtClean="0">
                <a:solidFill>
                  <a:srgbClr val="00B050"/>
                </a:solidFill>
              </a:rPr>
              <a:t>(Static &amp; Dynamic)</a:t>
            </a:r>
            <a:r>
              <a:rPr lang="en-IN" dirty="0" smtClean="0"/>
              <a:t>, balance strategies, safety, </a:t>
            </a:r>
            <a:r>
              <a:rPr lang="en-IN" dirty="0" smtClean="0">
                <a:solidFill>
                  <a:srgbClr val="00B050"/>
                </a:solidFill>
              </a:rPr>
              <a:t>BBS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Gait</a:t>
            </a:r>
            <a:r>
              <a:rPr lang="en-IN" dirty="0" smtClean="0"/>
              <a:t> and locomotion – gait patterns ad speed, safety</a:t>
            </a:r>
          </a:p>
          <a:p>
            <a:pPr>
              <a:buNone/>
            </a:pPr>
            <a:r>
              <a:rPr lang="en-IN" dirty="0" smtClean="0"/>
              <a:t>	(reduce speed of walking, flexion at LL joints, toe – heel pattern, arm swing absent, trunk rotation reduce, cadence increased.</a:t>
            </a:r>
          </a:p>
          <a:p>
            <a:pPr>
              <a:buNone/>
            </a:pPr>
            <a:r>
              <a:rPr lang="en-IN" dirty="0" smtClean="0"/>
              <a:t>	festinating gait - </a:t>
            </a:r>
            <a:r>
              <a:rPr lang="en-IN" dirty="0" err="1" smtClean="0"/>
              <a:t>anteropulsion</a:t>
            </a:r>
            <a:r>
              <a:rPr lang="en-IN" dirty="0" smtClean="0"/>
              <a:t>, freezing, difficulty in dual tasking, complex environment demands,</a:t>
            </a:r>
          </a:p>
          <a:p>
            <a:r>
              <a:rPr lang="en-IN" dirty="0" smtClean="0"/>
              <a:t>Aerobic capacity and endurance</a:t>
            </a:r>
          </a:p>
          <a:p>
            <a:r>
              <a:rPr lang="en-IN" dirty="0" smtClean="0"/>
              <a:t>Functional status and activity level – performance based </a:t>
            </a:r>
            <a:r>
              <a:rPr lang="en-IN" dirty="0" err="1" smtClean="0"/>
              <a:t>examinement</a:t>
            </a:r>
            <a:r>
              <a:rPr lang="en-IN" dirty="0" smtClean="0"/>
              <a:t> of functional skills (</a:t>
            </a:r>
            <a:r>
              <a:rPr lang="en-IN" dirty="0" smtClean="0">
                <a:solidFill>
                  <a:srgbClr val="00B050"/>
                </a:solidFill>
              </a:rPr>
              <a:t>FIM</a:t>
            </a:r>
            <a:r>
              <a:rPr lang="en-IN" dirty="0" smtClean="0"/>
              <a:t>), </a:t>
            </a:r>
            <a:r>
              <a:rPr lang="en-IN" dirty="0" smtClean="0">
                <a:solidFill>
                  <a:srgbClr val="00B050"/>
                </a:solidFill>
              </a:rPr>
              <a:t>basic and instrumental ADL</a:t>
            </a:r>
            <a:r>
              <a:rPr lang="en-IN" dirty="0" smtClean="0"/>
              <a:t>, functional mobility skills, </a:t>
            </a:r>
            <a:r>
              <a:rPr lang="en-IN" dirty="0" smtClean="0">
                <a:solidFill>
                  <a:srgbClr val="00B050"/>
                </a:solidFill>
              </a:rPr>
              <a:t>home management skills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Fatigue </a:t>
            </a:r>
          </a:p>
          <a:p>
            <a:r>
              <a:rPr lang="en-IN" dirty="0" smtClean="0"/>
              <a:t>Environment – home, work, </a:t>
            </a:r>
            <a:r>
              <a:rPr lang="en-IN" dirty="0" smtClean="0">
                <a:solidFill>
                  <a:srgbClr val="00B050"/>
                </a:solidFill>
              </a:rPr>
              <a:t>community barriers</a:t>
            </a:r>
            <a:r>
              <a:rPr lang="en-IN" dirty="0" smtClean="0"/>
              <a:t>, leisure activities, ability to participate in activities, safety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HOEHN AND YAHR CLASSIFICATION OF DISABILITY</a:t>
            </a:r>
            <a:endParaRPr lang="en-IN" sz="2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Minimal or absent; unilateral if present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Minimal bilateral or midline involvement. Balance not impaired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Impaired righting reflexes. Unsteadiness during turning or raising from chair. Some activities are restricted but pt can live independently and continue some form of employment.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All symptoms present and severe, standing walking with assistance only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Confined to bed or wheelchair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(MEDICAL MANAGEMENT)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Neuroprotective</a:t>
            </a:r>
            <a:r>
              <a:rPr lang="en-US" dirty="0" smtClean="0">
                <a:solidFill>
                  <a:srgbClr val="00B050"/>
                </a:solidFill>
              </a:rPr>
              <a:t> therapy (MAOs)</a:t>
            </a:r>
            <a:r>
              <a:rPr lang="en-US" dirty="0" smtClean="0"/>
              <a:t> to improve metabolism of </a:t>
            </a:r>
            <a:r>
              <a:rPr lang="en-US" dirty="0" err="1" smtClean="0"/>
              <a:t>intracerebral</a:t>
            </a:r>
            <a:r>
              <a:rPr lang="en-US" dirty="0" smtClean="0"/>
              <a:t> dopamine,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seligiline</a:t>
            </a:r>
            <a:r>
              <a:rPr lang="en-US" dirty="0" smtClean="0">
                <a:solidFill>
                  <a:srgbClr val="FF0066"/>
                </a:solidFill>
              </a:rPr>
              <a:t> 5 mg BD</a:t>
            </a:r>
            <a:r>
              <a:rPr lang="en-US" dirty="0" smtClean="0"/>
              <a:t> (nausea, dreams, hallucination, confusion)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Dopamine replacement</a:t>
            </a:r>
            <a:r>
              <a:rPr lang="en-US" dirty="0" smtClean="0"/>
              <a:t> raise the level of dopamine </a:t>
            </a:r>
            <a:r>
              <a:rPr lang="en-US" dirty="0" err="1" smtClean="0">
                <a:solidFill>
                  <a:srgbClr val="FF0066"/>
                </a:solidFill>
              </a:rPr>
              <a:t>levodopa</a:t>
            </a:r>
            <a:r>
              <a:rPr lang="en-US" dirty="0" smtClean="0">
                <a:solidFill>
                  <a:srgbClr val="FF0066"/>
                </a:solidFill>
              </a:rPr>
              <a:t>, </a:t>
            </a:r>
            <a:r>
              <a:rPr lang="en-US" dirty="0" err="1" smtClean="0">
                <a:solidFill>
                  <a:srgbClr val="FF0066"/>
                </a:solidFill>
              </a:rPr>
              <a:t>carbidopa</a:t>
            </a:r>
            <a:r>
              <a:rPr lang="en-US" dirty="0" smtClean="0">
                <a:solidFill>
                  <a:srgbClr val="FF0066"/>
                </a:solidFill>
              </a:rPr>
              <a:t> 10/100 </a:t>
            </a:r>
            <a:r>
              <a:rPr lang="en-US" dirty="0" err="1" smtClean="0">
                <a:solidFill>
                  <a:srgbClr val="FF0066"/>
                </a:solidFill>
              </a:rPr>
              <a:t>tid</a:t>
            </a:r>
            <a:r>
              <a:rPr lang="en-US" dirty="0" smtClean="0">
                <a:solidFill>
                  <a:srgbClr val="FF0066"/>
                </a:solidFill>
              </a:rPr>
              <a:t>/bid </a:t>
            </a:r>
            <a:r>
              <a:rPr lang="en-US" dirty="0" smtClean="0"/>
              <a:t>(</a:t>
            </a:r>
            <a:r>
              <a:rPr lang="en-US" dirty="0" err="1" smtClean="0"/>
              <a:t>dystonia</a:t>
            </a:r>
            <a:r>
              <a:rPr lang="en-US" dirty="0" smtClean="0"/>
              <a:t>, nausea ,vomiting, abnormal involuntary movements, confusion ,hallucination)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err="1" smtClean="0"/>
              <a:t>Rubrospinal</a:t>
            </a:r>
            <a:r>
              <a:rPr lang="en-IN" dirty="0" smtClean="0"/>
              <a:t> – facilitate flexor group of ms.</a:t>
            </a:r>
          </a:p>
          <a:p>
            <a:r>
              <a:rPr lang="en-IN" dirty="0" smtClean="0"/>
              <a:t>Reticulospinal – axial postural ms &amp; limb extensor ms</a:t>
            </a:r>
          </a:p>
          <a:p>
            <a:r>
              <a:rPr lang="en-IN" dirty="0" err="1" smtClean="0"/>
              <a:t>Olivospinal</a:t>
            </a:r>
            <a:r>
              <a:rPr lang="en-IN" dirty="0" smtClean="0"/>
              <a:t> – motor coordination and learning</a:t>
            </a:r>
          </a:p>
          <a:p>
            <a:r>
              <a:rPr lang="en-IN" dirty="0" smtClean="0"/>
              <a:t>Vestibulospinal – coordination of head </a:t>
            </a:r>
            <a:r>
              <a:rPr lang="en-IN" dirty="0" err="1" smtClean="0"/>
              <a:t>postion</a:t>
            </a:r>
            <a:r>
              <a:rPr lang="en-IN" dirty="0" smtClean="0"/>
              <a:t>, neck and eye movements &amp; antigravity extensor ms.</a:t>
            </a:r>
          </a:p>
          <a:p>
            <a:endParaRPr lang="en-IN" dirty="0" smtClean="0"/>
          </a:p>
          <a:p>
            <a:r>
              <a:rPr lang="en-IN" dirty="0" smtClean="0"/>
              <a:t>BG-</a:t>
            </a:r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(MEDICAL MANAGEMENT)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Dopamine agonist </a:t>
            </a:r>
            <a:r>
              <a:rPr lang="en-US" dirty="0" smtClean="0"/>
              <a:t>design to act directly on the </a:t>
            </a:r>
            <a:r>
              <a:rPr lang="en-US" dirty="0" err="1" smtClean="0"/>
              <a:t>postsyneptic</a:t>
            </a:r>
            <a:r>
              <a:rPr lang="en-US" dirty="0" smtClean="0"/>
              <a:t> dopamine receptors </a:t>
            </a:r>
            <a:r>
              <a:rPr lang="en-US" dirty="0" err="1" smtClean="0">
                <a:solidFill>
                  <a:srgbClr val="FF0066"/>
                </a:solidFill>
              </a:rPr>
              <a:t>pergolide</a:t>
            </a:r>
            <a:r>
              <a:rPr lang="en-US" dirty="0" smtClean="0">
                <a:solidFill>
                  <a:srgbClr val="FF0066"/>
                </a:solidFill>
              </a:rPr>
              <a:t> 1mg </a:t>
            </a:r>
            <a:r>
              <a:rPr lang="en-US" dirty="0" err="1" smtClean="0">
                <a:solidFill>
                  <a:srgbClr val="FF0066"/>
                </a:solidFill>
              </a:rPr>
              <a:t>tid</a:t>
            </a:r>
            <a:r>
              <a:rPr lang="en-US" dirty="0" smtClean="0">
                <a:solidFill>
                  <a:srgbClr val="FF0066"/>
                </a:solidFill>
              </a:rPr>
              <a:t>, </a:t>
            </a:r>
            <a:r>
              <a:rPr lang="en-US" dirty="0" err="1" smtClean="0">
                <a:solidFill>
                  <a:srgbClr val="FF0066"/>
                </a:solidFill>
              </a:rPr>
              <a:t>bromocriptine</a:t>
            </a:r>
            <a:r>
              <a:rPr lang="en-US" dirty="0" smtClean="0">
                <a:solidFill>
                  <a:srgbClr val="FF0066"/>
                </a:solidFill>
              </a:rPr>
              <a:t> 5 mg bid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Anticholinergics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 used in initial stage </a:t>
            </a:r>
            <a:r>
              <a:rPr lang="en-US" dirty="0" err="1" smtClean="0">
                <a:solidFill>
                  <a:srgbClr val="FF0066"/>
                </a:solidFill>
              </a:rPr>
              <a:t>thihexylphenidyl</a:t>
            </a:r>
            <a:r>
              <a:rPr lang="en-US" dirty="0" smtClean="0">
                <a:solidFill>
                  <a:srgbClr val="FF0066"/>
                </a:solidFill>
              </a:rPr>
              <a:t> 2mg </a:t>
            </a:r>
            <a:r>
              <a:rPr lang="en-US" dirty="0" err="1" smtClean="0">
                <a:solidFill>
                  <a:srgbClr val="FF0066"/>
                </a:solidFill>
              </a:rPr>
              <a:t>tid</a:t>
            </a:r>
            <a:r>
              <a:rPr lang="en-US" dirty="0" smtClean="0">
                <a:solidFill>
                  <a:srgbClr val="FF0066"/>
                </a:solidFill>
              </a:rPr>
              <a:t>, </a:t>
            </a:r>
            <a:r>
              <a:rPr lang="en-US" dirty="0" err="1" smtClean="0">
                <a:solidFill>
                  <a:srgbClr val="FF0066"/>
                </a:solidFill>
              </a:rPr>
              <a:t>bentropin</a:t>
            </a:r>
            <a:r>
              <a:rPr lang="en-US" dirty="0" smtClean="0">
                <a:solidFill>
                  <a:srgbClr val="FF0066"/>
                </a:solidFill>
              </a:rPr>
              <a:t> 1 mg bid </a:t>
            </a:r>
          </a:p>
          <a:p>
            <a:endParaRPr lang="en-US" dirty="0" smtClean="0">
              <a:solidFill>
                <a:srgbClr val="FF0066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On / Off period phase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PARKINSON`S DISEASE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(SURGICAL MANAGEMENT)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Ablative surgery </a:t>
            </a:r>
            <a:r>
              <a:rPr lang="en-US" dirty="0" smtClean="0">
                <a:solidFill>
                  <a:srgbClr val="00B050"/>
                </a:solidFill>
              </a:rPr>
              <a:t>stereotactic surgery, </a:t>
            </a:r>
            <a:r>
              <a:rPr lang="en-US" dirty="0" err="1" smtClean="0">
                <a:solidFill>
                  <a:srgbClr val="00B050"/>
                </a:solidFill>
              </a:rPr>
              <a:t>pallidotomy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thalamotomy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mtClean="0"/>
              <a:t>Deep brain stimulation </a:t>
            </a:r>
            <a:endParaRPr lang="en-US" dirty="0" smtClean="0"/>
          </a:p>
          <a:p>
            <a:r>
              <a:rPr lang="en-US" dirty="0" smtClean="0"/>
              <a:t>Neural transplantation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0772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</a:rPr>
              <a:t>THANK YOU</a:t>
            </a:r>
            <a:endParaRPr lang="en-IN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Screenshots\Screenshot (1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665" y="1"/>
            <a:ext cx="91004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BASAL GANGLIA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3362" name="Picture 2" descr="C:\Users\beetel\Desktop\basalgangliagra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NIGROSTRIATAL PATHWAY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(BG motor loop)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MOVEMENT DYSFUNCTIONS-PARKISON'S DISEASE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9393" name="Picture 1" descr="C:\Users\kksptc\Desktop\SK277_2_023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924800" cy="4783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5206"/>
            <a:ext cx="7924800" cy="64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1713</Words>
  <Application>Microsoft Office PowerPoint</Application>
  <PresentationFormat>On-screen Show (4:3)</PresentationFormat>
  <Paragraphs>297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PARKINSON’S DISEASE</vt:lpstr>
      <vt:lpstr>NORMAL</vt:lpstr>
      <vt:lpstr>EXTRA-PYRAMIDAL SYSTEM</vt:lpstr>
      <vt:lpstr>Slide 4</vt:lpstr>
      <vt:lpstr>Slide 5</vt:lpstr>
      <vt:lpstr>BASAL GANGLIA</vt:lpstr>
      <vt:lpstr>NIGROSTRIATAL PATHWAY (BG motor loop)</vt:lpstr>
      <vt:lpstr>Slide 8</vt:lpstr>
      <vt:lpstr>Slide 9</vt:lpstr>
      <vt:lpstr>Slide 10</vt:lpstr>
      <vt:lpstr>FUNCTIONS OF BG</vt:lpstr>
      <vt:lpstr>FUNCTIONS OF BG</vt:lpstr>
      <vt:lpstr>DIFFERENCE BETWEEN ACETYLECHOLINE &amp; DOPAMINE</vt:lpstr>
      <vt:lpstr>Slide 14</vt:lpstr>
      <vt:lpstr>DIFFERENCE BETWEEN PYRAMIDAL AND EXTRAPYRAMIDAL SYSTEM</vt:lpstr>
      <vt:lpstr>PARKINSON’S DISEASE  PARKINSON DISEASE,  PARKINSON'S, IDIOPATHIC PARKINSONISM, PRIMARY PARKINSONISM,  PD,  HYPOKINETIC RIGID SYNDROME, OR PARALYSIS AGITANS </vt:lpstr>
      <vt:lpstr>INTRODUCTION</vt:lpstr>
      <vt:lpstr>Slide 18</vt:lpstr>
      <vt:lpstr>Slide 19</vt:lpstr>
      <vt:lpstr> (PATHOPHYSIOLOGY)</vt:lpstr>
      <vt:lpstr>PARKINSON`S DISEASE  (CLINICAL FEATURES)</vt:lpstr>
      <vt:lpstr>RIGIDITY </vt:lpstr>
      <vt:lpstr>TREMOR</vt:lpstr>
      <vt:lpstr>PARKINSON`S DISEASE  (CLINICAL FEATURES)</vt:lpstr>
      <vt:lpstr>PARKINSON`S DISEASE  (CLINICAL FEATURES)</vt:lpstr>
      <vt:lpstr>POSTURE IN PARKINSON’S DISEASE</vt:lpstr>
      <vt:lpstr>PARKINSON`S DISEASE  (CLINICAL FEATURES)</vt:lpstr>
      <vt:lpstr>Slide 28</vt:lpstr>
      <vt:lpstr>PARKINSON`S DISEASE  (CLINICAL FEATURES)</vt:lpstr>
      <vt:lpstr>PARKINSON`S DISEASE  (CLINICAL FEATURES)</vt:lpstr>
      <vt:lpstr>PARKINSON`S DISEASE  (CLINICAL FEATURES)</vt:lpstr>
      <vt:lpstr>PARKINSON`S DISEASE  (CLINICAL FEATURES)</vt:lpstr>
      <vt:lpstr>PARKINSON`S DISEASE  (DIAGNOSIS)</vt:lpstr>
      <vt:lpstr>Physiotherapy assessment</vt:lpstr>
      <vt:lpstr>Slide 35</vt:lpstr>
      <vt:lpstr>Slide 36</vt:lpstr>
      <vt:lpstr>Slide 37</vt:lpstr>
      <vt:lpstr>HOEHN AND YAHR CLASSIFICATION OF DISABILITY</vt:lpstr>
      <vt:lpstr>PARKINSON`S DISEASE  (MEDICAL MANAGEMENT)</vt:lpstr>
      <vt:lpstr>PARKINSON`S DISEASE  (MEDICAL MANAGEMENT)</vt:lpstr>
      <vt:lpstr>PARKINSON`S DISEASE  (SURGICAL MANAGEMENT)</vt:lpstr>
      <vt:lpstr>Slide 42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20</cp:revision>
  <dcterms:created xsi:type="dcterms:W3CDTF">2006-08-16T00:00:00Z</dcterms:created>
  <dcterms:modified xsi:type="dcterms:W3CDTF">2020-08-13T21:06:29Z</dcterms:modified>
</cp:coreProperties>
</file>