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0" r:id="rId3"/>
    <p:sldId id="256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7E7948C-A1FA-4372-BA3F-646E1ED458B5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D44DFDF-50C9-49B2-A6EF-F50DCD313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838200"/>
            <a:ext cx="5105400" cy="3858768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Haresh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Desai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Vidyapeeth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Piparia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Cinchonism</a:t>
            </a:r>
            <a:r>
              <a:rPr lang="en-US" dirty="0" smtClean="0"/>
              <a:t> with- ringing in the ears, headache &amp; </a:t>
            </a:r>
            <a:r>
              <a:rPr lang="en-US" dirty="0" err="1" smtClean="0"/>
              <a:t>coma.visual</a:t>
            </a:r>
            <a:r>
              <a:rPr lang="en-US" dirty="0" smtClean="0"/>
              <a:t> disturbances &amp; vertigo may occur.</a:t>
            </a:r>
          </a:p>
          <a:p>
            <a:r>
              <a:rPr lang="en-US" dirty="0" smtClean="0"/>
              <a:t>Produces </a:t>
            </a:r>
            <a:r>
              <a:rPr lang="en-US" dirty="0" err="1" smtClean="0"/>
              <a:t>hypoglycaemia</a:t>
            </a:r>
            <a:r>
              <a:rPr lang="en-US" dirty="0" smtClean="0"/>
              <a:t>- results in coma.</a:t>
            </a:r>
          </a:p>
          <a:p>
            <a:endParaRPr lang="en-US" dirty="0" smtClean="0"/>
          </a:p>
          <a:p>
            <a:r>
              <a:rPr lang="en-US" dirty="0" smtClean="0"/>
              <a:t>Uses- for resistant </a:t>
            </a:r>
            <a:r>
              <a:rPr lang="en-US" dirty="0" err="1" smtClean="0"/>
              <a:t>falciparum</a:t>
            </a:r>
            <a:r>
              <a:rPr lang="en-US" dirty="0" smtClean="0"/>
              <a:t> malaria &amp; cerebral malaria</a:t>
            </a:r>
          </a:p>
          <a:p>
            <a:r>
              <a:rPr lang="en-US" dirty="0" smtClean="0"/>
              <a:t>Nocturnal muscle cramps.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mefloquine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single dose- highly effective against </a:t>
            </a:r>
            <a:r>
              <a:rPr lang="en-US" dirty="0" err="1" smtClean="0"/>
              <a:t>erythrocytic</a:t>
            </a:r>
            <a:r>
              <a:rPr lang="en-US" dirty="0" smtClean="0"/>
              <a:t> forms – including MDR strains of p. </a:t>
            </a:r>
            <a:r>
              <a:rPr lang="en-US" dirty="0" err="1" smtClean="0"/>
              <a:t>falciparum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Long t1/2---  2-3 weeks.</a:t>
            </a:r>
          </a:p>
          <a:p>
            <a:r>
              <a:rPr lang="en-US" dirty="0" smtClean="0"/>
              <a:t>Dose 15mg/kg (max 1 </a:t>
            </a:r>
            <a:r>
              <a:rPr lang="en-US" dirty="0" err="1" smtClean="0"/>
              <a:t>gms</a:t>
            </a:r>
            <a:r>
              <a:rPr lang="en-US" dirty="0" smtClean="0"/>
              <a:t>/day)</a:t>
            </a:r>
          </a:p>
          <a:p>
            <a:r>
              <a:rPr lang="en-US" dirty="0" smtClean="0"/>
              <a:t>s/</a:t>
            </a:r>
            <a:r>
              <a:rPr lang="en-US" dirty="0" err="1" smtClean="0"/>
              <a:t>es</a:t>
            </a:r>
            <a:r>
              <a:rPr lang="en-US" dirty="0" smtClean="0"/>
              <a:t>-  neuropsychiatric reactions like disturbed sense of balance, dreams, anxiety, hallucinations are seen. </a:t>
            </a:r>
          </a:p>
          <a:p>
            <a:r>
              <a:rPr lang="en-US" dirty="0" err="1" smtClean="0"/>
              <a:t>Parenteral</a:t>
            </a:r>
            <a:r>
              <a:rPr lang="en-US" dirty="0" smtClean="0"/>
              <a:t> X. (so not in cerebral malaria)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primaquine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in all forms of malarial parasite except </a:t>
            </a:r>
            <a:r>
              <a:rPr lang="en-US" dirty="0" err="1" smtClean="0"/>
              <a:t>erythrocytic</a:t>
            </a:r>
            <a:r>
              <a:rPr lang="en-US" dirty="0" smtClean="0"/>
              <a:t> forms.</a:t>
            </a:r>
          </a:p>
          <a:p>
            <a:r>
              <a:rPr lang="en-US" dirty="0" smtClean="0"/>
              <a:t>Highly effective against gametocytes &amp; </a:t>
            </a:r>
            <a:r>
              <a:rPr lang="en-US" dirty="0" err="1" smtClean="0"/>
              <a:t>hypnozoites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s/</a:t>
            </a:r>
            <a:r>
              <a:rPr lang="en-US" dirty="0" err="1" smtClean="0"/>
              <a:t>es</a:t>
            </a:r>
            <a:r>
              <a:rPr lang="en-US" dirty="0" smtClean="0"/>
              <a:t>  - due to oxidative property-  </a:t>
            </a:r>
            <a:r>
              <a:rPr lang="en-US" dirty="0" err="1" smtClean="0"/>
              <a:t>haemolysis</a:t>
            </a:r>
            <a:r>
              <a:rPr lang="en-US" dirty="0" smtClean="0"/>
              <a:t>, </a:t>
            </a:r>
            <a:r>
              <a:rPr lang="en-US" dirty="0" err="1" smtClean="0"/>
              <a:t>methemoglobinaemia</a:t>
            </a:r>
            <a:r>
              <a:rPr lang="en-US" dirty="0" smtClean="0"/>
              <a:t>, </a:t>
            </a:r>
            <a:r>
              <a:rPr lang="en-US" dirty="0" err="1" smtClean="0"/>
              <a:t>tachypnoea</a:t>
            </a:r>
            <a:r>
              <a:rPr lang="en-US" dirty="0" smtClean="0"/>
              <a:t> &amp; cyanosis.</a:t>
            </a:r>
          </a:p>
          <a:p>
            <a:r>
              <a:rPr lang="en-US" dirty="0" smtClean="0"/>
              <a:t>With G-6 PD deficiency- </a:t>
            </a:r>
            <a:r>
              <a:rPr lang="en-US" dirty="0" err="1" smtClean="0"/>
              <a:t>haemolytic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Dose- 15 mg/ day for 14 days.</a:t>
            </a:r>
          </a:p>
          <a:p>
            <a:r>
              <a:rPr lang="en-US" dirty="0" smtClean="0"/>
              <a:t>As a </a:t>
            </a:r>
            <a:r>
              <a:rPr lang="en-US" dirty="0" err="1" smtClean="0"/>
              <a:t>gametocidal</a:t>
            </a:r>
            <a:r>
              <a:rPr lang="en-US" dirty="0" smtClean="0"/>
              <a:t>- 45 mg single dose.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Artimisinin</a:t>
            </a:r>
            <a:r>
              <a:rPr lang="en-US" dirty="0" smtClean="0"/>
              <a:t> derivatives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Obtained from plant- Artemisia </a:t>
            </a:r>
            <a:r>
              <a:rPr lang="en-US" dirty="0" err="1" smtClean="0"/>
              <a:t>annua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MOA- it interacts with </a:t>
            </a:r>
            <a:r>
              <a:rPr lang="en-US" dirty="0" err="1" smtClean="0"/>
              <a:t>heme</a:t>
            </a:r>
            <a:r>
              <a:rPr lang="en-US" dirty="0" smtClean="0"/>
              <a:t> resulting in generation of FR that binds to membrane proteins , causes lipid </a:t>
            </a:r>
            <a:r>
              <a:rPr lang="en-US" dirty="0" err="1" smtClean="0"/>
              <a:t>peroxidation</a:t>
            </a:r>
            <a:r>
              <a:rPr lang="en-US" dirty="0" smtClean="0"/>
              <a:t>, damages </a:t>
            </a:r>
            <a:r>
              <a:rPr lang="en-US" dirty="0" err="1" smtClean="0"/>
              <a:t>endo</a:t>
            </a:r>
            <a:r>
              <a:rPr lang="en-US" dirty="0" smtClean="0"/>
              <a:t> </a:t>
            </a:r>
            <a:r>
              <a:rPr lang="en-US" dirty="0" err="1" smtClean="0"/>
              <a:t>reticulam</a:t>
            </a:r>
            <a:r>
              <a:rPr lang="en-US" dirty="0" smtClean="0"/>
              <a:t>, inhibits protein synthesis &amp; produces </a:t>
            </a:r>
            <a:r>
              <a:rPr lang="en-US" dirty="0" err="1" smtClean="0"/>
              <a:t>lysis</a:t>
            </a:r>
            <a:r>
              <a:rPr lang="en-US" dirty="0" smtClean="0"/>
              <a:t> of parasite.</a:t>
            </a:r>
          </a:p>
          <a:p>
            <a:r>
              <a:rPr lang="en-US" dirty="0" smtClean="0"/>
              <a:t>Active against p </a:t>
            </a:r>
            <a:r>
              <a:rPr lang="en-US" dirty="0" err="1" smtClean="0"/>
              <a:t>falciparum</a:t>
            </a:r>
            <a:r>
              <a:rPr lang="en-US" dirty="0" smtClean="0"/>
              <a:t> resistant to all other </a:t>
            </a:r>
            <a:r>
              <a:rPr lang="en-US" dirty="0" err="1" smtClean="0"/>
              <a:t>antimalarial</a:t>
            </a:r>
            <a:r>
              <a:rPr lang="en-US" dirty="0" smtClean="0"/>
              <a:t> drugs.</a:t>
            </a:r>
          </a:p>
          <a:p>
            <a:r>
              <a:rPr lang="en-US" dirty="0" smtClean="0"/>
              <a:t>Use- only for uncomplicated </a:t>
            </a:r>
            <a:r>
              <a:rPr lang="en-US" dirty="0" err="1" smtClean="0"/>
              <a:t>chloroquine</a:t>
            </a:r>
            <a:r>
              <a:rPr lang="en-US" dirty="0" smtClean="0"/>
              <a:t>/MDR  </a:t>
            </a:r>
            <a:r>
              <a:rPr lang="en-US" dirty="0" err="1" smtClean="0"/>
              <a:t>falciparum</a:t>
            </a:r>
            <a:r>
              <a:rPr lang="en-US" dirty="0" smtClean="0"/>
              <a:t> malaria.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 over quinine----</a:t>
            </a:r>
          </a:p>
          <a:p>
            <a:endParaRPr lang="en-US" dirty="0" smtClean="0"/>
          </a:p>
          <a:p>
            <a:r>
              <a:rPr lang="en-US" dirty="0" smtClean="0"/>
              <a:t>Produces faster parasite clearance than iv quinine.</a:t>
            </a:r>
          </a:p>
          <a:p>
            <a:r>
              <a:rPr lang="en-US" dirty="0" smtClean="0"/>
              <a:t>Safer &amp; better tolerated</a:t>
            </a:r>
          </a:p>
          <a:p>
            <a:r>
              <a:rPr lang="en-US" dirty="0" smtClean="0"/>
              <a:t>Simpler dosage </a:t>
            </a:r>
            <a:r>
              <a:rPr lang="en-US" dirty="0" err="1" smtClean="0"/>
              <a:t>achedule</a:t>
            </a:r>
            <a:endParaRPr lang="en-US" dirty="0" smtClean="0"/>
          </a:p>
          <a:p>
            <a:r>
              <a:rPr lang="en-US" dirty="0" smtClean="0"/>
              <a:t>Higher </a:t>
            </a:r>
            <a:r>
              <a:rPr lang="en-US" smtClean="0"/>
              <a:t>efficacy &amp; lower mortality.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Essentials of medical pharmacology </a:t>
                      </a:r>
                    </a:p>
                    <a:p>
                      <a:r>
                        <a:rPr lang="en-US" dirty="0" smtClean="0"/>
                        <a:t>6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edition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59- Anti malarial</a:t>
                      </a:r>
                      <a:r>
                        <a:rPr lang="en-US" baseline="0" dirty="0" smtClean="0"/>
                        <a:t> drugs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KD </a:t>
                      </a:r>
                      <a:r>
                        <a:rPr lang="en-US" dirty="0" err="1" smtClean="0"/>
                        <a:t>tripathi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Ex director professor</a:t>
                      </a:r>
                      <a:r>
                        <a:rPr lang="en-US" baseline="0" dirty="0" smtClean="0"/>
                        <a:t> and head of pharmacology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780-796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- 1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 malarial drugs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Haresh</a:t>
            </a:r>
            <a:r>
              <a:rPr lang="en-US" sz="2800" b="1" dirty="0" smtClean="0"/>
              <a:t> A Desai</a:t>
            </a:r>
            <a:endParaRPr lang="en-US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Malaria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Malaria – a </a:t>
            </a:r>
            <a:r>
              <a:rPr lang="en-US" dirty="0" err="1" smtClean="0"/>
              <a:t>protozoal</a:t>
            </a:r>
            <a:r>
              <a:rPr lang="en-US" dirty="0" smtClean="0"/>
              <a:t> </a:t>
            </a:r>
            <a:r>
              <a:rPr lang="en-US" dirty="0" err="1" smtClean="0"/>
              <a:t>inf</a:t>
            </a:r>
            <a:r>
              <a:rPr lang="en-US" dirty="0" smtClean="0"/>
              <a:t> . Caused by plasmodium, transmitted to man by female anopheles mosquito bite.</a:t>
            </a:r>
          </a:p>
          <a:p>
            <a:r>
              <a:rPr lang="en-US" dirty="0" smtClean="0"/>
              <a:t>Yearly- 5 million cases/world, ---2 million deaths.</a:t>
            </a:r>
          </a:p>
          <a:p>
            <a:r>
              <a:rPr lang="en-US" dirty="0" smtClean="0"/>
              <a:t>4 species- P </a:t>
            </a:r>
            <a:r>
              <a:rPr lang="en-US" dirty="0" err="1" smtClean="0"/>
              <a:t>falciparum</a:t>
            </a:r>
            <a:r>
              <a:rPr lang="en-US" dirty="0" smtClean="0"/>
              <a:t>- most severe form ( no relapses)  P </a:t>
            </a:r>
            <a:r>
              <a:rPr lang="en-US" dirty="0" err="1" smtClean="0"/>
              <a:t>vivax</a:t>
            </a:r>
            <a:r>
              <a:rPr lang="en-US" dirty="0" smtClean="0"/>
              <a:t>- less severe, relapses due to </a:t>
            </a:r>
            <a:r>
              <a:rPr lang="en-US" dirty="0" err="1" smtClean="0"/>
              <a:t>hypnozoites</a:t>
            </a:r>
            <a:r>
              <a:rPr lang="en-US" dirty="0" smtClean="0"/>
              <a:t>. P </a:t>
            </a:r>
            <a:r>
              <a:rPr lang="en-US" dirty="0" err="1" smtClean="0"/>
              <a:t>ovale</a:t>
            </a:r>
            <a:r>
              <a:rPr lang="en-US" dirty="0" smtClean="0"/>
              <a:t>- ( Africa) = to </a:t>
            </a:r>
            <a:r>
              <a:rPr lang="en-US" dirty="0" err="1" smtClean="0"/>
              <a:t>vivax</a:t>
            </a:r>
            <a:r>
              <a:rPr lang="en-US" dirty="0" smtClean="0"/>
              <a:t>.(</a:t>
            </a:r>
            <a:r>
              <a:rPr lang="en-US" dirty="0" err="1" smtClean="0"/>
              <a:t>relap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P </a:t>
            </a:r>
            <a:r>
              <a:rPr lang="en-US" dirty="0" err="1" smtClean="0"/>
              <a:t>malariae</a:t>
            </a:r>
            <a:r>
              <a:rPr lang="en-US" dirty="0" smtClean="0"/>
              <a:t>- = to </a:t>
            </a:r>
            <a:r>
              <a:rPr lang="en-US" dirty="0" err="1" smtClean="0"/>
              <a:t>vivax</a:t>
            </a:r>
            <a:r>
              <a:rPr lang="en-US" dirty="0" smtClean="0"/>
              <a:t> (no </a:t>
            </a:r>
            <a:r>
              <a:rPr lang="en-US" dirty="0" err="1" smtClean="0"/>
              <a:t>relap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CLASSIFICATION- </a:t>
            </a:r>
          </a:p>
          <a:p>
            <a:r>
              <a:rPr lang="en-US" dirty="0" smtClean="0"/>
              <a:t>1 4 </a:t>
            </a:r>
            <a:r>
              <a:rPr lang="en-US" dirty="0" err="1" smtClean="0"/>
              <a:t>aminoquinolones</a:t>
            </a:r>
            <a:r>
              <a:rPr lang="en-US" dirty="0" smtClean="0"/>
              <a:t>- </a:t>
            </a:r>
            <a:r>
              <a:rPr lang="en-US" dirty="0" err="1" smtClean="0"/>
              <a:t>chloroquine</a:t>
            </a:r>
            <a:endParaRPr lang="en-US" dirty="0" smtClean="0"/>
          </a:p>
          <a:p>
            <a:r>
              <a:rPr lang="en-US" dirty="0" smtClean="0"/>
              <a:t>2 8 </a:t>
            </a:r>
            <a:r>
              <a:rPr lang="en-US" dirty="0" err="1" smtClean="0"/>
              <a:t>aminoquinolones</a:t>
            </a:r>
            <a:r>
              <a:rPr lang="en-US" dirty="0" smtClean="0"/>
              <a:t>- </a:t>
            </a:r>
            <a:r>
              <a:rPr lang="en-US" dirty="0" err="1" smtClean="0"/>
              <a:t>primaquine</a:t>
            </a:r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 err="1" smtClean="0"/>
              <a:t>quinoline</a:t>
            </a:r>
            <a:r>
              <a:rPr lang="en-US" dirty="0" smtClean="0"/>
              <a:t> </a:t>
            </a:r>
            <a:r>
              <a:rPr lang="en-US" dirty="0" err="1" smtClean="0"/>
              <a:t>methanols</a:t>
            </a:r>
            <a:r>
              <a:rPr lang="en-US" dirty="0" smtClean="0"/>
              <a:t>-quinine, </a:t>
            </a:r>
            <a:r>
              <a:rPr lang="en-US" dirty="0" err="1" smtClean="0"/>
              <a:t>mefloquine</a:t>
            </a:r>
            <a:endParaRPr lang="en-US" dirty="0" smtClean="0"/>
          </a:p>
          <a:p>
            <a:r>
              <a:rPr lang="en-US" dirty="0" smtClean="0"/>
              <a:t>4 </a:t>
            </a:r>
            <a:r>
              <a:rPr lang="en-US" dirty="0" err="1" smtClean="0"/>
              <a:t>sesquiterpine</a:t>
            </a:r>
            <a:r>
              <a:rPr lang="en-US" dirty="0" smtClean="0"/>
              <a:t> lactones- </a:t>
            </a:r>
            <a:r>
              <a:rPr lang="en-US" dirty="0" err="1" smtClean="0"/>
              <a:t>artesunate</a:t>
            </a:r>
            <a:r>
              <a:rPr lang="en-US" dirty="0" smtClean="0"/>
              <a:t>, </a:t>
            </a:r>
            <a:r>
              <a:rPr lang="en-US" dirty="0" err="1" smtClean="0"/>
              <a:t>artemether</a:t>
            </a:r>
            <a:r>
              <a:rPr lang="en-US" dirty="0" smtClean="0"/>
              <a:t>, </a:t>
            </a:r>
            <a:r>
              <a:rPr lang="en-US" dirty="0" err="1" smtClean="0"/>
              <a:t>arteether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5 </a:t>
            </a:r>
            <a:r>
              <a:rPr lang="en-US" dirty="0" err="1" smtClean="0"/>
              <a:t>folate</a:t>
            </a:r>
            <a:r>
              <a:rPr lang="en-US" dirty="0" smtClean="0"/>
              <a:t> antagonist- </a:t>
            </a:r>
            <a:r>
              <a:rPr lang="en-US" dirty="0" err="1" smtClean="0"/>
              <a:t>sulfadoxine</a:t>
            </a:r>
            <a:r>
              <a:rPr lang="en-US" dirty="0" smtClean="0"/>
              <a:t>, </a:t>
            </a:r>
            <a:r>
              <a:rPr lang="en-US" dirty="0" err="1" smtClean="0"/>
              <a:t>pyrimethamine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Stages of life cycle of malarial parasite-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sporogony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sporozoites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liver – </a:t>
            </a:r>
            <a:r>
              <a:rPr lang="en-US" dirty="0" err="1" smtClean="0"/>
              <a:t>merozoites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dirty="0" err="1" smtClean="0"/>
              <a:t>erythrocytic</a:t>
            </a:r>
            <a:r>
              <a:rPr lang="en-US" dirty="0" smtClean="0"/>
              <a:t> </a:t>
            </a:r>
            <a:r>
              <a:rPr lang="en-US" dirty="0" err="1" smtClean="0"/>
              <a:t>schizogony</a:t>
            </a:r>
            <a:endParaRPr lang="en-US" dirty="0" smtClean="0"/>
          </a:p>
          <a:p>
            <a:r>
              <a:rPr lang="en-US" dirty="0" smtClean="0"/>
              <a:t>Gametocytes                     </a:t>
            </a:r>
            <a:r>
              <a:rPr lang="en-US" dirty="0" err="1" smtClean="0"/>
              <a:t>merozoites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RBC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MOA-           HB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HAEME (toxic compound)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</a:t>
            </a:r>
            <a:r>
              <a:rPr lang="en-US" dirty="0" err="1" smtClean="0"/>
              <a:t>haemepolymerase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HAEMAZOIN ( non toxic)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Chloroquine</a:t>
            </a:r>
            <a:r>
              <a:rPr lang="en-US" dirty="0" smtClean="0"/>
              <a:t> – synthetic, 4 </a:t>
            </a:r>
            <a:r>
              <a:rPr lang="en-US" dirty="0" err="1" smtClean="0"/>
              <a:t>aminoquinoline</a:t>
            </a:r>
            <a:endParaRPr lang="en-US" dirty="0" smtClean="0"/>
          </a:p>
          <a:p>
            <a:r>
              <a:rPr lang="en-US" dirty="0" smtClean="0"/>
              <a:t>Very active &amp; rapidly acting blood </a:t>
            </a:r>
            <a:r>
              <a:rPr lang="en-US" dirty="0" err="1" smtClean="0"/>
              <a:t>schizontocide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Effective against p </a:t>
            </a:r>
            <a:r>
              <a:rPr lang="en-US" dirty="0" err="1" smtClean="0"/>
              <a:t>vivax</a:t>
            </a:r>
            <a:r>
              <a:rPr lang="en-US" dirty="0" smtClean="0"/>
              <a:t>, </a:t>
            </a:r>
            <a:r>
              <a:rPr lang="en-US" dirty="0" err="1" smtClean="0"/>
              <a:t>ovale</a:t>
            </a:r>
            <a:r>
              <a:rPr lang="en-US" dirty="0" smtClean="0"/>
              <a:t>, </a:t>
            </a:r>
            <a:r>
              <a:rPr lang="en-US" dirty="0" err="1" smtClean="0"/>
              <a:t>malariae</a:t>
            </a:r>
            <a:r>
              <a:rPr lang="en-US" dirty="0" smtClean="0"/>
              <a:t> &amp; sensitive strains of p. </a:t>
            </a:r>
            <a:r>
              <a:rPr lang="en-US" dirty="0" err="1" smtClean="0"/>
              <a:t>falciparum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Adv effects- N/V, </a:t>
            </a:r>
            <a:r>
              <a:rPr lang="en-US" dirty="0" err="1" smtClean="0"/>
              <a:t>pruritus</a:t>
            </a:r>
            <a:r>
              <a:rPr lang="en-US" dirty="0" smtClean="0"/>
              <a:t>, headache, visual disturbances, insomnia &amp; skin rashes.</a:t>
            </a:r>
          </a:p>
          <a:p>
            <a:r>
              <a:rPr lang="en-US" dirty="0" smtClean="0"/>
              <a:t>Iv- hypotension.</a:t>
            </a:r>
          </a:p>
          <a:p>
            <a:r>
              <a:rPr lang="en-US" dirty="0" smtClean="0"/>
              <a:t>Prolonged use- irreversible retinopathy.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Uses : </a:t>
            </a:r>
          </a:p>
          <a:p>
            <a:r>
              <a:rPr lang="en-US" dirty="0" smtClean="0"/>
              <a:t>Malaria</a:t>
            </a:r>
          </a:p>
          <a:p>
            <a:r>
              <a:rPr lang="en-US" dirty="0" err="1" smtClean="0"/>
              <a:t>Amoebiasis</a:t>
            </a:r>
            <a:r>
              <a:rPr lang="en-US" dirty="0" smtClean="0"/>
              <a:t>- hepatic</a:t>
            </a:r>
          </a:p>
          <a:p>
            <a:r>
              <a:rPr lang="en-US" dirty="0" smtClean="0"/>
              <a:t>L </a:t>
            </a:r>
            <a:r>
              <a:rPr lang="en-US" dirty="0" err="1" smtClean="0"/>
              <a:t>epra</a:t>
            </a:r>
            <a:r>
              <a:rPr lang="en-US" dirty="0" smtClean="0"/>
              <a:t> reactions</a:t>
            </a:r>
          </a:p>
          <a:p>
            <a:r>
              <a:rPr lang="en-US" dirty="0" smtClean="0"/>
              <a:t>A </a:t>
            </a:r>
          </a:p>
          <a:p>
            <a:r>
              <a:rPr lang="en-US" dirty="0" smtClean="0"/>
              <a:t>R   ( rheumatoid arthritis)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nfectious</a:t>
            </a:r>
            <a:r>
              <a:rPr lang="en-US" dirty="0" smtClean="0"/>
              <a:t> mononucleosis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uto</a:t>
            </a:r>
            <a:r>
              <a:rPr lang="en-US" dirty="0" smtClean="0"/>
              <a:t> immune disorder DLE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alkaloid- from bark of cinchona tree. </a:t>
            </a:r>
          </a:p>
          <a:p>
            <a:r>
              <a:rPr lang="en-US" dirty="0" smtClean="0"/>
              <a:t>MOA- like </a:t>
            </a:r>
            <a:r>
              <a:rPr lang="en-US" dirty="0" err="1" smtClean="0"/>
              <a:t>chloroquine</a:t>
            </a:r>
            <a:endParaRPr lang="en-US" dirty="0" smtClean="0"/>
          </a:p>
          <a:p>
            <a:r>
              <a:rPr lang="en-US" dirty="0" smtClean="0"/>
              <a:t>Also </a:t>
            </a:r>
            <a:r>
              <a:rPr lang="en-US" dirty="0" err="1" smtClean="0"/>
              <a:t>gametocidal</a:t>
            </a:r>
            <a:r>
              <a:rPr lang="en-US" dirty="0" smtClean="0"/>
              <a:t> ( except p </a:t>
            </a:r>
            <a:r>
              <a:rPr lang="en-US" dirty="0" err="1" smtClean="0"/>
              <a:t>falciparum</a:t>
            </a:r>
            <a:r>
              <a:rPr lang="en-US" dirty="0" smtClean="0"/>
              <a:t>)</a:t>
            </a:r>
          </a:p>
          <a:p>
            <a:r>
              <a:rPr lang="en-US" dirty="0" smtClean="0"/>
              <a:t>Has mild analgesic &amp; antipyretic property</a:t>
            </a:r>
          </a:p>
          <a:p>
            <a:r>
              <a:rPr lang="en-US" dirty="0" smtClean="0"/>
              <a:t>Myocardial depressant.</a:t>
            </a:r>
          </a:p>
          <a:p>
            <a:r>
              <a:rPr lang="en-US" dirty="0" smtClean="0"/>
              <a:t>Acts as a local </a:t>
            </a:r>
            <a:r>
              <a:rPr lang="en-US" dirty="0" err="1" smtClean="0"/>
              <a:t>anae</a:t>
            </a:r>
            <a:r>
              <a:rPr lang="en-US" dirty="0" smtClean="0"/>
              <a:t> &amp; has </a:t>
            </a:r>
            <a:r>
              <a:rPr lang="en-US" dirty="0" err="1" smtClean="0"/>
              <a:t>ske</a:t>
            </a:r>
            <a:r>
              <a:rPr lang="en-US" dirty="0" smtClean="0"/>
              <a:t> </a:t>
            </a:r>
            <a:r>
              <a:rPr lang="en-US" dirty="0" err="1" smtClean="0"/>
              <a:t>mus</a:t>
            </a:r>
            <a:r>
              <a:rPr lang="en-US" dirty="0" smtClean="0"/>
              <a:t> </a:t>
            </a:r>
            <a:r>
              <a:rPr lang="en-US" dirty="0" err="1" smtClean="0"/>
              <a:t>rela</a:t>
            </a:r>
            <a:r>
              <a:rPr lang="en-US" dirty="0" smtClean="0"/>
              <a:t> property</a:t>
            </a:r>
          </a:p>
          <a:p>
            <a:r>
              <a:rPr lang="en-US" dirty="0" smtClean="0"/>
              <a:t>It stimulates uterus &amp; is an </a:t>
            </a:r>
            <a:r>
              <a:rPr lang="en-US" dirty="0" err="1" smtClean="0"/>
              <a:t>abortifacient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Adv effects- highly bitter &amp; gastric irritant.</a:t>
            </a:r>
          </a:p>
          <a:p>
            <a:r>
              <a:rPr lang="en-US" dirty="0" smtClean="0"/>
              <a:t>N/V &amp; </a:t>
            </a:r>
            <a:r>
              <a:rPr lang="en-US" dirty="0" err="1" smtClean="0"/>
              <a:t>epigastric</a:t>
            </a:r>
            <a:r>
              <a:rPr lang="en-US" dirty="0" smtClean="0"/>
              <a:t> pain is common.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</TotalTime>
  <Words>555</Words>
  <Application>Microsoft Office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Opulent</vt:lpstr>
      <vt:lpstr>  Haresh A Desai Assistant Professor Department of Pharmacology S. B. K. S. Medical Institute and Research Centre  Sumandeep Vidyapeeth, Piparia. </vt:lpstr>
      <vt:lpstr>Anti malarial drugs</vt:lpstr>
      <vt:lpstr>Malaria </vt:lpstr>
      <vt:lpstr>Slide 4</vt:lpstr>
      <vt:lpstr>Slide 5</vt:lpstr>
      <vt:lpstr>Slide 6</vt:lpstr>
      <vt:lpstr>Slide 7</vt:lpstr>
      <vt:lpstr>Slide 8</vt:lpstr>
      <vt:lpstr>quinine</vt:lpstr>
      <vt:lpstr>Slide 10</vt:lpstr>
      <vt:lpstr>mefloquine</vt:lpstr>
      <vt:lpstr>primaquine</vt:lpstr>
      <vt:lpstr>Artimisinin derivatives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Malaria </dc:title>
  <dc:creator>H A Desai</dc:creator>
  <cp:lastModifiedBy>lenovo</cp:lastModifiedBy>
  <cp:revision>20</cp:revision>
  <dcterms:created xsi:type="dcterms:W3CDTF">2012-04-21T01:18:43Z</dcterms:created>
  <dcterms:modified xsi:type="dcterms:W3CDTF">2013-01-22T09:05:17Z</dcterms:modified>
</cp:coreProperties>
</file>