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9" r:id="rId1"/>
  </p:sldMasterIdLst>
  <p:notesMasterIdLst>
    <p:notesMasterId r:id="rId28"/>
  </p:notesMasterIdLst>
  <p:sldIdLst>
    <p:sldId id="256" r:id="rId2"/>
    <p:sldId id="257" r:id="rId3"/>
    <p:sldId id="264" r:id="rId4"/>
    <p:sldId id="265" r:id="rId5"/>
    <p:sldId id="258" r:id="rId6"/>
    <p:sldId id="259" r:id="rId7"/>
    <p:sldId id="266" r:id="rId8"/>
    <p:sldId id="269" r:id="rId9"/>
    <p:sldId id="270" r:id="rId10"/>
    <p:sldId id="271" r:id="rId11"/>
    <p:sldId id="272" r:id="rId12"/>
    <p:sldId id="278" r:id="rId13"/>
    <p:sldId id="273" r:id="rId14"/>
    <p:sldId id="274" r:id="rId15"/>
    <p:sldId id="275" r:id="rId16"/>
    <p:sldId id="276" r:id="rId17"/>
    <p:sldId id="277" r:id="rId18"/>
    <p:sldId id="279" r:id="rId19"/>
    <p:sldId id="280" r:id="rId20"/>
    <p:sldId id="281" r:id="rId21"/>
    <p:sldId id="282" r:id="rId22"/>
    <p:sldId id="283" r:id="rId23"/>
    <p:sldId id="284" r:id="rId24"/>
    <p:sldId id="285" r:id="rId25"/>
    <p:sldId id="286" r:id="rId26"/>
    <p:sldId id="287"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81" d="100"/>
          <a:sy n="81" d="100"/>
        </p:scale>
        <p:origin x="648"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AF476A-1398-40D9-9DFE-33498D68582C}" type="datetimeFigureOut">
              <a:rPr lang="en-IN" smtClean="0"/>
              <a:t>28-01-2020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80EFB7-5E49-4C68-BD6D-8FB20384AB2F}" type="slidenum">
              <a:rPr lang="en-IN" smtClean="0"/>
              <a:t>‹#›</a:t>
            </a:fld>
            <a:endParaRPr lang="en-IN"/>
          </a:p>
        </p:txBody>
      </p:sp>
    </p:spTree>
    <p:extLst>
      <p:ext uri="{BB962C8B-B14F-4D97-AF65-F5344CB8AC3E}">
        <p14:creationId xmlns:p14="http://schemas.microsoft.com/office/powerpoint/2010/main" val="6199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D380EFB7-5E49-4C68-BD6D-8FB20384AB2F}" type="slidenum">
              <a:rPr lang="en-IN" smtClean="0"/>
              <a:t>1</a:t>
            </a:fld>
            <a:endParaRPr lang="en-IN"/>
          </a:p>
        </p:txBody>
      </p:sp>
    </p:spTree>
    <p:extLst>
      <p:ext uri="{BB962C8B-B14F-4D97-AF65-F5344CB8AC3E}">
        <p14:creationId xmlns:p14="http://schemas.microsoft.com/office/powerpoint/2010/main" val="2094022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D380EFB7-5E49-4C68-BD6D-8FB20384AB2F}" type="slidenum">
              <a:rPr lang="en-IN" smtClean="0"/>
              <a:t>2</a:t>
            </a:fld>
            <a:endParaRPr lang="en-IN"/>
          </a:p>
        </p:txBody>
      </p:sp>
    </p:spTree>
    <p:extLst>
      <p:ext uri="{BB962C8B-B14F-4D97-AF65-F5344CB8AC3E}">
        <p14:creationId xmlns:p14="http://schemas.microsoft.com/office/powerpoint/2010/main" val="8012073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31D4DF2-573F-4561-AF6B-CB4F10EBEA93}" type="datetime1">
              <a:rPr lang="en-IN" smtClean="0"/>
              <a:t>28-01-2020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8FF718C-E963-4817-8DE6-60E6F7991CCE}" type="slidenum">
              <a:rPr lang="en-IN" smtClean="0"/>
              <a:t>‹#›</a:t>
            </a:fld>
            <a:endParaRPr lang="en-IN"/>
          </a:p>
        </p:txBody>
      </p:sp>
    </p:spTree>
    <p:extLst>
      <p:ext uri="{BB962C8B-B14F-4D97-AF65-F5344CB8AC3E}">
        <p14:creationId xmlns:p14="http://schemas.microsoft.com/office/powerpoint/2010/main" val="3067417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C68D28F-1AEF-4592-B08B-3D5D0591EFC2}" type="datetime1">
              <a:rPr lang="en-IN" smtClean="0"/>
              <a:t>28-01-2020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8FF718C-E963-4817-8DE6-60E6F7991CCE}" type="slidenum">
              <a:rPr lang="en-IN" smtClean="0"/>
              <a:t>‹#›</a:t>
            </a:fld>
            <a:endParaRPr lang="en-IN"/>
          </a:p>
        </p:txBody>
      </p:sp>
    </p:spTree>
    <p:extLst>
      <p:ext uri="{BB962C8B-B14F-4D97-AF65-F5344CB8AC3E}">
        <p14:creationId xmlns:p14="http://schemas.microsoft.com/office/powerpoint/2010/main" val="3759263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2D89EE74-6A5D-4273-BFC0-762C981BBDDD}" type="datetime1">
              <a:rPr lang="en-IN" smtClean="0"/>
              <a:t>28-01-2020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8FF718C-E963-4817-8DE6-60E6F7991CCE}" type="slidenum">
              <a:rPr lang="en-IN" smtClean="0"/>
              <a:t>‹#›</a:t>
            </a:fld>
            <a:endParaRPr lang="en-IN"/>
          </a:p>
        </p:txBody>
      </p:sp>
    </p:spTree>
    <p:extLst>
      <p:ext uri="{BB962C8B-B14F-4D97-AF65-F5344CB8AC3E}">
        <p14:creationId xmlns:p14="http://schemas.microsoft.com/office/powerpoint/2010/main" val="2747198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E788801B-16A3-4A69-B435-E78FFAB9A9EE}" type="datetime1">
              <a:rPr lang="en-IN" smtClean="0"/>
              <a:t>28-01-2020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8FF718C-E963-4817-8DE6-60E6F7991CCE}" type="slidenum">
              <a:rPr lang="en-IN" smtClean="0"/>
              <a:t>‹#›</a:t>
            </a:fld>
            <a:endParaRPr lang="en-IN"/>
          </a:p>
        </p:txBody>
      </p:sp>
    </p:spTree>
    <p:extLst>
      <p:ext uri="{BB962C8B-B14F-4D97-AF65-F5344CB8AC3E}">
        <p14:creationId xmlns:p14="http://schemas.microsoft.com/office/powerpoint/2010/main" val="1668635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4C0166-3D94-4F01-9B70-CDB70613D4FB}" type="datetime1">
              <a:rPr lang="en-IN" smtClean="0"/>
              <a:t>28-01-2020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48FF718C-E963-4817-8DE6-60E6F7991CCE}" type="slidenum">
              <a:rPr lang="en-IN" smtClean="0"/>
              <a:t>‹#›</a:t>
            </a:fld>
            <a:endParaRPr lang="en-IN"/>
          </a:p>
        </p:txBody>
      </p:sp>
    </p:spTree>
    <p:extLst>
      <p:ext uri="{BB962C8B-B14F-4D97-AF65-F5344CB8AC3E}">
        <p14:creationId xmlns:p14="http://schemas.microsoft.com/office/powerpoint/2010/main" val="38373608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CBAD3E8E-1EE8-4E5E-8F61-A814F7C49962}" type="datetime1">
              <a:rPr lang="en-IN" smtClean="0"/>
              <a:t>28-01-2020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8FF718C-E963-4817-8DE6-60E6F7991CCE}" type="slidenum">
              <a:rPr lang="en-IN" smtClean="0"/>
              <a:t>‹#›</a:t>
            </a:fld>
            <a:endParaRPr lang="en-IN"/>
          </a:p>
        </p:txBody>
      </p:sp>
    </p:spTree>
    <p:extLst>
      <p:ext uri="{BB962C8B-B14F-4D97-AF65-F5344CB8AC3E}">
        <p14:creationId xmlns:p14="http://schemas.microsoft.com/office/powerpoint/2010/main" val="3275628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782F89C0-B273-49CD-876D-F42D5AA11460}" type="datetime1">
              <a:rPr lang="en-IN" smtClean="0"/>
              <a:t>28-01-2020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48FF718C-E963-4817-8DE6-60E6F7991CCE}" type="slidenum">
              <a:rPr lang="en-IN" smtClean="0"/>
              <a:t>‹#›</a:t>
            </a:fld>
            <a:endParaRPr lang="en-IN"/>
          </a:p>
        </p:txBody>
      </p:sp>
    </p:spTree>
    <p:extLst>
      <p:ext uri="{BB962C8B-B14F-4D97-AF65-F5344CB8AC3E}">
        <p14:creationId xmlns:p14="http://schemas.microsoft.com/office/powerpoint/2010/main" val="30997278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1FA2C6F-95E3-445F-84AD-A76C4FA88205}" type="datetime1">
              <a:rPr lang="en-IN" smtClean="0"/>
              <a:t>28-01-2020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48FF718C-E963-4817-8DE6-60E6F7991CCE}" type="slidenum">
              <a:rPr lang="en-IN" smtClean="0"/>
              <a:t>‹#›</a:t>
            </a:fld>
            <a:endParaRPr lang="en-IN"/>
          </a:p>
        </p:txBody>
      </p:sp>
    </p:spTree>
    <p:extLst>
      <p:ext uri="{BB962C8B-B14F-4D97-AF65-F5344CB8AC3E}">
        <p14:creationId xmlns:p14="http://schemas.microsoft.com/office/powerpoint/2010/main" val="2727981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778851-671F-496D-8822-AB96FE9EBA11}" type="datetime1">
              <a:rPr lang="en-IN" smtClean="0"/>
              <a:t>28-01-2020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48FF718C-E963-4817-8DE6-60E6F7991CCE}" type="slidenum">
              <a:rPr lang="en-IN" smtClean="0"/>
              <a:t>‹#›</a:t>
            </a:fld>
            <a:endParaRPr lang="en-IN"/>
          </a:p>
        </p:txBody>
      </p:sp>
    </p:spTree>
    <p:extLst>
      <p:ext uri="{BB962C8B-B14F-4D97-AF65-F5344CB8AC3E}">
        <p14:creationId xmlns:p14="http://schemas.microsoft.com/office/powerpoint/2010/main" val="597004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DD8B01-FBAA-4A9E-A967-18D751A2198C}" type="datetime1">
              <a:rPr lang="en-IN" smtClean="0"/>
              <a:t>28-01-2020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8FF718C-E963-4817-8DE6-60E6F7991CCE}" type="slidenum">
              <a:rPr lang="en-IN" smtClean="0"/>
              <a:t>‹#›</a:t>
            </a:fld>
            <a:endParaRPr lang="en-IN"/>
          </a:p>
        </p:txBody>
      </p:sp>
    </p:spTree>
    <p:extLst>
      <p:ext uri="{BB962C8B-B14F-4D97-AF65-F5344CB8AC3E}">
        <p14:creationId xmlns:p14="http://schemas.microsoft.com/office/powerpoint/2010/main" val="16722922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7"/>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F502B4-0C43-42EF-8642-822F60BA7959}" type="datetime1">
              <a:rPr lang="en-IN" smtClean="0"/>
              <a:t>28-01-2020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48FF718C-E963-4817-8DE6-60E6F7991CCE}" type="slidenum">
              <a:rPr lang="en-IN" smtClean="0"/>
              <a:t>‹#›</a:t>
            </a:fld>
            <a:endParaRPr lang="en-IN"/>
          </a:p>
        </p:txBody>
      </p:sp>
    </p:spTree>
    <p:extLst>
      <p:ext uri="{BB962C8B-B14F-4D97-AF65-F5344CB8AC3E}">
        <p14:creationId xmlns:p14="http://schemas.microsoft.com/office/powerpoint/2010/main" val="2538422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038760-72BE-4F4A-B7F0-5904BF63BA1A}" type="datetime1">
              <a:rPr lang="en-IN" smtClean="0"/>
              <a:t>28-01-2020</a:t>
            </a:fld>
            <a:endParaRPr lang="en-IN"/>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F718C-E963-4817-8DE6-60E6F7991CCE}" type="slidenum">
              <a:rPr lang="en-IN" smtClean="0"/>
              <a:t>‹#›</a:t>
            </a:fld>
            <a:endParaRPr lang="en-IN"/>
          </a:p>
        </p:txBody>
      </p:sp>
    </p:spTree>
    <p:extLst>
      <p:ext uri="{BB962C8B-B14F-4D97-AF65-F5344CB8AC3E}">
        <p14:creationId xmlns:p14="http://schemas.microsoft.com/office/powerpoint/2010/main" val="199567828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hdr="0" ftr="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65230" y="556181"/>
            <a:ext cx="10048976" cy="4081807"/>
          </a:xfrm>
        </p:spPr>
        <p:txBody>
          <a:bodyPr>
            <a:noAutofit/>
          </a:bodyPr>
          <a:lstStyle/>
          <a:p>
            <a:r>
              <a:rPr lang="en-IN" sz="6500" dirty="0" smtClean="0">
                <a:latin typeface="Arial Black" panose="020B0A04020102020204" pitchFamily="34" charset="0"/>
                <a:cs typeface="Times New Roman" panose="02020603050405020304" pitchFamily="18" charset="0"/>
              </a:rPr>
              <a:t>Physiotherapy Assessment and management in Hydrocephalous</a:t>
            </a:r>
            <a:endParaRPr lang="en-IN" sz="6500" dirty="0">
              <a:latin typeface="Arial Black" panose="020B0A04020102020204" pitchFamily="34" charset="0"/>
              <a:cs typeface="Times New Roman" panose="02020603050405020304" pitchFamily="18" charset="0"/>
            </a:endParaRPr>
          </a:p>
        </p:txBody>
      </p:sp>
      <p:sp>
        <p:nvSpPr>
          <p:cNvPr id="3" name="Subtitle 2"/>
          <p:cNvSpPr>
            <a:spLocks noGrp="1"/>
          </p:cNvSpPr>
          <p:nvPr>
            <p:ph type="subTitle" idx="1"/>
          </p:nvPr>
        </p:nvSpPr>
        <p:spPr>
          <a:xfrm>
            <a:off x="6825006" y="5609952"/>
            <a:ext cx="4289200" cy="706008"/>
          </a:xfrm>
        </p:spPr>
        <p:txBody>
          <a:bodyPr>
            <a:normAutofit/>
          </a:bodyPr>
          <a:lstStyle/>
          <a:p>
            <a:r>
              <a:rPr lang="en-IN" dirty="0" smtClean="0">
                <a:latin typeface="Arial Black" panose="020B0A04020102020204" pitchFamily="34" charset="0"/>
              </a:rPr>
              <a:t>Dr</a:t>
            </a:r>
            <a:r>
              <a:rPr lang="en-IN" dirty="0" smtClean="0">
                <a:latin typeface="Arial Black" panose="020B0A04020102020204" pitchFamily="34" charset="0"/>
              </a:rPr>
              <a:t>. Hardik Suthar PT </a:t>
            </a:r>
          </a:p>
        </p:txBody>
      </p:sp>
    </p:spTree>
    <p:extLst>
      <p:ext uri="{BB962C8B-B14F-4D97-AF65-F5344CB8AC3E}">
        <p14:creationId xmlns:p14="http://schemas.microsoft.com/office/powerpoint/2010/main" val="33902606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994"/>
            <a:ext cx="8890262" cy="794370"/>
          </a:xfrm>
        </p:spPr>
        <p:txBody>
          <a:bodyPr>
            <a:normAutofit/>
          </a:bodyPr>
          <a:lstStyle/>
          <a:p>
            <a:r>
              <a:rPr lang="en-IN" sz="4000" b="1" dirty="0" smtClean="0">
                <a:latin typeface="Times New Roman" panose="02020603050405020304" pitchFamily="18" charset="0"/>
                <a:cs typeface="Times New Roman" panose="02020603050405020304" pitchFamily="18" charset="0"/>
              </a:rPr>
              <a:t>Supine</a:t>
            </a:r>
            <a:endParaRPr lang="en-IN"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199" y="1112364"/>
            <a:ext cx="10999125" cy="5243988"/>
          </a:xfrm>
        </p:spPr>
        <p:txBody>
          <a:bodyPr>
            <a:normAutofit fontScale="92500"/>
          </a:bodyPr>
          <a:lstStyle/>
          <a:p>
            <a:pPr algn="just">
              <a:lnSpc>
                <a:spcPct val="150000"/>
              </a:lnSpc>
              <a:buFont typeface="Wingdings" panose="05000000000000000000" pitchFamily="2" charset="2"/>
              <a:buChar char="q"/>
            </a:pPr>
            <a:r>
              <a:rPr lang="en-IN" dirty="0" smtClean="0">
                <a:latin typeface="Times New Roman" panose="02020603050405020304" pitchFamily="18" charset="0"/>
                <a:cs typeface="Times New Roman" panose="02020603050405020304" pitchFamily="18" charset="0"/>
              </a:rPr>
              <a:t>Examination:-</a:t>
            </a:r>
          </a:p>
          <a:p>
            <a:pPr algn="just">
              <a:lnSpc>
                <a:spcPct val="150000"/>
              </a:lnSpc>
            </a:pPr>
            <a:r>
              <a:rPr lang="en-IN" dirty="0" smtClean="0">
                <a:latin typeface="Times New Roman" panose="02020603050405020304" pitchFamily="18" charset="0"/>
                <a:cs typeface="Times New Roman" panose="02020603050405020304" pitchFamily="18" charset="0"/>
              </a:rPr>
              <a:t>Primitive Reflex:- Start from rooting reflex to neck righting in supine position.</a:t>
            </a:r>
          </a:p>
          <a:p>
            <a:pPr algn="just">
              <a:lnSpc>
                <a:spcPct val="150000"/>
              </a:lnSpc>
            </a:pPr>
            <a:r>
              <a:rPr lang="en-IN" dirty="0" smtClean="0">
                <a:latin typeface="Times New Roman" panose="02020603050405020304" pitchFamily="18" charset="0"/>
                <a:cs typeface="Times New Roman" panose="02020603050405020304" pitchFamily="18" charset="0"/>
              </a:rPr>
              <a:t>Tone of muscle:- by Modified Ashowrth Scale, start from distal muscle to proximal muscles</a:t>
            </a:r>
          </a:p>
          <a:p>
            <a:pPr algn="just">
              <a:lnSpc>
                <a:spcPct val="150000"/>
              </a:lnSpc>
            </a:pPr>
            <a:r>
              <a:rPr lang="en-IN" dirty="0" smtClean="0">
                <a:latin typeface="Times New Roman" panose="02020603050405020304" pitchFamily="18" charset="0"/>
                <a:cs typeface="Times New Roman" panose="02020603050405020304" pitchFamily="18" charset="0"/>
              </a:rPr>
              <a:t>Range of Motion:- active range is assessed in infants by their spontaneous movements, passive range of movement can rule out tightness in calf, hamstring and adductors commonly.</a:t>
            </a:r>
          </a:p>
          <a:p>
            <a:pPr marL="0" indent="0" algn="just">
              <a:lnSpc>
                <a:spcPct val="150000"/>
              </a:lnSpc>
              <a:buNone/>
            </a:pPr>
            <a:endParaRPr lang="en-IN" dirty="0" smtClean="0">
              <a:latin typeface="Times New Roman" panose="02020603050405020304" pitchFamily="18" charset="0"/>
              <a:cs typeface="Times New Roman" panose="02020603050405020304" pitchFamily="18" charset="0"/>
            </a:endParaRPr>
          </a:p>
        </p:txBody>
      </p:sp>
      <p:sp>
        <p:nvSpPr>
          <p:cNvPr id="6" name="Date Placeholder 5"/>
          <p:cNvSpPr>
            <a:spLocks noGrp="1"/>
          </p:cNvSpPr>
          <p:nvPr>
            <p:ph type="dt" sz="half" idx="10"/>
          </p:nvPr>
        </p:nvSpPr>
        <p:spPr/>
        <p:txBody>
          <a:bodyPr/>
          <a:lstStyle/>
          <a:p>
            <a:fld id="{F3D8BB6B-4A81-4EA0-9853-83C55B110014}" type="datetime1">
              <a:rPr lang="en-IN" smtClean="0"/>
              <a:t>28-01-2020</a:t>
            </a:fld>
            <a:endParaRPr lang="en-IN"/>
          </a:p>
        </p:txBody>
      </p:sp>
      <p:sp>
        <p:nvSpPr>
          <p:cNvPr id="7" name="Slide Number Placeholder 6"/>
          <p:cNvSpPr>
            <a:spLocks noGrp="1"/>
          </p:cNvSpPr>
          <p:nvPr>
            <p:ph type="sldNum" sz="quarter" idx="12"/>
          </p:nvPr>
        </p:nvSpPr>
        <p:spPr/>
        <p:txBody>
          <a:bodyPr/>
          <a:lstStyle/>
          <a:p>
            <a:fld id="{48FF718C-E963-4817-8DE6-60E6F7991CCE}" type="slidenum">
              <a:rPr lang="en-IN" smtClean="0"/>
              <a:t>10</a:t>
            </a:fld>
            <a:endParaRPr lang="en-IN"/>
          </a:p>
        </p:txBody>
      </p:sp>
    </p:spTree>
    <p:extLst>
      <p:ext uri="{BB962C8B-B14F-4D97-AF65-F5344CB8AC3E}">
        <p14:creationId xmlns:p14="http://schemas.microsoft.com/office/powerpoint/2010/main" val="4250494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994"/>
            <a:ext cx="8890262" cy="794370"/>
          </a:xfrm>
        </p:spPr>
        <p:txBody>
          <a:bodyPr>
            <a:normAutofit/>
          </a:bodyPr>
          <a:lstStyle/>
          <a:p>
            <a:r>
              <a:rPr lang="en-IN" sz="4000" b="1" dirty="0" smtClean="0">
                <a:latin typeface="Times New Roman" panose="02020603050405020304" pitchFamily="18" charset="0"/>
                <a:cs typeface="Times New Roman" panose="02020603050405020304" pitchFamily="18" charset="0"/>
              </a:rPr>
              <a:t>Supine</a:t>
            </a:r>
            <a:endParaRPr lang="en-IN"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199" y="1112364"/>
            <a:ext cx="10999125" cy="5243988"/>
          </a:xfrm>
        </p:spPr>
        <p:txBody>
          <a:bodyPr>
            <a:normAutofit/>
          </a:bodyPr>
          <a:lstStyle/>
          <a:p>
            <a:pPr algn="just">
              <a:lnSpc>
                <a:spcPct val="150000"/>
              </a:lnSpc>
              <a:buFont typeface="Wingdings" panose="05000000000000000000" pitchFamily="2" charset="2"/>
              <a:buChar char="q"/>
            </a:pPr>
            <a:r>
              <a:rPr lang="en-IN" dirty="0" smtClean="0">
                <a:latin typeface="Times New Roman" panose="02020603050405020304" pitchFamily="18" charset="0"/>
                <a:cs typeface="Times New Roman" panose="02020603050405020304" pitchFamily="18" charset="0"/>
              </a:rPr>
              <a:t>Examination:-</a:t>
            </a:r>
          </a:p>
          <a:p>
            <a:pPr algn="just">
              <a:lnSpc>
                <a:spcPct val="150000"/>
              </a:lnSpc>
            </a:pPr>
            <a:r>
              <a:rPr lang="en-IN" dirty="0" smtClean="0">
                <a:latin typeface="Times New Roman" panose="02020603050405020304" pitchFamily="18" charset="0"/>
                <a:cs typeface="Times New Roman" panose="02020603050405020304" pitchFamily="18" charset="0"/>
              </a:rPr>
              <a:t>Deep tendon reflexes:- after age of 5 years has to assess whether child is still having upper motor lesion sign</a:t>
            </a:r>
          </a:p>
          <a:p>
            <a:pPr algn="just">
              <a:lnSpc>
                <a:spcPct val="150000"/>
              </a:lnSpc>
            </a:pPr>
            <a:r>
              <a:rPr lang="en-IN" dirty="0" smtClean="0">
                <a:latin typeface="Times New Roman" panose="02020603050405020304" pitchFamily="18" charset="0"/>
                <a:cs typeface="Times New Roman" panose="02020603050405020304" pitchFamily="18" charset="0"/>
              </a:rPr>
              <a:t>Superficial reflexes:- Planters:- will be up going up to 2 years</a:t>
            </a:r>
            <a:endParaRPr lang="en-IN" dirty="0">
              <a:latin typeface="Times New Roman" panose="02020603050405020304" pitchFamily="18" charset="0"/>
              <a:cs typeface="Times New Roman" panose="02020603050405020304" pitchFamily="18" charset="0"/>
            </a:endParaRPr>
          </a:p>
          <a:p>
            <a:pPr marL="0" indent="0" algn="just">
              <a:lnSpc>
                <a:spcPct val="150000"/>
              </a:lnSpc>
              <a:buNone/>
            </a:pPr>
            <a:r>
              <a:rPr lang="en-IN" dirty="0" smtClean="0">
                <a:latin typeface="Times New Roman" panose="02020603050405020304" pitchFamily="18" charset="0"/>
                <a:cs typeface="Times New Roman" panose="02020603050405020304" pitchFamily="18" charset="0"/>
              </a:rPr>
              <a:t>				Abdominal:- check after age of 5 years</a:t>
            </a:r>
          </a:p>
          <a:p>
            <a:pPr algn="just">
              <a:lnSpc>
                <a:spcPct val="150000"/>
              </a:lnSpc>
            </a:pPr>
            <a:r>
              <a:rPr lang="en-IN" dirty="0" smtClean="0">
                <a:latin typeface="Times New Roman" panose="02020603050405020304" pitchFamily="18" charset="0"/>
                <a:cs typeface="Times New Roman" panose="02020603050405020304" pitchFamily="18" charset="0"/>
              </a:rPr>
              <a:t>Take baby in prone position with care(made to or voluntarily)</a:t>
            </a:r>
          </a:p>
          <a:p>
            <a:pPr algn="just">
              <a:lnSpc>
                <a:spcPct val="150000"/>
              </a:lnSpc>
            </a:pPr>
            <a:r>
              <a:rPr lang="en-IN" dirty="0" smtClean="0">
                <a:latin typeface="Times New Roman" panose="02020603050405020304" pitchFamily="18" charset="0"/>
                <a:cs typeface="Times New Roman" panose="02020603050405020304" pitchFamily="18" charset="0"/>
              </a:rPr>
              <a:t>Higher mental functions</a:t>
            </a:r>
          </a:p>
        </p:txBody>
      </p:sp>
      <p:sp>
        <p:nvSpPr>
          <p:cNvPr id="6" name="Date Placeholder 5"/>
          <p:cNvSpPr>
            <a:spLocks noGrp="1"/>
          </p:cNvSpPr>
          <p:nvPr>
            <p:ph type="dt" sz="half" idx="10"/>
          </p:nvPr>
        </p:nvSpPr>
        <p:spPr/>
        <p:txBody>
          <a:bodyPr/>
          <a:lstStyle/>
          <a:p>
            <a:fld id="{F3D8BB6B-4A81-4EA0-9853-83C55B110014}" type="datetime1">
              <a:rPr lang="en-IN" smtClean="0"/>
              <a:t>28-01-2020</a:t>
            </a:fld>
            <a:endParaRPr lang="en-IN"/>
          </a:p>
        </p:txBody>
      </p:sp>
      <p:sp>
        <p:nvSpPr>
          <p:cNvPr id="7" name="Slide Number Placeholder 6"/>
          <p:cNvSpPr>
            <a:spLocks noGrp="1"/>
          </p:cNvSpPr>
          <p:nvPr>
            <p:ph type="sldNum" sz="quarter" idx="12"/>
          </p:nvPr>
        </p:nvSpPr>
        <p:spPr/>
        <p:txBody>
          <a:bodyPr/>
          <a:lstStyle/>
          <a:p>
            <a:fld id="{48FF718C-E963-4817-8DE6-60E6F7991CCE}" type="slidenum">
              <a:rPr lang="en-IN" smtClean="0"/>
              <a:t>11</a:t>
            </a:fld>
            <a:endParaRPr lang="en-IN"/>
          </a:p>
        </p:txBody>
      </p:sp>
    </p:spTree>
    <p:extLst>
      <p:ext uri="{BB962C8B-B14F-4D97-AF65-F5344CB8AC3E}">
        <p14:creationId xmlns:p14="http://schemas.microsoft.com/office/powerpoint/2010/main" val="2002764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994"/>
            <a:ext cx="8890262" cy="794370"/>
          </a:xfrm>
        </p:spPr>
        <p:txBody>
          <a:bodyPr>
            <a:normAutofit/>
          </a:bodyPr>
          <a:lstStyle/>
          <a:p>
            <a:r>
              <a:rPr lang="en-IN" sz="4000" b="1" dirty="0" smtClean="0">
                <a:latin typeface="Times New Roman" panose="02020603050405020304" pitchFamily="18" charset="0"/>
                <a:cs typeface="Times New Roman" panose="02020603050405020304" pitchFamily="18" charset="0"/>
              </a:rPr>
              <a:t>Supine</a:t>
            </a:r>
            <a:endParaRPr lang="en-IN"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199" y="1112364"/>
            <a:ext cx="10999125" cy="5243988"/>
          </a:xfrm>
        </p:spPr>
        <p:txBody>
          <a:bodyPr>
            <a:normAutofit fontScale="77500" lnSpcReduction="20000"/>
          </a:bodyPr>
          <a:lstStyle/>
          <a:p>
            <a:pPr algn="just">
              <a:lnSpc>
                <a:spcPct val="150000"/>
              </a:lnSpc>
              <a:buFont typeface="Wingdings" panose="05000000000000000000" pitchFamily="2" charset="2"/>
              <a:buChar char="q"/>
            </a:pPr>
            <a:r>
              <a:rPr lang="en-IN" dirty="0" smtClean="0">
                <a:latin typeface="Times New Roman" panose="02020603050405020304" pitchFamily="18" charset="0"/>
                <a:cs typeface="Times New Roman" panose="02020603050405020304" pitchFamily="18" charset="0"/>
              </a:rPr>
              <a:t>Chest  observation and examination:- </a:t>
            </a:r>
          </a:p>
          <a:p>
            <a:pPr marL="0" indent="0" algn="just">
              <a:lnSpc>
                <a:spcPct val="150000"/>
              </a:lnSpc>
              <a:buNone/>
            </a:pPr>
            <a:r>
              <a:rPr lang="en-IN" dirty="0" smtClean="0">
                <a:latin typeface="Times New Roman" panose="02020603050405020304" pitchFamily="18" charset="0"/>
                <a:cs typeface="Times New Roman" panose="02020603050405020304" pitchFamily="18" charset="0"/>
              </a:rPr>
              <a:t>Done for rule out respiratory functions</a:t>
            </a:r>
          </a:p>
          <a:p>
            <a:pPr lvl="0" algn="just">
              <a:lnSpc>
                <a:spcPct val="150000"/>
              </a:lnSpc>
            </a:pPr>
            <a:r>
              <a:rPr lang="en-IN" dirty="0">
                <a:latin typeface="Times New Roman" panose="02020603050405020304" pitchFamily="18" charset="0"/>
                <a:cs typeface="Times New Roman" panose="02020603050405020304" pitchFamily="18" charset="0"/>
              </a:rPr>
              <a:t>Respiratory </a:t>
            </a:r>
            <a:r>
              <a:rPr lang="en-IN" dirty="0" smtClean="0">
                <a:latin typeface="Times New Roman" panose="02020603050405020304" pitchFamily="18" charset="0"/>
                <a:cs typeface="Times New Roman" panose="02020603050405020304" pitchFamily="18" charset="0"/>
              </a:rPr>
              <a:t>rate:- it reduced with increasing age, should see for screening</a:t>
            </a:r>
          </a:p>
          <a:p>
            <a:pPr lvl="0" algn="just">
              <a:lnSpc>
                <a:spcPct val="150000"/>
              </a:lnSpc>
            </a:pPr>
            <a:r>
              <a:rPr lang="en-IN" dirty="0" smtClean="0">
                <a:latin typeface="Times New Roman" panose="02020603050405020304" pitchFamily="18" charset="0"/>
                <a:cs typeface="Times New Roman" panose="02020603050405020304" pitchFamily="18" charset="0"/>
              </a:rPr>
              <a:t>Shape:- any abnormal shape has to mention as funnel chest, barrel chest</a:t>
            </a:r>
          </a:p>
          <a:p>
            <a:pPr lvl="0" algn="just">
              <a:lnSpc>
                <a:spcPct val="150000"/>
              </a:lnSpc>
            </a:pPr>
            <a:r>
              <a:rPr lang="en-IN" dirty="0" smtClean="0">
                <a:latin typeface="Times New Roman" panose="02020603050405020304" pitchFamily="18" charset="0"/>
                <a:cs typeface="Times New Roman" panose="02020603050405020304" pitchFamily="18" charset="0"/>
              </a:rPr>
              <a:t>Breathing pattern:- usually </a:t>
            </a:r>
            <a:r>
              <a:rPr lang="en-IN" dirty="0" err="1" smtClean="0">
                <a:latin typeface="Times New Roman" panose="02020603050405020304" pitchFamily="18" charset="0"/>
                <a:cs typeface="Times New Roman" panose="02020603050405020304" pitchFamily="18" charset="0"/>
              </a:rPr>
              <a:t>abdomino</a:t>
            </a:r>
            <a:r>
              <a:rPr lang="en-IN" dirty="0" smtClean="0">
                <a:latin typeface="Times New Roman" panose="02020603050405020304" pitchFamily="18" charset="0"/>
                <a:cs typeface="Times New Roman" panose="02020603050405020304" pitchFamily="18" charset="0"/>
              </a:rPr>
              <a:t>-thoracic pattern is present</a:t>
            </a:r>
          </a:p>
          <a:p>
            <a:pPr lvl="0" algn="just">
              <a:lnSpc>
                <a:spcPct val="150000"/>
              </a:lnSpc>
            </a:pPr>
            <a:r>
              <a:rPr lang="en-IN" dirty="0" smtClean="0">
                <a:latin typeface="Times New Roman" panose="02020603050405020304" pitchFamily="18" charset="0"/>
                <a:cs typeface="Times New Roman" panose="02020603050405020304" pitchFamily="18" charset="0"/>
              </a:rPr>
              <a:t>Rhythm:- irregular rhythm should mention</a:t>
            </a:r>
          </a:p>
          <a:p>
            <a:pPr lvl="0" algn="just">
              <a:lnSpc>
                <a:spcPct val="150000"/>
              </a:lnSpc>
            </a:pPr>
            <a:r>
              <a:rPr lang="en-IN" dirty="0">
                <a:latin typeface="Times New Roman" panose="02020603050405020304" pitchFamily="18" charset="0"/>
                <a:cs typeface="Times New Roman" panose="02020603050405020304" pitchFamily="18" charset="0"/>
              </a:rPr>
              <a:t>O</a:t>
            </a:r>
            <a:r>
              <a:rPr lang="en-IN" dirty="0" smtClean="0">
                <a:latin typeface="Times New Roman" panose="02020603050405020304" pitchFamily="18" charset="0"/>
                <a:cs typeface="Times New Roman" panose="02020603050405020304" pitchFamily="18" charset="0"/>
              </a:rPr>
              <a:t>bservation </a:t>
            </a:r>
            <a:r>
              <a:rPr lang="en-IN" dirty="0">
                <a:latin typeface="Times New Roman" panose="02020603050405020304" pitchFamily="18" charset="0"/>
                <a:cs typeface="Times New Roman" panose="02020603050405020304" pitchFamily="18" charset="0"/>
              </a:rPr>
              <a:t>of bilateral chest </a:t>
            </a:r>
            <a:r>
              <a:rPr lang="en-IN" dirty="0" smtClean="0">
                <a:latin typeface="Times New Roman" panose="02020603050405020304" pitchFamily="18" charset="0"/>
                <a:cs typeface="Times New Roman" panose="02020603050405020304" pitchFamily="18" charset="0"/>
              </a:rPr>
              <a:t>movements:- symmetrical or not</a:t>
            </a:r>
          </a:p>
          <a:p>
            <a:pPr lvl="0" algn="just">
              <a:lnSpc>
                <a:spcPct val="150000"/>
              </a:lnSpc>
            </a:pPr>
            <a:r>
              <a:rPr lang="en-IN" dirty="0">
                <a:latin typeface="Times New Roman" panose="02020603050405020304" pitchFamily="18" charset="0"/>
                <a:cs typeface="Times New Roman" panose="02020603050405020304" pitchFamily="18" charset="0"/>
              </a:rPr>
              <a:t>O</a:t>
            </a:r>
            <a:r>
              <a:rPr lang="en-IN" dirty="0" smtClean="0">
                <a:latin typeface="Times New Roman" panose="02020603050405020304" pitchFamily="18" charset="0"/>
                <a:cs typeface="Times New Roman" panose="02020603050405020304" pitchFamily="18" charset="0"/>
              </a:rPr>
              <a:t>n auscultation:- respiratory sounds mostly inspiratory wheeze present if secretions present</a:t>
            </a:r>
            <a:endParaRPr lang="en-IN" dirty="0">
              <a:latin typeface="Times New Roman" panose="02020603050405020304" pitchFamily="18" charset="0"/>
              <a:cs typeface="Times New Roman" panose="02020603050405020304" pitchFamily="18" charset="0"/>
            </a:endParaRPr>
          </a:p>
        </p:txBody>
      </p:sp>
      <p:sp>
        <p:nvSpPr>
          <p:cNvPr id="6" name="Date Placeholder 5"/>
          <p:cNvSpPr>
            <a:spLocks noGrp="1"/>
          </p:cNvSpPr>
          <p:nvPr>
            <p:ph type="dt" sz="half" idx="10"/>
          </p:nvPr>
        </p:nvSpPr>
        <p:spPr/>
        <p:txBody>
          <a:bodyPr/>
          <a:lstStyle/>
          <a:p>
            <a:fld id="{F3D8BB6B-4A81-4EA0-9853-83C55B110014}" type="datetime1">
              <a:rPr lang="en-IN" smtClean="0"/>
              <a:t>28-01-2020</a:t>
            </a:fld>
            <a:endParaRPr lang="en-IN"/>
          </a:p>
        </p:txBody>
      </p:sp>
      <p:sp>
        <p:nvSpPr>
          <p:cNvPr id="7" name="Slide Number Placeholder 6"/>
          <p:cNvSpPr>
            <a:spLocks noGrp="1"/>
          </p:cNvSpPr>
          <p:nvPr>
            <p:ph type="sldNum" sz="quarter" idx="12"/>
          </p:nvPr>
        </p:nvSpPr>
        <p:spPr/>
        <p:txBody>
          <a:bodyPr/>
          <a:lstStyle/>
          <a:p>
            <a:fld id="{48FF718C-E963-4817-8DE6-60E6F7991CCE}" type="slidenum">
              <a:rPr lang="en-IN" smtClean="0"/>
              <a:t>12</a:t>
            </a:fld>
            <a:endParaRPr lang="en-IN"/>
          </a:p>
        </p:txBody>
      </p:sp>
    </p:spTree>
    <p:extLst>
      <p:ext uri="{BB962C8B-B14F-4D97-AF65-F5344CB8AC3E}">
        <p14:creationId xmlns:p14="http://schemas.microsoft.com/office/powerpoint/2010/main" val="28248627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994"/>
            <a:ext cx="8890262" cy="794370"/>
          </a:xfrm>
        </p:spPr>
        <p:txBody>
          <a:bodyPr>
            <a:normAutofit/>
          </a:bodyPr>
          <a:lstStyle/>
          <a:p>
            <a:r>
              <a:rPr lang="en-IN" sz="4000" b="1" dirty="0" smtClean="0">
                <a:latin typeface="Times New Roman" panose="02020603050405020304" pitchFamily="18" charset="0"/>
                <a:cs typeface="Times New Roman" panose="02020603050405020304" pitchFamily="18" charset="0"/>
              </a:rPr>
              <a:t>Prone</a:t>
            </a:r>
            <a:endParaRPr lang="en-IN"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199" y="1112364"/>
            <a:ext cx="10999125" cy="5243988"/>
          </a:xfrm>
        </p:spPr>
        <p:txBody>
          <a:bodyPr>
            <a:normAutofit fontScale="85000" lnSpcReduction="10000"/>
          </a:bodyPr>
          <a:lstStyle/>
          <a:p>
            <a:pPr algn="just">
              <a:lnSpc>
                <a:spcPct val="150000"/>
              </a:lnSpc>
              <a:buFont typeface="Wingdings" panose="05000000000000000000" pitchFamily="2" charset="2"/>
              <a:buChar char="q"/>
            </a:pPr>
            <a:r>
              <a:rPr lang="en-IN" dirty="0" smtClean="0">
                <a:latin typeface="Times New Roman" panose="02020603050405020304" pitchFamily="18" charset="0"/>
                <a:cs typeface="Times New Roman" panose="02020603050405020304" pitchFamily="18" charset="0"/>
              </a:rPr>
              <a:t>Observation and examination:-</a:t>
            </a:r>
          </a:p>
          <a:p>
            <a:pPr algn="just">
              <a:lnSpc>
                <a:spcPct val="150000"/>
              </a:lnSpc>
            </a:pPr>
            <a:r>
              <a:rPr lang="en-IN" dirty="0" smtClean="0">
                <a:latin typeface="Times New Roman" panose="02020603050405020304" pitchFamily="18" charset="0"/>
                <a:cs typeface="Times New Roman" panose="02020603050405020304" pitchFamily="18" charset="0"/>
              </a:rPr>
              <a:t>Protective side turning of head, neck holding, prone on elbow, prone on hands that according to age have to check.</a:t>
            </a:r>
          </a:p>
          <a:p>
            <a:pPr algn="just">
              <a:lnSpc>
                <a:spcPct val="150000"/>
              </a:lnSpc>
            </a:pPr>
            <a:r>
              <a:rPr lang="en-IN" dirty="0" smtClean="0">
                <a:latin typeface="Times New Roman" panose="02020603050405020304" pitchFamily="18" charset="0"/>
                <a:cs typeface="Times New Roman" panose="02020603050405020304" pitchFamily="18" charset="0"/>
              </a:rPr>
              <a:t>Posture:-  </a:t>
            </a:r>
            <a:r>
              <a:rPr lang="en-IN" dirty="0">
                <a:latin typeface="Times New Roman" panose="02020603050405020304" pitchFamily="18" charset="0"/>
                <a:cs typeface="Times New Roman" panose="02020603050405020304" pitchFamily="18" charset="0"/>
              </a:rPr>
              <a:t>spinal lateral curvature, upper limb position i.e. in hypertonic child upper limb will be internally rotated and adducted at shoulder and flexed at elbow and lower limb will have adduction and internal rotation of hip, knee either flexed or extended, ankle will show planter flexed position.</a:t>
            </a:r>
          </a:p>
          <a:p>
            <a:pPr algn="just">
              <a:lnSpc>
                <a:spcPct val="150000"/>
              </a:lnSpc>
            </a:pPr>
            <a:r>
              <a:rPr lang="en-IN" dirty="0" smtClean="0">
                <a:latin typeface="Times New Roman" panose="02020603050405020304" pitchFamily="18" charset="0"/>
                <a:cs typeface="Times New Roman" panose="02020603050405020304" pitchFamily="18" charset="0"/>
              </a:rPr>
              <a:t>Skin observation for tuft of hair or bulging at spine in thoraces-</a:t>
            </a:r>
            <a:r>
              <a:rPr lang="en-IN" dirty="0" err="1" smtClean="0">
                <a:latin typeface="Times New Roman" panose="02020603050405020304" pitchFamily="18" charset="0"/>
                <a:cs typeface="Times New Roman" panose="02020603050405020304" pitchFamily="18" charset="0"/>
              </a:rPr>
              <a:t>lumbo</a:t>
            </a:r>
            <a:r>
              <a:rPr lang="en-IN" dirty="0" smtClean="0">
                <a:latin typeface="Times New Roman" panose="02020603050405020304" pitchFamily="18" charset="0"/>
                <a:cs typeface="Times New Roman" panose="02020603050405020304" pitchFamily="18" charset="0"/>
              </a:rPr>
              <a:t>-sacral region.</a:t>
            </a:r>
          </a:p>
          <a:p>
            <a:pPr algn="just">
              <a:lnSpc>
                <a:spcPct val="150000"/>
              </a:lnSpc>
            </a:pPr>
            <a:r>
              <a:rPr lang="en-IN" dirty="0" smtClean="0">
                <a:latin typeface="Times New Roman" panose="02020603050405020304" pitchFamily="18" charset="0"/>
                <a:cs typeface="Times New Roman" panose="02020603050405020304" pitchFamily="18" charset="0"/>
              </a:rPr>
              <a:t>Examination of Primitive reflexes i.e. TLR prone, </a:t>
            </a:r>
            <a:r>
              <a:rPr lang="en-IN" dirty="0" err="1" smtClean="0">
                <a:latin typeface="Times New Roman" panose="02020603050405020304" pitchFamily="18" charset="0"/>
                <a:cs typeface="Times New Roman" panose="02020603050405020304" pitchFamily="18" charset="0"/>
              </a:rPr>
              <a:t>Galent’s</a:t>
            </a:r>
            <a:r>
              <a:rPr lang="en-IN" dirty="0" smtClean="0">
                <a:latin typeface="Times New Roman" panose="02020603050405020304" pitchFamily="18" charset="0"/>
                <a:cs typeface="Times New Roman" panose="02020603050405020304" pitchFamily="18" charset="0"/>
              </a:rPr>
              <a:t> trunk </a:t>
            </a:r>
            <a:r>
              <a:rPr lang="en-IN" dirty="0" err="1" smtClean="0">
                <a:latin typeface="Times New Roman" panose="02020603050405020304" pitchFamily="18" charset="0"/>
                <a:cs typeface="Times New Roman" panose="02020603050405020304" pitchFamily="18" charset="0"/>
              </a:rPr>
              <a:t>incurvatum</a:t>
            </a:r>
            <a:endParaRPr lang="en-IN" dirty="0" smtClean="0">
              <a:latin typeface="Times New Roman" panose="02020603050405020304" pitchFamily="18" charset="0"/>
              <a:cs typeface="Times New Roman" panose="02020603050405020304" pitchFamily="18" charset="0"/>
            </a:endParaRPr>
          </a:p>
        </p:txBody>
      </p:sp>
      <p:sp>
        <p:nvSpPr>
          <p:cNvPr id="6" name="Date Placeholder 5"/>
          <p:cNvSpPr>
            <a:spLocks noGrp="1"/>
          </p:cNvSpPr>
          <p:nvPr>
            <p:ph type="dt" sz="half" idx="10"/>
          </p:nvPr>
        </p:nvSpPr>
        <p:spPr/>
        <p:txBody>
          <a:bodyPr/>
          <a:lstStyle/>
          <a:p>
            <a:fld id="{F3D8BB6B-4A81-4EA0-9853-83C55B110014}" type="datetime1">
              <a:rPr lang="en-IN" smtClean="0"/>
              <a:t>28-01-2020</a:t>
            </a:fld>
            <a:endParaRPr lang="en-IN" dirty="0"/>
          </a:p>
        </p:txBody>
      </p:sp>
      <p:sp>
        <p:nvSpPr>
          <p:cNvPr id="7" name="Slide Number Placeholder 6"/>
          <p:cNvSpPr>
            <a:spLocks noGrp="1"/>
          </p:cNvSpPr>
          <p:nvPr>
            <p:ph type="sldNum" sz="quarter" idx="12"/>
          </p:nvPr>
        </p:nvSpPr>
        <p:spPr/>
        <p:txBody>
          <a:bodyPr/>
          <a:lstStyle/>
          <a:p>
            <a:fld id="{48FF718C-E963-4817-8DE6-60E6F7991CCE}" type="slidenum">
              <a:rPr lang="en-IN" smtClean="0"/>
              <a:t>13</a:t>
            </a:fld>
            <a:endParaRPr lang="en-IN"/>
          </a:p>
        </p:txBody>
      </p:sp>
    </p:spTree>
    <p:extLst>
      <p:ext uri="{BB962C8B-B14F-4D97-AF65-F5344CB8AC3E}">
        <p14:creationId xmlns:p14="http://schemas.microsoft.com/office/powerpoint/2010/main" val="24285509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994"/>
            <a:ext cx="8890262" cy="794370"/>
          </a:xfrm>
        </p:spPr>
        <p:txBody>
          <a:bodyPr>
            <a:normAutofit/>
          </a:bodyPr>
          <a:lstStyle/>
          <a:p>
            <a:r>
              <a:rPr lang="en-IN" sz="4000" b="1" dirty="0" smtClean="0">
                <a:latin typeface="Times New Roman" panose="02020603050405020304" pitchFamily="18" charset="0"/>
                <a:cs typeface="Times New Roman" panose="02020603050405020304" pitchFamily="18" charset="0"/>
              </a:rPr>
              <a:t>Sitting</a:t>
            </a:r>
            <a:endParaRPr lang="en-IN"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199" y="1112364"/>
            <a:ext cx="10999125" cy="5243988"/>
          </a:xfrm>
        </p:spPr>
        <p:txBody>
          <a:bodyPr>
            <a:normAutofit/>
          </a:bodyPr>
          <a:lstStyle/>
          <a:p>
            <a:pPr algn="just">
              <a:lnSpc>
                <a:spcPct val="150000"/>
              </a:lnSpc>
              <a:buFont typeface="Wingdings" panose="05000000000000000000" pitchFamily="2" charset="2"/>
              <a:buChar char="q"/>
            </a:pPr>
            <a:r>
              <a:rPr lang="en-IN" dirty="0" smtClean="0">
                <a:latin typeface="Times New Roman" panose="02020603050405020304" pitchFamily="18" charset="0"/>
                <a:cs typeface="Times New Roman" panose="02020603050405020304" pitchFamily="18" charset="0"/>
              </a:rPr>
              <a:t>Observation and examination:-</a:t>
            </a:r>
          </a:p>
          <a:p>
            <a:pPr algn="just">
              <a:lnSpc>
                <a:spcPct val="150000"/>
              </a:lnSpc>
            </a:pPr>
            <a:r>
              <a:rPr lang="en-IN" dirty="0" smtClean="0">
                <a:latin typeface="Times New Roman" panose="02020603050405020304" pitchFamily="18" charset="0"/>
                <a:cs typeface="Times New Roman" panose="02020603050405020304" pitchFamily="18" charset="0"/>
              </a:rPr>
              <a:t>Head control after 3 month of age</a:t>
            </a:r>
          </a:p>
          <a:p>
            <a:pPr algn="just">
              <a:lnSpc>
                <a:spcPct val="150000"/>
              </a:lnSpc>
            </a:pPr>
            <a:r>
              <a:rPr lang="en-IN" dirty="0" smtClean="0">
                <a:latin typeface="Times New Roman" panose="02020603050405020304" pitchFamily="18" charset="0"/>
                <a:cs typeface="Times New Roman" panose="02020603050405020304" pitchFamily="18" charset="0"/>
              </a:rPr>
              <a:t>Posture has to assess after 6 months. Weight bearing in sitting, use of upper limb for support or playing</a:t>
            </a:r>
          </a:p>
          <a:p>
            <a:pPr algn="just">
              <a:lnSpc>
                <a:spcPct val="150000"/>
              </a:lnSpc>
            </a:pPr>
            <a:r>
              <a:rPr lang="en-IN" dirty="0" smtClean="0">
                <a:latin typeface="Times New Roman" panose="02020603050405020304" pitchFamily="18" charset="0"/>
                <a:cs typeface="Times New Roman" panose="02020603050405020304" pitchFamily="18" charset="0"/>
              </a:rPr>
              <a:t>Pivoting and Protective reactions after age of 6 months</a:t>
            </a:r>
          </a:p>
          <a:p>
            <a:pPr algn="just">
              <a:lnSpc>
                <a:spcPct val="150000"/>
              </a:lnSpc>
            </a:pPr>
            <a:r>
              <a:rPr lang="en-IN" dirty="0" smtClean="0">
                <a:latin typeface="Times New Roman" panose="02020603050405020304" pitchFamily="18" charset="0"/>
                <a:cs typeface="Times New Roman" panose="02020603050405020304" pitchFamily="18" charset="0"/>
              </a:rPr>
              <a:t>Reflexes:- Symmetrical tonic neck reflex which is pathologically present</a:t>
            </a:r>
          </a:p>
          <a:p>
            <a:pPr algn="just">
              <a:lnSpc>
                <a:spcPct val="150000"/>
              </a:lnSpc>
            </a:pPr>
            <a:r>
              <a:rPr lang="en-IN" dirty="0" smtClean="0">
                <a:latin typeface="Times New Roman" panose="02020603050405020304" pitchFamily="18" charset="0"/>
                <a:cs typeface="Times New Roman" panose="02020603050405020304" pitchFamily="18" charset="0"/>
              </a:rPr>
              <a:t>To see whether able to go in quadruped and able to crawl or not</a:t>
            </a:r>
          </a:p>
        </p:txBody>
      </p:sp>
      <p:sp>
        <p:nvSpPr>
          <p:cNvPr id="6" name="Date Placeholder 5"/>
          <p:cNvSpPr>
            <a:spLocks noGrp="1"/>
          </p:cNvSpPr>
          <p:nvPr>
            <p:ph type="dt" sz="half" idx="10"/>
          </p:nvPr>
        </p:nvSpPr>
        <p:spPr/>
        <p:txBody>
          <a:bodyPr/>
          <a:lstStyle/>
          <a:p>
            <a:fld id="{F3D8BB6B-4A81-4EA0-9853-83C55B110014}" type="datetime1">
              <a:rPr lang="en-IN" smtClean="0"/>
              <a:t>28-01-2020</a:t>
            </a:fld>
            <a:endParaRPr lang="en-IN" dirty="0"/>
          </a:p>
        </p:txBody>
      </p:sp>
      <p:sp>
        <p:nvSpPr>
          <p:cNvPr id="7" name="Slide Number Placeholder 6"/>
          <p:cNvSpPr>
            <a:spLocks noGrp="1"/>
          </p:cNvSpPr>
          <p:nvPr>
            <p:ph type="sldNum" sz="quarter" idx="12"/>
          </p:nvPr>
        </p:nvSpPr>
        <p:spPr/>
        <p:txBody>
          <a:bodyPr/>
          <a:lstStyle/>
          <a:p>
            <a:fld id="{48FF718C-E963-4817-8DE6-60E6F7991CCE}" type="slidenum">
              <a:rPr lang="en-IN" smtClean="0"/>
              <a:t>14</a:t>
            </a:fld>
            <a:endParaRPr lang="en-IN"/>
          </a:p>
        </p:txBody>
      </p:sp>
    </p:spTree>
    <p:extLst>
      <p:ext uri="{BB962C8B-B14F-4D97-AF65-F5344CB8AC3E}">
        <p14:creationId xmlns:p14="http://schemas.microsoft.com/office/powerpoint/2010/main" val="13347007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994"/>
            <a:ext cx="8890262" cy="794370"/>
          </a:xfrm>
        </p:spPr>
        <p:txBody>
          <a:bodyPr>
            <a:normAutofit/>
          </a:bodyPr>
          <a:lstStyle/>
          <a:p>
            <a:r>
              <a:rPr lang="en-IN" sz="4000" b="1" dirty="0" smtClean="0">
                <a:latin typeface="Times New Roman" panose="02020603050405020304" pitchFamily="18" charset="0"/>
                <a:cs typeface="Times New Roman" panose="02020603050405020304" pitchFamily="18" charset="0"/>
              </a:rPr>
              <a:t>Ventral Suspension</a:t>
            </a:r>
            <a:endParaRPr lang="en-IN"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199" y="1112364"/>
            <a:ext cx="10999125" cy="5243988"/>
          </a:xfrm>
        </p:spPr>
        <p:txBody>
          <a:bodyPr>
            <a:normAutofit/>
          </a:bodyPr>
          <a:lstStyle/>
          <a:p>
            <a:pPr algn="just">
              <a:lnSpc>
                <a:spcPct val="150000"/>
              </a:lnSpc>
              <a:buFont typeface="Wingdings" panose="05000000000000000000" pitchFamily="2" charset="2"/>
              <a:buChar char="q"/>
            </a:pPr>
            <a:r>
              <a:rPr lang="en-IN" dirty="0" smtClean="0">
                <a:latin typeface="Times New Roman" panose="02020603050405020304" pitchFamily="18" charset="0"/>
                <a:cs typeface="Times New Roman" panose="02020603050405020304" pitchFamily="18" charset="0"/>
              </a:rPr>
              <a:t>Observation and examination:-</a:t>
            </a:r>
          </a:p>
          <a:p>
            <a:pPr algn="just">
              <a:lnSpc>
                <a:spcPct val="150000"/>
              </a:lnSpc>
            </a:pPr>
            <a:r>
              <a:rPr lang="en-IN" dirty="0" smtClean="0">
                <a:latin typeface="Times New Roman" panose="02020603050405020304" pitchFamily="18" charset="0"/>
                <a:cs typeface="Times New Roman" panose="02020603050405020304" pitchFamily="18" charset="0"/>
              </a:rPr>
              <a:t>Observation of head position, trunk, upper limb, lower limb position</a:t>
            </a:r>
          </a:p>
          <a:p>
            <a:pPr algn="just">
              <a:lnSpc>
                <a:spcPct val="150000"/>
              </a:lnSpc>
            </a:pPr>
            <a:r>
              <a:rPr lang="en-IN" dirty="0" smtClean="0">
                <a:latin typeface="Times New Roman" panose="02020603050405020304" pitchFamily="18" charset="0"/>
                <a:cs typeface="Times New Roman" panose="02020603050405020304" pitchFamily="18" charset="0"/>
              </a:rPr>
              <a:t>Examination of primitive reflex:- landau reflex</a:t>
            </a:r>
          </a:p>
          <a:p>
            <a:pPr algn="just">
              <a:lnSpc>
                <a:spcPct val="150000"/>
              </a:lnSpc>
            </a:pPr>
            <a:r>
              <a:rPr lang="en-IN" dirty="0" smtClean="0">
                <a:latin typeface="Times New Roman" panose="02020603050405020304" pitchFamily="18" charset="0"/>
                <a:cs typeface="Times New Roman" panose="02020603050405020304" pitchFamily="18" charset="0"/>
              </a:rPr>
              <a:t>Then change position in vertical suspension</a:t>
            </a:r>
          </a:p>
        </p:txBody>
      </p:sp>
      <p:sp>
        <p:nvSpPr>
          <p:cNvPr id="6" name="Date Placeholder 5"/>
          <p:cNvSpPr>
            <a:spLocks noGrp="1"/>
          </p:cNvSpPr>
          <p:nvPr>
            <p:ph type="dt" sz="half" idx="10"/>
          </p:nvPr>
        </p:nvSpPr>
        <p:spPr/>
        <p:txBody>
          <a:bodyPr/>
          <a:lstStyle/>
          <a:p>
            <a:fld id="{F3D8BB6B-4A81-4EA0-9853-83C55B110014}" type="datetime1">
              <a:rPr lang="en-IN" smtClean="0"/>
              <a:t>28-01-2020</a:t>
            </a:fld>
            <a:endParaRPr lang="en-IN" dirty="0"/>
          </a:p>
        </p:txBody>
      </p:sp>
      <p:sp>
        <p:nvSpPr>
          <p:cNvPr id="7" name="Slide Number Placeholder 6"/>
          <p:cNvSpPr>
            <a:spLocks noGrp="1"/>
          </p:cNvSpPr>
          <p:nvPr>
            <p:ph type="sldNum" sz="quarter" idx="12"/>
          </p:nvPr>
        </p:nvSpPr>
        <p:spPr/>
        <p:txBody>
          <a:bodyPr/>
          <a:lstStyle/>
          <a:p>
            <a:fld id="{48FF718C-E963-4817-8DE6-60E6F7991CCE}" type="slidenum">
              <a:rPr lang="en-IN" smtClean="0"/>
              <a:t>15</a:t>
            </a:fld>
            <a:endParaRPr lang="en-IN"/>
          </a:p>
        </p:txBody>
      </p:sp>
    </p:spTree>
    <p:extLst>
      <p:ext uri="{BB962C8B-B14F-4D97-AF65-F5344CB8AC3E}">
        <p14:creationId xmlns:p14="http://schemas.microsoft.com/office/powerpoint/2010/main" val="1072187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994"/>
            <a:ext cx="8890262" cy="794370"/>
          </a:xfrm>
        </p:spPr>
        <p:txBody>
          <a:bodyPr>
            <a:normAutofit/>
          </a:bodyPr>
          <a:lstStyle/>
          <a:p>
            <a:r>
              <a:rPr lang="en-IN" sz="4000" b="1" dirty="0" smtClean="0">
                <a:latin typeface="Times New Roman" panose="02020603050405020304" pitchFamily="18" charset="0"/>
                <a:cs typeface="Times New Roman" panose="02020603050405020304" pitchFamily="18" charset="0"/>
              </a:rPr>
              <a:t>Vertical Suspension</a:t>
            </a:r>
            <a:endParaRPr lang="en-IN"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199" y="1112364"/>
            <a:ext cx="10999125" cy="5243988"/>
          </a:xfrm>
        </p:spPr>
        <p:txBody>
          <a:bodyPr>
            <a:normAutofit/>
          </a:bodyPr>
          <a:lstStyle/>
          <a:p>
            <a:pPr algn="just">
              <a:lnSpc>
                <a:spcPct val="150000"/>
              </a:lnSpc>
              <a:buFont typeface="Wingdings" panose="05000000000000000000" pitchFamily="2" charset="2"/>
              <a:buChar char="q"/>
            </a:pPr>
            <a:r>
              <a:rPr lang="en-IN" dirty="0" smtClean="0">
                <a:latin typeface="Times New Roman" panose="02020603050405020304" pitchFamily="18" charset="0"/>
                <a:cs typeface="Times New Roman" panose="02020603050405020304" pitchFamily="18" charset="0"/>
              </a:rPr>
              <a:t>Observation and examination:-</a:t>
            </a:r>
          </a:p>
          <a:p>
            <a:pPr algn="just">
              <a:lnSpc>
                <a:spcPct val="150000"/>
              </a:lnSpc>
            </a:pPr>
            <a:r>
              <a:rPr lang="en-IN" dirty="0" smtClean="0">
                <a:latin typeface="Times New Roman" panose="02020603050405020304" pitchFamily="18" charset="0"/>
                <a:cs typeface="Times New Roman" panose="02020603050405020304" pitchFamily="18" charset="0"/>
              </a:rPr>
              <a:t>Head control is present or not,</a:t>
            </a:r>
            <a:endParaRPr lang="en-IN" dirty="0">
              <a:latin typeface="Times New Roman" panose="02020603050405020304" pitchFamily="18" charset="0"/>
              <a:cs typeface="Times New Roman" panose="02020603050405020304" pitchFamily="18" charset="0"/>
            </a:endParaRPr>
          </a:p>
          <a:p>
            <a:pPr algn="just">
              <a:lnSpc>
                <a:spcPct val="150000"/>
              </a:lnSpc>
            </a:pPr>
            <a:r>
              <a:rPr lang="en-IN" dirty="0" smtClean="0">
                <a:latin typeface="Times New Roman" panose="02020603050405020304" pitchFamily="18" charset="0"/>
                <a:cs typeface="Times New Roman" panose="02020603050405020304" pitchFamily="18" charset="0"/>
              </a:rPr>
              <a:t>Posture in suspension position of upper limb, trunk and lower limb</a:t>
            </a:r>
          </a:p>
          <a:p>
            <a:pPr algn="just">
              <a:lnSpc>
                <a:spcPct val="150000"/>
              </a:lnSpc>
            </a:pPr>
            <a:r>
              <a:rPr lang="en-IN" dirty="0" smtClean="0">
                <a:latin typeface="Times New Roman" panose="02020603050405020304" pitchFamily="18" charset="0"/>
                <a:cs typeface="Times New Roman" panose="02020603050405020304" pitchFamily="18" charset="0"/>
              </a:rPr>
              <a:t>Weight bearing whether present or bending legs.</a:t>
            </a:r>
          </a:p>
          <a:p>
            <a:pPr algn="just">
              <a:lnSpc>
                <a:spcPct val="150000"/>
              </a:lnSpc>
            </a:pPr>
            <a:r>
              <a:rPr lang="en-IN" dirty="0" smtClean="0">
                <a:latin typeface="Times New Roman" panose="02020603050405020304" pitchFamily="18" charset="0"/>
                <a:cs typeface="Times New Roman" panose="02020603050405020304" pitchFamily="18" charset="0"/>
              </a:rPr>
              <a:t>Primitive reflex:- primary walking up to 2 months of age have to assess</a:t>
            </a:r>
          </a:p>
          <a:p>
            <a:pPr algn="just">
              <a:lnSpc>
                <a:spcPct val="150000"/>
              </a:lnSpc>
            </a:pPr>
            <a:r>
              <a:rPr lang="en-IN" dirty="0" smtClean="0">
                <a:latin typeface="Times New Roman" panose="02020603050405020304" pitchFamily="18" charset="0"/>
                <a:cs typeface="Times New Roman" panose="02020603050405020304" pitchFamily="18" charset="0"/>
              </a:rPr>
              <a:t>Gait examination:- check for heel to toe pattern, scissoring, toe walking crouch gait.</a:t>
            </a:r>
          </a:p>
        </p:txBody>
      </p:sp>
      <p:sp>
        <p:nvSpPr>
          <p:cNvPr id="6" name="Date Placeholder 5"/>
          <p:cNvSpPr>
            <a:spLocks noGrp="1"/>
          </p:cNvSpPr>
          <p:nvPr>
            <p:ph type="dt" sz="half" idx="10"/>
          </p:nvPr>
        </p:nvSpPr>
        <p:spPr/>
        <p:txBody>
          <a:bodyPr/>
          <a:lstStyle/>
          <a:p>
            <a:fld id="{F3D8BB6B-4A81-4EA0-9853-83C55B110014}" type="datetime1">
              <a:rPr lang="en-IN" smtClean="0"/>
              <a:t>28-01-2020</a:t>
            </a:fld>
            <a:endParaRPr lang="en-IN" dirty="0"/>
          </a:p>
        </p:txBody>
      </p:sp>
      <p:sp>
        <p:nvSpPr>
          <p:cNvPr id="7" name="Slide Number Placeholder 6"/>
          <p:cNvSpPr>
            <a:spLocks noGrp="1"/>
          </p:cNvSpPr>
          <p:nvPr>
            <p:ph type="sldNum" sz="quarter" idx="12"/>
          </p:nvPr>
        </p:nvSpPr>
        <p:spPr/>
        <p:txBody>
          <a:bodyPr/>
          <a:lstStyle/>
          <a:p>
            <a:fld id="{48FF718C-E963-4817-8DE6-60E6F7991CCE}" type="slidenum">
              <a:rPr lang="en-IN" smtClean="0"/>
              <a:t>16</a:t>
            </a:fld>
            <a:endParaRPr lang="en-IN"/>
          </a:p>
        </p:txBody>
      </p:sp>
    </p:spTree>
    <p:extLst>
      <p:ext uri="{BB962C8B-B14F-4D97-AF65-F5344CB8AC3E}">
        <p14:creationId xmlns:p14="http://schemas.microsoft.com/office/powerpoint/2010/main" val="776799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994"/>
            <a:ext cx="8890262" cy="794370"/>
          </a:xfrm>
        </p:spPr>
        <p:txBody>
          <a:bodyPr>
            <a:normAutofit/>
          </a:bodyPr>
          <a:lstStyle/>
          <a:p>
            <a:r>
              <a:rPr lang="en-IN" sz="4000" b="1" dirty="0" smtClean="0">
                <a:latin typeface="Times New Roman" panose="02020603050405020304" pitchFamily="18" charset="0"/>
                <a:cs typeface="Times New Roman" panose="02020603050405020304" pitchFamily="18" charset="0"/>
              </a:rPr>
              <a:t>Problem List</a:t>
            </a:r>
            <a:endParaRPr lang="en-IN"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199" y="1112364"/>
            <a:ext cx="10999125" cy="5243988"/>
          </a:xfrm>
        </p:spPr>
        <p:txBody>
          <a:bodyPr>
            <a:normAutofit fontScale="85000" lnSpcReduction="20000"/>
          </a:bodyPr>
          <a:lstStyle/>
          <a:p>
            <a:pPr algn="just">
              <a:lnSpc>
                <a:spcPct val="150000"/>
              </a:lnSpc>
            </a:pPr>
            <a:r>
              <a:rPr lang="en-IN" dirty="0" smtClean="0">
                <a:latin typeface="Times New Roman" panose="02020603050405020304" pitchFamily="18" charset="0"/>
                <a:cs typeface="Times New Roman" panose="02020603050405020304" pitchFamily="18" charset="0"/>
              </a:rPr>
              <a:t>Delayed development according to developmental history</a:t>
            </a:r>
          </a:p>
          <a:p>
            <a:pPr algn="just">
              <a:lnSpc>
                <a:spcPct val="150000"/>
              </a:lnSpc>
            </a:pPr>
            <a:r>
              <a:rPr lang="en-IN" dirty="0" smtClean="0">
                <a:latin typeface="Times New Roman" panose="02020603050405020304" pitchFamily="18" charset="0"/>
                <a:cs typeface="Times New Roman" panose="02020603050405020304" pitchFamily="18" charset="0"/>
              </a:rPr>
              <a:t>Impaired respiratory functions and ventilations</a:t>
            </a:r>
          </a:p>
          <a:p>
            <a:pPr algn="just">
              <a:lnSpc>
                <a:spcPct val="150000"/>
              </a:lnSpc>
            </a:pPr>
            <a:r>
              <a:rPr lang="en-IN" dirty="0" smtClean="0">
                <a:latin typeface="Times New Roman" panose="02020603050405020304" pitchFamily="18" charset="0"/>
                <a:cs typeface="Times New Roman" panose="02020603050405020304" pitchFamily="18" charset="0"/>
              </a:rPr>
              <a:t>Impaired muscle tone</a:t>
            </a:r>
          </a:p>
          <a:p>
            <a:pPr algn="just">
              <a:lnSpc>
                <a:spcPct val="150000"/>
              </a:lnSpc>
            </a:pPr>
            <a:r>
              <a:rPr lang="en-IN" dirty="0" smtClean="0">
                <a:latin typeface="Times New Roman" panose="02020603050405020304" pitchFamily="18" charset="0"/>
                <a:cs typeface="Times New Roman" panose="02020603050405020304" pitchFamily="18" charset="0"/>
              </a:rPr>
              <a:t>Impaired ROM due to tightness, contractures</a:t>
            </a:r>
          </a:p>
          <a:p>
            <a:pPr algn="just">
              <a:lnSpc>
                <a:spcPct val="150000"/>
              </a:lnSpc>
            </a:pPr>
            <a:r>
              <a:rPr lang="en-IN" dirty="0" smtClean="0">
                <a:latin typeface="Times New Roman" panose="02020603050405020304" pitchFamily="18" charset="0"/>
                <a:cs typeface="Times New Roman" panose="02020603050405020304" pitchFamily="18" charset="0"/>
              </a:rPr>
              <a:t>Impaired balance in sitting and standing</a:t>
            </a:r>
          </a:p>
          <a:p>
            <a:pPr algn="just">
              <a:lnSpc>
                <a:spcPct val="150000"/>
              </a:lnSpc>
              <a:buFont typeface="Wingdings" panose="05000000000000000000" pitchFamily="2" charset="2"/>
              <a:buChar char="q"/>
            </a:pPr>
            <a:r>
              <a:rPr lang="en-IN" dirty="0" smtClean="0">
                <a:latin typeface="Times New Roman" panose="02020603050405020304" pitchFamily="18" charset="0"/>
                <a:cs typeface="Times New Roman" panose="02020603050405020304" pitchFamily="18" charset="0"/>
              </a:rPr>
              <a:t>Physical and Functional Diagnosis</a:t>
            </a:r>
          </a:p>
          <a:p>
            <a:pPr marL="0" indent="0" algn="just">
              <a:lnSpc>
                <a:spcPct val="150000"/>
              </a:lnSpc>
              <a:buNone/>
            </a:pPr>
            <a:r>
              <a:rPr lang="en-IN" dirty="0">
                <a:latin typeface="Times New Roman" panose="02020603050405020304" pitchFamily="18" charset="0"/>
                <a:cs typeface="Times New Roman" panose="02020603050405020304" pitchFamily="18" charset="0"/>
              </a:rPr>
              <a:t>	</a:t>
            </a:r>
            <a:r>
              <a:rPr lang="en-IN" dirty="0" smtClean="0">
                <a:latin typeface="Times New Roman" panose="02020603050405020304" pitchFamily="18" charset="0"/>
                <a:cs typeface="Times New Roman" panose="02020603050405020304" pitchFamily="18" charset="0"/>
              </a:rPr>
              <a:t>Patient named ___ , age __, gender case of hydrocephalous having </a:t>
            </a:r>
            <a:r>
              <a:rPr lang="en-IN" dirty="0">
                <a:latin typeface="Times New Roman" panose="02020603050405020304" pitchFamily="18" charset="0"/>
                <a:cs typeface="Times New Roman" panose="02020603050405020304" pitchFamily="18" charset="0"/>
              </a:rPr>
              <a:t>Delayed </a:t>
            </a:r>
            <a:r>
              <a:rPr lang="en-IN" dirty="0" smtClean="0">
                <a:latin typeface="Times New Roman" panose="02020603050405020304" pitchFamily="18" charset="0"/>
                <a:cs typeface="Times New Roman" panose="02020603050405020304" pitchFamily="18" charset="0"/>
              </a:rPr>
              <a:t>development according to developmental history, Impaired </a:t>
            </a:r>
            <a:r>
              <a:rPr lang="en-IN" dirty="0">
                <a:latin typeface="Times New Roman" panose="02020603050405020304" pitchFamily="18" charset="0"/>
                <a:cs typeface="Times New Roman" panose="02020603050405020304" pitchFamily="18" charset="0"/>
              </a:rPr>
              <a:t>tone of muscle </a:t>
            </a:r>
            <a:r>
              <a:rPr lang="en-IN" dirty="0" smtClean="0">
                <a:latin typeface="Times New Roman" panose="02020603050405020304" pitchFamily="18" charset="0"/>
                <a:cs typeface="Times New Roman" panose="02020603050405020304" pitchFamily="18" charset="0"/>
              </a:rPr>
              <a:t>, Impaired </a:t>
            </a:r>
            <a:r>
              <a:rPr lang="en-IN" dirty="0">
                <a:latin typeface="Times New Roman" panose="02020603050405020304" pitchFamily="18" charset="0"/>
                <a:cs typeface="Times New Roman" panose="02020603050405020304" pitchFamily="18" charset="0"/>
              </a:rPr>
              <a:t>ROM due to tightness, </a:t>
            </a:r>
            <a:r>
              <a:rPr lang="en-IN" dirty="0" smtClean="0">
                <a:latin typeface="Times New Roman" panose="02020603050405020304" pitchFamily="18" charset="0"/>
                <a:cs typeface="Times New Roman" panose="02020603050405020304" pitchFamily="18" charset="0"/>
              </a:rPr>
              <a:t>contractures, Impaired balance</a:t>
            </a:r>
            <a:endParaRPr lang="en-IN" dirty="0">
              <a:latin typeface="Times New Roman" panose="02020603050405020304" pitchFamily="18" charset="0"/>
              <a:cs typeface="Times New Roman" panose="02020603050405020304" pitchFamily="18" charset="0"/>
            </a:endParaRPr>
          </a:p>
        </p:txBody>
      </p:sp>
      <p:sp>
        <p:nvSpPr>
          <p:cNvPr id="6" name="Date Placeholder 5"/>
          <p:cNvSpPr>
            <a:spLocks noGrp="1"/>
          </p:cNvSpPr>
          <p:nvPr>
            <p:ph type="dt" sz="half" idx="10"/>
          </p:nvPr>
        </p:nvSpPr>
        <p:spPr/>
        <p:txBody>
          <a:bodyPr/>
          <a:lstStyle/>
          <a:p>
            <a:fld id="{F3D8BB6B-4A81-4EA0-9853-83C55B110014}" type="datetime1">
              <a:rPr lang="en-IN" smtClean="0"/>
              <a:t>28-01-2020</a:t>
            </a:fld>
            <a:endParaRPr lang="en-IN" dirty="0"/>
          </a:p>
        </p:txBody>
      </p:sp>
      <p:sp>
        <p:nvSpPr>
          <p:cNvPr id="7" name="Slide Number Placeholder 6"/>
          <p:cNvSpPr>
            <a:spLocks noGrp="1"/>
          </p:cNvSpPr>
          <p:nvPr>
            <p:ph type="sldNum" sz="quarter" idx="12"/>
          </p:nvPr>
        </p:nvSpPr>
        <p:spPr/>
        <p:txBody>
          <a:bodyPr/>
          <a:lstStyle/>
          <a:p>
            <a:fld id="{48FF718C-E963-4817-8DE6-60E6F7991CCE}" type="slidenum">
              <a:rPr lang="en-IN" smtClean="0"/>
              <a:t>17</a:t>
            </a:fld>
            <a:endParaRPr lang="en-IN"/>
          </a:p>
        </p:txBody>
      </p:sp>
    </p:spTree>
    <p:extLst>
      <p:ext uri="{BB962C8B-B14F-4D97-AF65-F5344CB8AC3E}">
        <p14:creationId xmlns:p14="http://schemas.microsoft.com/office/powerpoint/2010/main" val="10678068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994"/>
            <a:ext cx="8890262" cy="794370"/>
          </a:xfrm>
        </p:spPr>
        <p:txBody>
          <a:bodyPr>
            <a:normAutofit/>
          </a:bodyPr>
          <a:lstStyle/>
          <a:p>
            <a:r>
              <a:rPr lang="en-IN" sz="4000" b="1" dirty="0" smtClean="0">
                <a:latin typeface="Times New Roman" panose="02020603050405020304" pitchFamily="18" charset="0"/>
                <a:cs typeface="Times New Roman" panose="02020603050405020304" pitchFamily="18" charset="0"/>
              </a:rPr>
              <a:t>Management goals</a:t>
            </a:r>
            <a:endParaRPr lang="en-IN"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199" y="1112364"/>
            <a:ext cx="10999125" cy="5243988"/>
          </a:xfrm>
        </p:spPr>
        <p:txBody>
          <a:bodyPr>
            <a:normAutofit/>
          </a:bodyPr>
          <a:lstStyle/>
          <a:p>
            <a:pPr algn="just">
              <a:lnSpc>
                <a:spcPct val="150000"/>
              </a:lnSpc>
            </a:pPr>
            <a:r>
              <a:rPr lang="en-IN" dirty="0" smtClean="0">
                <a:latin typeface="Times New Roman" panose="02020603050405020304" pitchFamily="18" charset="0"/>
                <a:cs typeface="Times New Roman" panose="02020603050405020304" pitchFamily="18" charset="0"/>
              </a:rPr>
              <a:t>Short term:-</a:t>
            </a:r>
          </a:p>
          <a:p>
            <a:pPr algn="just">
              <a:lnSpc>
                <a:spcPct val="150000"/>
              </a:lnSpc>
            </a:pPr>
            <a:r>
              <a:rPr lang="en-IN" dirty="0" smtClean="0">
                <a:latin typeface="Times New Roman" panose="02020603050405020304" pitchFamily="18" charset="0"/>
                <a:cs typeface="Times New Roman" panose="02020603050405020304" pitchFamily="18" charset="0"/>
              </a:rPr>
              <a:t>To improve respiratory functions and ventilation, in patient mostly admitted post to surgery, gentle vibrations and percussions to removing secretions from lung. Intercostal stretch to improve ventilation by improving thoracic expansion.</a:t>
            </a:r>
          </a:p>
          <a:p>
            <a:pPr algn="just">
              <a:lnSpc>
                <a:spcPct val="150000"/>
              </a:lnSpc>
            </a:pPr>
            <a:r>
              <a:rPr lang="en-IN" dirty="0" smtClean="0">
                <a:latin typeface="Times New Roman" panose="02020603050405020304" pitchFamily="18" charset="0"/>
                <a:cs typeface="Times New Roman" panose="02020603050405020304" pitchFamily="18" charset="0"/>
              </a:rPr>
              <a:t> Frequent turning for draining of secretions from lung as like side lying, elevating upper chest.</a:t>
            </a:r>
          </a:p>
        </p:txBody>
      </p:sp>
      <p:sp>
        <p:nvSpPr>
          <p:cNvPr id="6" name="Date Placeholder 5"/>
          <p:cNvSpPr>
            <a:spLocks noGrp="1"/>
          </p:cNvSpPr>
          <p:nvPr>
            <p:ph type="dt" sz="half" idx="10"/>
          </p:nvPr>
        </p:nvSpPr>
        <p:spPr/>
        <p:txBody>
          <a:bodyPr/>
          <a:lstStyle/>
          <a:p>
            <a:fld id="{F3D8BB6B-4A81-4EA0-9853-83C55B110014}" type="datetime1">
              <a:rPr lang="en-IN" smtClean="0"/>
              <a:t>28-01-2020</a:t>
            </a:fld>
            <a:endParaRPr lang="en-IN" dirty="0"/>
          </a:p>
        </p:txBody>
      </p:sp>
      <p:sp>
        <p:nvSpPr>
          <p:cNvPr id="7" name="Slide Number Placeholder 6"/>
          <p:cNvSpPr>
            <a:spLocks noGrp="1"/>
          </p:cNvSpPr>
          <p:nvPr>
            <p:ph type="sldNum" sz="quarter" idx="12"/>
          </p:nvPr>
        </p:nvSpPr>
        <p:spPr/>
        <p:txBody>
          <a:bodyPr/>
          <a:lstStyle/>
          <a:p>
            <a:fld id="{48FF718C-E963-4817-8DE6-60E6F7991CCE}" type="slidenum">
              <a:rPr lang="en-IN" smtClean="0"/>
              <a:t>18</a:t>
            </a:fld>
            <a:endParaRPr lang="en-IN"/>
          </a:p>
        </p:txBody>
      </p:sp>
    </p:spTree>
    <p:extLst>
      <p:ext uri="{BB962C8B-B14F-4D97-AF65-F5344CB8AC3E}">
        <p14:creationId xmlns:p14="http://schemas.microsoft.com/office/powerpoint/2010/main" val="8815138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994"/>
            <a:ext cx="8890262" cy="794370"/>
          </a:xfrm>
        </p:spPr>
        <p:txBody>
          <a:bodyPr>
            <a:normAutofit/>
          </a:bodyPr>
          <a:lstStyle/>
          <a:p>
            <a:r>
              <a:rPr lang="en-IN" sz="4000" b="1" dirty="0" smtClean="0">
                <a:latin typeface="Times New Roman" panose="02020603050405020304" pitchFamily="18" charset="0"/>
                <a:cs typeface="Times New Roman" panose="02020603050405020304" pitchFamily="18" charset="0"/>
              </a:rPr>
              <a:t>Management goals</a:t>
            </a:r>
            <a:endParaRPr lang="en-IN"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199" y="1112364"/>
            <a:ext cx="10999125" cy="5243988"/>
          </a:xfrm>
        </p:spPr>
        <p:txBody>
          <a:bodyPr>
            <a:normAutofit/>
          </a:bodyPr>
          <a:lstStyle/>
          <a:p>
            <a:pPr algn="just">
              <a:lnSpc>
                <a:spcPct val="150000"/>
              </a:lnSpc>
            </a:pPr>
            <a:r>
              <a:rPr lang="en-IN" dirty="0" smtClean="0">
                <a:latin typeface="Times New Roman" panose="02020603050405020304" pitchFamily="18" charset="0"/>
                <a:cs typeface="Times New Roman" panose="02020603050405020304" pitchFamily="18" charset="0"/>
              </a:rPr>
              <a:t>Short term:-</a:t>
            </a:r>
          </a:p>
          <a:p>
            <a:pPr algn="just">
              <a:lnSpc>
                <a:spcPct val="150000"/>
              </a:lnSpc>
            </a:pPr>
            <a:r>
              <a:rPr lang="en-IN" dirty="0" smtClean="0">
                <a:latin typeface="Times New Roman" panose="02020603050405020304" pitchFamily="18" charset="0"/>
                <a:cs typeface="Times New Roman" panose="02020603050405020304" pitchFamily="18" charset="0"/>
              </a:rPr>
              <a:t>To </a:t>
            </a:r>
            <a:r>
              <a:rPr lang="en-IN" dirty="0">
                <a:latin typeface="Times New Roman" panose="02020603050405020304" pitchFamily="18" charset="0"/>
                <a:cs typeface="Times New Roman" panose="02020603050405020304" pitchFamily="18" charset="0"/>
              </a:rPr>
              <a:t>keep normal posture, in infants up to 3 months of age can give nesting, covering by cloth to keep physiological flexion. That can </a:t>
            </a:r>
            <a:r>
              <a:rPr lang="en-IN" dirty="0" smtClean="0">
                <a:latin typeface="Times New Roman" panose="02020603050405020304" pitchFamily="18" charset="0"/>
                <a:cs typeface="Times New Roman" panose="02020603050405020304" pitchFamily="18" charset="0"/>
              </a:rPr>
              <a:t>be </a:t>
            </a:r>
            <a:r>
              <a:rPr lang="en-IN" dirty="0">
                <a:latin typeface="Times New Roman" panose="02020603050405020304" pitchFamily="18" charset="0"/>
                <a:cs typeface="Times New Roman" panose="02020603050405020304" pitchFamily="18" charset="0"/>
              </a:rPr>
              <a:t>applicable </a:t>
            </a:r>
            <a:r>
              <a:rPr lang="en-IN" dirty="0" smtClean="0">
                <a:latin typeface="Times New Roman" panose="02020603050405020304" pitchFamily="18" charset="0"/>
                <a:cs typeface="Times New Roman" panose="02020603050405020304" pitchFamily="18" charset="0"/>
              </a:rPr>
              <a:t>for younger infants also.</a:t>
            </a:r>
          </a:p>
          <a:p>
            <a:pPr algn="just">
              <a:lnSpc>
                <a:spcPct val="150000"/>
              </a:lnSpc>
            </a:pPr>
            <a:r>
              <a:rPr lang="en-IN" dirty="0" smtClean="0">
                <a:latin typeface="Times New Roman" panose="02020603050405020304" pitchFamily="18" charset="0"/>
                <a:cs typeface="Times New Roman" panose="02020603050405020304" pitchFamily="18" charset="0"/>
              </a:rPr>
              <a:t>Gentle passive movements for range of motion exercise</a:t>
            </a:r>
            <a:endParaRPr lang="en-IN" dirty="0">
              <a:latin typeface="Times New Roman" panose="02020603050405020304" pitchFamily="18" charset="0"/>
              <a:cs typeface="Times New Roman" panose="02020603050405020304" pitchFamily="18" charset="0"/>
            </a:endParaRPr>
          </a:p>
          <a:p>
            <a:pPr algn="just">
              <a:lnSpc>
                <a:spcPct val="150000"/>
              </a:lnSpc>
            </a:pPr>
            <a:endParaRPr lang="en-IN" dirty="0" smtClean="0">
              <a:latin typeface="Times New Roman" panose="02020603050405020304" pitchFamily="18" charset="0"/>
              <a:cs typeface="Times New Roman" panose="02020603050405020304" pitchFamily="18" charset="0"/>
            </a:endParaRPr>
          </a:p>
        </p:txBody>
      </p:sp>
      <p:sp>
        <p:nvSpPr>
          <p:cNvPr id="6" name="Date Placeholder 5"/>
          <p:cNvSpPr>
            <a:spLocks noGrp="1"/>
          </p:cNvSpPr>
          <p:nvPr>
            <p:ph type="dt" sz="half" idx="10"/>
          </p:nvPr>
        </p:nvSpPr>
        <p:spPr/>
        <p:txBody>
          <a:bodyPr/>
          <a:lstStyle/>
          <a:p>
            <a:fld id="{F3D8BB6B-4A81-4EA0-9853-83C55B110014}" type="datetime1">
              <a:rPr lang="en-IN" smtClean="0"/>
              <a:t>28-01-2020</a:t>
            </a:fld>
            <a:endParaRPr lang="en-IN" dirty="0"/>
          </a:p>
        </p:txBody>
      </p:sp>
      <p:sp>
        <p:nvSpPr>
          <p:cNvPr id="7" name="Slide Number Placeholder 6"/>
          <p:cNvSpPr>
            <a:spLocks noGrp="1"/>
          </p:cNvSpPr>
          <p:nvPr>
            <p:ph type="sldNum" sz="quarter" idx="12"/>
          </p:nvPr>
        </p:nvSpPr>
        <p:spPr/>
        <p:txBody>
          <a:bodyPr/>
          <a:lstStyle/>
          <a:p>
            <a:fld id="{48FF718C-E963-4817-8DE6-60E6F7991CCE}" type="slidenum">
              <a:rPr lang="en-IN" smtClean="0"/>
              <a:t>19</a:t>
            </a:fld>
            <a:endParaRPr lang="en-IN"/>
          </a:p>
        </p:txBody>
      </p:sp>
    </p:spTree>
    <p:extLst>
      <p:ext uri="{BB962C8B-B14F-4D97-AF65-F5344CB8AC3E}">
        <p14:creationId xmlns:p14="http://schemas.microsoft.com/office/powerpoint/2010/main" val="37658504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1" y="367649"/>
            <a:ext cx="11030148" cy="6268825"/>
          </a:xfrm>
        </p:spPr>
        <p:txBody>
          <a:bodyPr>
            <a:normAutofit/>
          </a:bodyPr>
          <a:lstStyle/>
          <a:p>
            <a:pPr marL="0" indent="0" algn="just">
              <a:lnSpc>
                <a:spcPct val="150000"/>
              </a:lnSpc>
              <a:buNone/>
            </a:pPr>
            <a:r>
              <a:rPr lang="en-IN" sz="2400" dirty="0" smtClean="0">
                <a:latin typeface="Times New Roman" panose="02020603050405020304" pitchFamily="18" charset="0"/>
                <a:cs typeface="Times New Roman" panose="02020603050405020304" pitchFamily="18" charset="0"/>
              </a:rPr>
              <a:t>	Hydrocephalous is increase in cerebrospinal fluid (CSF) circulating in and around the brain by any cause of block in pathway of circulation of CSF and cause enlargement of head as children having open sutures and fontanelles. </a:t>
            </a:r>
          </a:p>
          <a:p>
            <a:pPr marL="0" indent="0" algn="just">
              <a:lnSpc>
                <a:spcPct val="150000"/>
              </a:lnSpc>
              <a:buNone/>
            </a:pPr>
            <a:r>
              <a:rPr lang="en-IN" sz="2400" u="sng" dirty="0" smtClean="0">
                <a:latin typeface="Times New Roman" panose="02020603050405020304" pitchFamily="18" charset="0"/>
                <a:cs typeface="Times New Roman" panose="02020603050405020304" pitchFamily="18" charset="0"/>
              </a:rPr>
              <a:t>Causes</a:t>
            </a:r>
            <a:r>
              <a:rPr lang="en-IN" sz="2400" dirty="0" smtClean="0">
                <a:latin typeface="Times New Roman" panose="02020603050405020304" pitchFamily="18" charset="0"/>
                <a:cs typeface="Times New Roman" panose="02020603050405020304" pitchFamily="18" charset="0"/>
              </a:rPr>
              <a:t>:-</a:t>
            </a:r>
          </a:p>
          <a:p>
            <a:pPr algn="just">
              <a:lnSpc>
                <a:spcPct val="150000"/>
              </a:lnSpc>
            </a:pPr>
            <a:r>
              <a:rPr lang="en-IN" sz="2400" dirty="0" smtClean="0">
                <a:latin typeface="Times New Roman" panose="02020603050405020304" pitchFamily="18" charset="0"/>
                <a:cs typeface="Times New Roman" panose="02020603050405020304" pitchFamily="18" charset="0"/>
              </a:rPr>
              <a:t>Neural tube defects</a:t>
            </a:r>
          </a:p>
          <a:p>
            <a:pPr algn="just">
              <a:lnSpc>
                <a:spcPct val="150000"/>
              </a:lnSpc>
            </a:pPr>
            <a:r>
              <a:rPr lang="en-IN" sz="2400" dirty="0">
                <a:latin typeface="Times New Roman" panose="02020603050405020304" pitchFamily="18" charset="0"/>
                <a:cs typeface="Times New Roman" panose="02020603050405020304" pitchFamily="18" charset="0"/>
              </a:rPr>
              <a:t>Congenital malformations e.g. Arnold-Chiari Malformations</a:t>
            </a:r>
          </a:p>
          <a:p>
            <a:pPr algn="just">
              <a:lnSpc>
                <a:spcPct val="150000"/>
              </a:lnSpc>
            </a:pPr>
            <a:r>
              <a:rPr lang="en-IN" sz="2400" dirty="0" smtClean="0">
                <a:latin typeface="Times New Roman" panose="02020603050405020304" pitchFamily="18" charset="0"/>
                <a:cs typeface="Times New Roman" panose="02020603050405020304" pitchFamily="18" charset="0"/>
              </a:rPr>
              <a:t>Intrauterine Infections e.g. rubella, CMV</a:t>
            </a:r>
          </a:p>
          <a:p>
            <a:pPr algn="just">
              <a:lnSpc>
                <a:spcPct val="150000"/>
              </a:lnSpc>
            </a:pPr>
            <a:r>
              <a:rPr lang="en-IN" sz="2400" dirty="0" smtClean="0">
                <a:latin typeface="Times New Roman" panose="02020603050405020304" pitchFamily="18" charset="0"/>
                <a:cs typeface="Times New Roman" panose="02020603050405020304" pitchFamily="18" charset="0"/>
              </a:rPr>
              <a:t>Midline and Posterior Fossa Tumours e.g. Medulloblastoma</a:t>
            </a:r>
          </a:p>
          <a:p>
            <a:pPr algn="just">
              <a:lnSpc>
                <a:spcPct val="150000"/>
              </a:lnSpc>
            </a:pPr>
            <a:r>
              <a:rPr lang="en-IN" sz="2400" dirty="0" smtClean="0">
                <a:latin typeface="Times New Roman" panose="02020603050405020304" pitchFamily="18" charset="0"/>
                <a:cs typeface="Times New Roman" panose="02020603050405020304" pitchFamily="18" charset="0"/>
              </a:rPr>
              <a:t>Infectious Meningitis and encephalitis</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78392" y="2269358"/>
            <a:ext cx="3289957" cy="3862123"/>
          </a:xfrm>
          <a:prstGeom prst="rect">
            <a:avLst/>
          </a:prstGeom>
        </p:spPr>
      </p:pic>
      <p:sp>
        <p:nvSpPr>
          <p:cNvPr id="4" name="Rectangle 3"/>
          <p:cNvSpPr/>
          <p:nvPr/>
        </p:nvSpPr>
        <p:spPr>
          <a:xfrm rot="563424">
            <a:off x="10019904" y="3577729"/>
            <a:ext cx="1331338" cy="36966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IN"/>
          </a:p>
        </p:txBody>
      </p:sp>
      <p:sp>
        <p:nvSpPr>
          <p:cNvPr id="8" name="Date Placeholder 7"/>
          <p:cNvSpPr>
            <a:spLocks noGrp="1"/>
          </p:cNvSpPr>
          <p:nvPr>
            <p:ph type="dt" sz="half" idx="10"/>
          </p:nvPr>
        </p:nvSpPr>
        <p:spPr/>
        <p:txBody>
          <a:bodyPr/>
          <a:lstStyle/>
          <a:p>
            <a:fld id="{57D4798F-2CE4-4737-BBDE-A920E31389E2}" type="datetime1">
              <a:rPr lang="en-IN" smtClean="0"/>
              <a:t>28-01-2020</a:t>
            </a:fld>
            <a:endParaRPr lang="en-IN"/>
          </a:p>
        </p:txBody>
      </p:sp>
      <p:sp>
        <p:nvSpPr>
          <p:cNvPr id="9" name="Slide Number Placeholder 8"/>
          <p:cNvSpPr>
            <a:spLocks noGrp="1"/>
          </p:cNvSpPr>
          <p:nvPr>
            <p:ph type="sldNum" sz="quarter" idx="12"/>
          </p:nvPr>
        </p:nvSpPr>
        <p:spPr/>
        <p:txBody>
          <a:bodyPr/>
          <a:lstStyle/>
          <a:p>
            <a:fld id="{48FF718C-E963-4817-8DE6-60E6F7991CCE}" type="slidenum">
              <a:rPr lang="en-IN" smtClean="0"/>
              <a:t>2</a:t>
            </a:fld>
            <a:endParaRPr lang="en-IN"/>
          </a:p>
        </p:txBody>
      </p:sp>
    </p:spTree>
    <p:extLst>
      <p:ext uri="{BB962C8B-B14F-4D97-AF65-F5344CB8AC3E}">
        <p14:creationId xmlns:p14="http://schemas.microsoft.com/office/powerpoint/2010/main" val="24022359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994"/>
            <a:ext cx="8890262" cy="794370"/>
          </a:xfrm>
        </p:spPr>
        <p:txBody>
          <a:bodyPr>
            <a:normAutofit/>
          </a:bodyPr>
          <a:lstStyle/>
          <a:p>
            <a:r>
              <a:rPr lang="en-IN" sz="4000" b="1" dirty="0" smtClean="0">
                <a:latin typeface="Times New Roman" panose="02020603050405020304" pitchFamily="18" charset="0"/>
                <a:cs typeface="Times New Roman" panose="02020603050405020304" pitchFamily="18" charset="0"/>
              </a:rPr>
              <a:t>Management goals</a:t>
            </a:r>
            <a:endParaRPr lang="en-IN"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199" y="1112364"/>
            <a:ext cx="10999125" cy="5243988"/>
          </a:xfrm>
        </p:spPr>
        <p:txBody>
          <a:bodyPr>
            <a:normAutofit/>
          </a:bodyPr>
          <a:lstStyle/>
          <a:p>
            <a:pPr algn="just">
              <a:lnSpc>
                <a:spcPct val="150000"/>
              </a:lnSpc>
            </a:pPr>
            <a:r>
              <a:rPr lang="en-IN" dirty="0" smtClean="0">
                <a:latin typeface="Times New Roman" panose="02020603050405020304" pitchFamily="18" charset="0"/>
                <a:cs typeface="Times New Roman" panose="02020603050405020304" pitchFamily="18" charset="0"/>
              </a:rPr>
              <a:t>Long term:</a:t>
            </a:r>
          </a:p>
          <a:p>
            <a:pPr algn="just">
              <a:lnSpc>
                <a:spcPct val="150000"/>
              </a:lnSpc>
            </a:pPr>
            <a:r>
              <a:rPr lang="en-IN" dirty="0" smtClean="0">
                <a:latin typeface="Times New Roman" panose="02020603050405020304" pitchFamily="18" charset="0"/>
                <a:cs typeface="Times New Roman" panose="02020603050405020304" pitchFamily="18" charset="0"/>
              </a:rPr>
              <a:t>For impaired tone: long duration stretching to reduce tone. As child age advances weight bearing activities as prone on hand, quadruped, cross leg sitting, standing can be given. Slow stroking by brush from proximal to distal for reducing tone for up to 3 minutes.</a:t>
            </a:r>
          </a:p>
          <a:p>
            <a:pPr algn="just">
              <a:lnSpc>
                <a:spcPct val="150000"/>
              </a:lnSpc>
            </a:pPr>
            <a:r>
              <a:rPr lang="en-IN" dirty="0" smtClean="0">
                <a:latin typeface="Times New Roman" panose="02020603050405020304" pitchFamily="18" charset="0"/>
                <a:cs typeface="Times New Roman" panose="02020603050405020304" pitchFamily="18" charset="0"/>
              </a:rPr>
              <a:t>Positioning while child is sleeping, carrying and handling techniques should be taught to mother.</a:t>
            </a:r>
          </a:p>
        </p:txBody>
      </p:sp>
      <p:sp>
        <p:nvSpPr>
          <p:cNvPr id="6" name="Date Placeholder 5"/>
          <p:cNvSpPr>
            <a:spLocks noGrp="1"/>
          </p:cNvSpPr>
          <p:nvPr>
            <p:ph type="dt" sz="half" idx="10"/>
          </p:nvPr>
        </p:nvSpPr>
        <p:spPr/>
        <p:txBody>
          <a:bodyPr/>
          <a:lstStyle/>
          <a:p>
            <a:fld id="{F3D8BB6B-4A81-4EA0-9853-83C55B110014}" type="datetime1">
              <a:rPr lang="en-IN" smtClean="0"/>
              <a:t>28-01-2020</a:t>
            </a:fld>
            <a:endParaRPr lang="en-IN" dirty="0"/>
          </a:p>
        </p:txBody>
      </p:sp>
      <p:sp>
        <p:nvSpPr>
          <p:cNvPr id="7" name="Slide Number Placeholder 6"/>
          <p:cNvSpPr>
            <a:spLocks noGrp="1"/>
          </p:cNvSpPr>
          <p:nvPr>
            <p:ph type="sldNum" sz="quarter" idx="12"/>
          </p:nvPr>
        </p:nvSpPr>
        <p:spPr/>
        <p:txBody>
          <a:bodyPr/>
          <a:lstStyle/>
          <a:p>
            <a:fld id="{48FF718C-E963-4817-8DE6-60E6F7991CCE}" type="slidenum">
              <a:rPr lang="en-IN" smtClean="0"/>
              <a:t>20</a:t>
            </a:fld>
            <a:endParaRPr lang="en-IN"/>
          </a:p>
        </p:txBody>
      </p:sp>
    </p:spTree>
    <p:extLst>
      <p:ext uri="{BB962C8B-B14F-4D97-AF65-F5344CB8AC3E}">
        <p14:creationId xmlns:p14="http://schemas.microsoft.com/office/powerpoint/2010/main" val="25422938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994"/>
            <a:ext cx="8890262" cy="794370"/>
          </a:xfrm>
        </p:spPr>
        <p:txBody>
          <a:bodyPr>
            <a:normAutofit/>
          </a:bodyPr>
          <a:lstStyle/>
          <a:p>
            <a:r>
              <a:rPr lang="en-IN" sz="4000" b="1" dirty="0" smtClean="0">
                <a:latin typeface="Times New Roman" panose="02020603050405020304" pitchFamily="18" charset="0"/>
                <a:cs typeface="Times New Roman" panose="02020603050405020304" pitchFamily="18" charset="0"/>
              </a:rPr>
              <a:t>Management goals</a:t>
            </a:r>
            <a:endParaRPr lang="en-IN"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199" y="1112364"/>
            <a:ext cx="10999125" cy="5243988"/>
          </a:xfrm>
        </p:spPr>
        <p:txBody>
          <a:bodyPr>
            <a:normAutofit/>
          </a:bodyPr>
          <a:lstStyle/>
          <a:p>
            <a:pPr algn="just">
              <a:lnSpc>
                <a:spcPct val="150000"/>
              </a:lnSpc>
            </a:pPr>
            <a:r>
              <a:rPr lang="en-IN" dirty="0" smtClean="0">
                <a:latin typeface="Times New Roman" panose="02020603050405020304" pitchFamily="18" charset="0"/>
                <a:cs typeface="Times New Roman" panose="02020603050405020304" pitchFamily="18" charset="0"/>
              </a:rPr>
              <a:t>Long term:</a:t>
            </a:r>
          </a:p>
          <a:p>
            <a:pPr algn="just">
              <a:lnSpc>
                <a:spcPct val="150000"/>
              </a:lnSpc>
            </a:pPr>
            <a:r>
              <a:rPr lang="en-IN" dirty="0" smtClean="0">
                <a:latin typeface="Times New Roman" panose="02020603050405020304" pitchFamily="18" charset="0"/>
                <a:cs typeface="Times New Roman" panose="02020603050405020304" pitchFamily="18" charset="0"/>
              </a:rPr>
              <a:t>For impaired ROM: stretching of tight muscles like calf, hamstring, adductors have to apply for longer duration up to tolerable range of baby that can be observed by facial expression of baby.</a:t>
            </a:r>
          </a:p>
          <a:p>
            <a:pPr algn="just">
              <a:lnSpc>
                <a:spcPct val="150000"/>
              </a:lnSpc>
            </a:pPr>
            <a:r>
              <a:rPr lang="en-IN" dirty="0" smtClean="0">
                <a:latin typeface="Times New Roman" panose="02020603050405020304" pitchFamily="18" charset="0"/>
                <a:cs typeface="Times New Roman" panose="02020603050405020304" pitchFamily="18" charset="0"/>
              </a:rPr>
              <a:t>Longer elongation can be given by splinting commonly for calf tightness.</a:t>
            </a:r>
          </a:p>
        </p:txBody>
      </p:sp>
      <p:sp>
        <p:nvSpPr>
          <p:cNvPr id="6" name="Date Placeholder 5"/>
          <p:cNvSpPr>
            <a:spLocks noGrp="1"/>
          </p:cNvSpPr>
          <p:nvPr>
            <p:ph type="dt" sz="half" idx="10"/>
          </p:nvPr>
        </p:nvSpPr>
        <p:spPr/>
        <p:txBody>
          <a:bodyPr/>
          <a:lstStyle/>
          <a:p>
            <a:fld id="{F3D8BB6B-4A81-4EA0-9853-83C55B110014}" type="datetime1">
              <a:rPr lang="en-IN" smtClean="0"/>
              <a:t>28-01-2020</a:t>
            </a:fld>
            <a:endParaRPr lang="en-IN" dirty="0"/>
          </a:p>
        </p:txBody>
      </p:sp>
      <p:sp>
        <p:nvSpPr>
          <p:cNvPr id="7" name="Slide Number Placeholder 6"/>
          <p:cNvSpPr>
            <a:spLocks noGrp="1"/>
          </p:cNvSpPr>
          <p:nvPr>
            <p:ph type="sldNum" sz="quarter" idx="12"/>
          </p:nvPr>
        </p:nvSpPr>
        <p:spPr/>
        <p:txBody>
          <a:bodyPr/>
          <a:lstStyle/>
          <a:p>
            <a:fld id="{48FF718C-E963-4817-8DE6-60E6F7991CCE}" type="slidenum">
              <a:rPr lang="en-IN" smtClean="0"/>
              <a:t>21</a:t>
            </a:fld>
            <a:endParaRPr lang="en-IN"/>
          </a:p>
        </p:txBody>
      </p:sp>
    </p:spTree>
    <p:extLst>
      <p:ext uri="{BB962C8B-B14F-4D97-AF65-F5344CB8AC3E}">
        <p14:creationId xmlns:p14="http://schemas.microsoft.com/office/powerpoint/2010/main" val="27550138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994"/>
            <a:ext cx="8890262" cy="794370"/>
          </a:xfrm>
        </p:spPr>
        <p:txBody>
          <a:bodyPr>
            <a:normAutofit/>
          </a:bodyPr>
          <a:lstStyle/>
          <a:p>
            <a:r>
              <a:rPr lang="en-IN" sz="4000" b="1" dirty="0" smtClean="0">
                <a:latin typeface="Times New Roman" panose="02020603050405020304" pitchFamily="18" charset="0"/>
                <a:cs typeface="Times New Roman" panose="02020603050405020304" pitchFamily="18" charset="0"/>
              </a:rPr>
              <a:t>Management goals</a:t>
            </a:r>
            <a:endParaRPr lang="en-IN"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199" y="1112364"/>
            <a:ext cx="10999125" cy="5243988"/>
          </a:xfrm>
        </p:spPr>
        <p:txBody>
          <a:bodyPr>
            <a:normAutofit/>
          </a:bodyPr>
          <a:lstStyle/>
          <a:p>
            <a:pPr algn="just">
              <a:lnSpc>
                <a:spcPct val="150000"/>
              </a:lnSpc>
            </a:pPr>
            <a:r>
              <a:rPr lang="en-IN" dirty="0" smtClean="0">
                <a:latin typeface="Times New Roman" panose="02020603050405020304" pitchFamily="18" charset="0"/>
                <a:cs typeface="Times New Roman" panose="02020603050405020304" pitchFamily="18" charset="0"/>
              </a:rPr>
              <a:t>Long term:</a:t>
            </a:r>
          </a:p>
          <a:p>
            <a:pPr algn="just">
              <a:lnSpc>
                <a:spcPct val="150000"/>
              </a:lnSpc>
            </a:pPr>
            <a:r>
              <a:rPr lang="en-IN" dirty="0" smtClean="0">
                <a:latin typeface="Times New Roman" panose="02020603050405020304" pitchFamily="18" charset="0"/>
                <a:cs typeface="Times New Roman" panose="02020603050405020304" pitchFamily="18" charset="0"/>
              </a:rPr>
              <a:t>For delayed development start from which milestone baby is having delayed development.</a:t>
            </a:r>
          </a:p>
          <a:p>
            <a:pPr algn="just">
              <a:lnSpc>
                <a:spcPct val="150000"/>
              </a:lnSpc>
            </a:pPr>
            <a:r>
              <a:rPr lang="en-IN" dirty="0" smtClean="0">
                <a:latin typeface="Times New Roman" panose="02020603050405020304" pitchFamily="18" charset="0"/>
                <a:cs typeface="Times New Roman" panose="02020603050405020304" pitchFamily="18" charset="0"/>
              </a:rPr>
              <a:t>For head control:- in prone position baby in comfortable position on mat or over therapist lap can done by giving visual, auditory or tactile stimulus. Small heighted wedge can be used for baby if large in size.</a:t>
            </a:r>
          </a:p>
        </p:txBody>
      </p:sp>
      <p:sp>
        <p:nvSpPr>
          <p:cNvPr id="6" name="Date Placeholder 5"/>
          <p:cNvSpPr>
            <a:spLocks noGrp="1"/>
          </p:cNvSpPr>
          <p:nvPr>
            <p:ph type="dt" sz="half" idx="10"/>
          </p:nvPr>
        </p:nvSpPr>
        <p:spPr/>
        <p:txBody>
          <a:bodyPr/>
          <a:lstStyle/>
          <a:p>
            <a:fld id="{F3D8BB6B-4A81-4EA0-9853-83C55B110014}" type="datetime1">
              <a:rPr lang="en-IN" smtClean="0"/>
              <a:t>28-01-2020</a:t>
            </a:fld>
            <a:endParaRPr lang="en-IN" dirty="0"/>
          </a:p>
        </p:txBody>
      </p:sp>
      <p:sp>
        <p:nvSpPr>
          <p:cNvPr id="7" name="Slide Number Placeholder 6"/>
          <p:cNvSpPr>
            <a:spLocks noGrp="1"/>
          </p:cNvSpPr>
          <p:nvPr>
            <p:ph type="sldNum" sz="quarter" idx="12"/>
          </p:nvPr>
        </p:nvSpPr>
        <p:spPr/>
        <p:txBody>
          <a:bodyPr/>
          <a:lstStyle/>
          <a:p>
            <a:fld id="{48FF718C-E963-4817-8DE6-60E6F7991CCE}" type="slidenum">
              <a:rPr lang="en-IN" smtClean="0"/>
              <a:t>22</a:t>
            </a:fld>
            <a:endParaRPr lang="en-IN"/>
          </a:p>
        </p:txBody>
      </p:sp>
    </p:spTree>
    <p:extLst>
      <p:ext uri="{BB962C8B-B14F-4D97-AF65-F5344CB8AC3E}">
        <p14:creationId xmlns:p14="http://schemas.microsoft.com/office/powerpoint/2010/main" val="14668254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994"/>
            <a:ext cx="8890262" cy="794370"/>
          </a:xfrm>
        </p:spPr>
        <p:txBody>
          <a:bodyPr>
            <a:normAutofit/>
          </a:bodyPr>
          <a:lstStyle/>
          <a:p>
            <a:r>
              <a:rPr lang="en-IN" sz="4000" b="1" dirty="0" smtClean="0">
                <a:latin typeface="Times New Roman" panose="02020603050405020304" pitchFamily="18" charset="0"/>
                <a:cs typeface="Times New Roman" panose="02020603050405020304" pitchFamily="18" charset="0"/>
              </a:rPr>
              <a:t>Management goals</a:t>
            </a:r>
            <a:endParaRPr lang="en-IN"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199" y="1112364"/>
            <a:ext cx="10999125" cy="5243988"/>
          </a:xfrm>
        </p:spPr>
        <p:txBody>
          <a:bodyPr>
            <a:normAutofit fontScale="92500"/>
          </a:bodyPr>
          <a:lstStyle/>
          <a:p>
            <a:pPr algn="just">
              <a:lnSpc>
                <a:spcPct val="150000"/>
              </a:lnSpc>
            </a:pPr>
            <a:r>
              <a:rPr lang="en-IN" dirty="0" smtClean="0">
                <a:latin typeface="Times New Roman" panose="02020603050405020304" pitchFamily="18" charset="0"/>
                <a:cs typeface="Times New Roman" panose="02020603050405020304" pitchFamily="18" charset="0"/>
              </a:rPr>
              <a:t>Long term:</a:t>
            </a:r>
          </a:p>
          <a:p>
            <a:pPr algn="just">
              <a:lnSpc>
                <a:spcPct val="150000"/>
              </a:lnSpc>
            </a:pPr>
            <a:r>
              <a:rPr lang="en-IN" dirty="0" smtClean="0">
                <a:latin typeface="Times New Roman" panose="02020603050405020304" pitchFamily="18" charset="0"/>
                <a:cs typeface="Times New Roman" panose="02020603050405020304" pitchFamily="18" charset="0"/>
              </a:rPr>
              <a:t>For prone on elbow and prone on hand, take baby in prone position by rolling over and keep both hand near to trunk and keep weight of baby over elbow of baby, then give simultaneous visual, auditory stimulus by that baby will rise the head.</a:t>
            </a:r>
            <a:r>
              <a:rPr lang="en-IN" dirty="0">
                <a:latin typeface="Times New Roman" panose="02020603050405020304" pitchFamily="18" charset="0"/>
                <a:cs typeface="Times New Roman" panose="02020603050405020304" pitchFamily="18" charset="0"/>
              </a:rPr>
              <a:t> </a:t>
            </a:r>
            <a:r>
              <a:rPr lang="en-IN" dirty="0" smtClean="0">
                <a:latin typeface="Times New Roman" panose="02020603050405020304" pitchFamily="18" charset="0"/>
                <a:cs typeface="Times New Roman" panose="02020603050405020304" pitchFamily="18" charset="0"/>
              </a:rPr>
              <a:t>Support over shoulder and arm.</a:t>
            </a:r>
          </a:p>
          <a:p>
            <a:pPr algn="just">
              <a:lnSpc>
                <a:spcPct val="150000"/>
              </a:lnSpc>
            </a:pPr>
            <a:r>
              <a:rPr lang="en-IN" dirty="0" smtClean="0">
                <a:latin typeface="Times New Roman" panose="02020603050405020304" pitchFamily="18" charset="0"/>
                <a:cs typeface="Times New Roman" panose="02020603050405020304" pitchFamily="18" charset="0"/>
              </a:rPr>
              <a:t>In prone on hand extend elbow and support both the elbow by therapist hand. Give auditory or visual stimuli.</a:t>
            </a:r>
          </a:p>
          <a:p>
            <a:pPr algn="just">
              <a:lnSpc>
                <a:spcPct val="150000"/>
              </a:lnSpc>
            </a:pPr>
            <a:r>
              <a:rPr lang="en-IN" dirty="0" smtClean="0">
                <a:latin typeface="Times New Roman" panose="02020603050405020304" pitchFamily="18" charset="0"/>
                <a:cs typeface="Times New Roman" panose="02020603050405020304" pitchFamily="18" charset="0"/>
              </a:rPr>
              <a:t>Can be done on low heighted wedge.</a:t>
            </a:r>
          </a:p>
        </p:txBody>
      </p:sp>
      <p:sp>
        <p:nvSpPr>
          <p:cNvPr id="6" name="Date Placeholder 5"/>
          <p:cNvSpPr>
            <a:spLocks noGrp="1"/>
          </p:cNvSpPr>
          <p:nvPr>
            <p:ph type="dt" sz="half" idx="10"/>
          </p:nvPr>
        </p:nvSpPr>
        <p:spPr/>
        <p:txBody>
          <a:bodyPr/>
          <a:lstStyle/>
          <a:p>
            <a:fld id="{F3D8BB6B-4A81-4EA0-9853-83C55B110014}" type="datetime1">
              <a:rPr lang="en-IN" smtClean="0"/>
              <a:t>28-01-2020</a:t>
            </a:fld>
            <a:endParaRPr lang="en-IN" dirty="0"/>
          </a:p>
        </p:txBody>
      </p:sp>
      <p:sp>
        <p:nvSpPr>
          <p:cNvPr id="7" name="Slide Number Placeholder 6"/>
          <p:cNvSpPr>
            <a:spLocks noGrp="1"/>
          </p:cNvSpPr>
          <p:nvPr>
            <p:ph type="sldNum" sz="quarter" idx="12"/>
          </p:nvPr>
        </p:nvSpPr>
        <p:spPr/>
        <p:txBody>
          <a:bodyPr/>
          <a:lstStyle/>
          <a:p>
            <a:fld id="{48FF718C-E963-4817-8DE6-60E6F7991CCE}" type="slidenum">
              <a:rPr lang="en-IN" smtClean="0"/>
              <a:t>23</a:t>
            </a:fld>
            <a:endParaRPr lang="en-IN"/>
          </a:p>
        </p:txBody>
      </p:sp>
    </p:spTree>
    <p:extLst>
      <p:ext uri="{BB962C8B-B14F-4D97-AF65-F5344CB8AC3E}">
        <p14:creationId xmlns:p14="http://schemas.microsoft.com/office/powerpoint/2010/main" val="8163829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994"/>
            <a:ext cx="8890262" cy="794370"/>
          </a:xfrm>
        </p:spPr>
        <p:txBody>
          <a:bodyPr>
            <a:normAutofit/>
          </a:bodyPr>
          <a:lstStyle/>
          <a:p>
            <a:r>
              <a:rPr lang="en-IN" sz="4000" b="1" dirty="0" smtClean="0">
                <a:latin typeface="Times New Roman" panose="02020603050405020304" pitchFamily="18" charset="0"/>
                <a:cs typeface="Times New Roman" panose="02020603050405020304" pitchFamily="18" charset="0"/>
              </a:rPr>
              <a:t>Management goals</a:t>
            </a:r>
            <a:endParaRPr lang="en-IN"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199" y="1112364"/>
            <a:ext cx="10999125" cy="5243988"/>
          </a:xfrm>
        </p:spPr>
        <p:txBody>
          <a:bodyPr>
            <a:normAutofit/>
          </a:bodyPr>
          <a:lstStyle/>
          <a:p>
            <a:pPr algn="just">
              <a:lnSpc>
                <a:spcPct val="150000"/>
              </a:lnSpc>
            </a:pPr>
            <a:r>
              <a:rPr lang="en-IN" dirty="0" smtClean="0">
                <a:latin typeface="Times New Roman" panose="02020603050405020304" pitchFamily="18" charset="0"/>
                <a:cs typeface="Times New Roman" panose="02020603050405020304" pitchFamily="18" charset="0"/>
              </a:rPr>
              <a:t>Long term:</a:t>
            </a:r>
          </a:p>
          <a:p>
            <a:pPr algn="just">
              <a:lnSpc>
                <a:spcPct val="150000"/>
              </a:lnSpc>
            </a:pPr>
            <a:r>
              <a:rPr lang="en-IN" dirty="0" smtClean="0">
                <a:latin typeface="Times New Roman" panose="02020603050405020304" pitchFamily="18" charset="0"/>
                <a:cs typeface="Times New Roman" panose="02020603050405020304" pitchFamily="18" charset="0"/>
              </a:rPr>
              <a:t>Rolling should facilitate in segmental pattern starting from prone to supine. First to turn lower segment followed by upper segment.</a:t>
            </a:r>
          </a:p>
          <a:p>
            <a:pPr algn="just">
              <a:lnSpc>
                <a:spcPct val="150000"/>
              </a:lnSpc>
            </a:pPr>
            <a:r>
              <a:rPr lang="en-IN" dirty="0" smtClean="0">
                <a:latin typeface="Times New Roman" panose="02020603050405020304" pitchFamily="18" charset="0"/>
                <a:cs typeface="Times New Roman" panose="02020603050405020304" pitchFamily="18" charset="0"/>
              </a:rPr>
              <a:t>Supine to sit with help of own hand facilitate through side turning and transferring weight from trunk to hand.</a:t>
            </a:r>
          </a:p>
          <a:p>
            <a:pPr algn="just">
              <a:lnSpc>
                <a:spcPct val="150000"/>
              </a:lnSpc>
            </a:pPr>
            <a:r>
              <a:rPr lang="en-IN" dirty="0" smtClean="0">
                <a:latin typeface="Times New Roman" panose="02020603050405020304" pitchFamily="18" charset="0"/>
                <a:cs typeface="Times New Roman" panose="02020603050405020304" pitchFamily="18" charset="0"/>
              </a:rPr>
              <a:t>Independent sitting encouraged with both hand support to one hand support to sitting with back support to independent sitting.</a:t>
            </a:r>
          </a:p>
        </p:txBody>
      </p:sp>
      <p:sp>
        <p:nvSpPr>
          <p:cNvPr id="6" name="Date Placeholder 5"/>
          <p:cNvSpPr>
            <a:spLocks noGrp="1"/>
          </p:cNvSpPr>
          <p:nvPr>
            <p:ph type="dt" sz="half" idx="10"/>
          </p:nvPr>
        </p:nvSpPr>
        <p:spPr/>
        <p:txBody>
          <a:bodyPr/>
          <a:lstStyle/>
          <a:p>
            <a:fld id="{F3D8BB6B-4A81-4EA0-9853-83C55B110014}" type="datetime1">
              <a:rPr lang="en-IN" smtClean="0"/>
              <a:t>28-01-2020</a:t>
            </a:fld>
            <a:endParaRPr lang="en-IN" dirty="0"/>
          </a:p>
        </p:txBody>
      </p:sp>
      <p:sp>
        <p:nvSpPr>
          <p:cNvPr id="7" name="Slide Number Placeholder 6"/>
          <p:cNvSpPr>
            <a:spLocks noGrp="1"/>
          </p:cNvSpPr>
          <p:nvPr>
            <p:ph type="sldNum" sz="quarter" idx="12"/>
          </p:nvPr>
        </p:nvSpPr>
        <p:spPr/>
        <p:txBody>
          <a:bodyPr/>
          <a:lstStyle/>
          <a:p>
            <a:fld id="{48FF718C-E963-4817-8DE6-60E6F7991CCE}" type="slidenum">
              <a:rPr lang="en-IN" smtClean="0"/>
              <a:t>24</a:t>
            </a:fld>
            <a:endParaRPr lang="en-IN"/>
          </a:p>
        </p:txBody>
      </p:sp>
    </p:spTree>
    <p:extLst>
      <p:ext uri="{BB962C8B-B14F-4D97-AF65-F5344CB8AC3E}">
        <p14:creationId xmlns:p14="http://schemas.microsoft.com/office/powerpoint/2010/main" val="27042516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994"/>
            <a:ext cx="8890262" cy="794370"/>
          </a:xfrm>
        </p:spPr>
        <p:txBody>
          <a:bodyPr>
            <a:normAutofit/>
          </a:bodyPr>
          <a:lstStyle/>
          <a:p>
            <a:r>
              <a:rPr lang="en-IN" sz="4000" b="1" dirty="0" smtClean="0">
                <a:latin typeface="Times New Roman" panose="02020603050405020304" pitchFamily="18" charset="0"/>
                <a:cs typeface="Times New Roman" panose="02020603050405020304" pitchFamily="18" charset="0"/>
              </a:rPr>
              <a:t>Management goals</a:t>
            </a:r>
            <a:endParaRPr lang="en-IN"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199" y="1112364"/>
            <a:ext cx="10999125" cy="5243988"/>
          </a:xfrm>
        </p:spPr>
        <p:txBody>
          <a:bodyPr>
            <a:normAutofit/>
          </a:bodyPr>
          <a:lstStyle/>
          <a:p>
            <a:pPr algn="just">
              <a:lnSpc>
                <a:spcPct val="150000"/>
              </a:lnSpc>
            </a:pPr>
            <a:r>
              <a:rPr lang="en-IN" dirty="0" smtClean="0">
                <a:latin typeface="Times New Roman" panose="02020603050405020304" pitchFamily="18" charset="0"/>
                <a:cs typeface="Times New Roman" panose="02020603050405020304" pitchFamily="18" charset="0"/>
              </a:rPr>
              <a:t>Long term:</a:t>
            </a:r>
          </a:p>
          <a:p>
            <a:pPr algn="just">
              <a:lnSpc>
                <a:spcPct val="150000"/>
              </a:lnSpc>
            </a:pPr>
            <a:r>
              <a:rPr lang="en-IN" dirty="0" smtClean="0">
                <a:latin typeface="Times New Roman" panose="02020603050405020304" pitchFamily="18" charset="0"/>
                <a:cs typeface="Times New Roman" panose="02020603050405020304" pitchFamily="18" charset="0"/>
              </a:rPr>
              <a:t>All other milestones are as sit to quadruped, quadruped to crawl, crawl to kneel, half kneel, standing encouraged.</a:t>
            </a:r>
          </a:p>
          <a:p>
            <a:pPr algn="just">
              <a:lnSpc>
                <a:spcPct val="150000"/>
              </a:lnSpc>
            </a:pPr>
            <a:r>
              <a:rPr lang="en-IN" dirty="0" smtClean="0">
                <a:latin typeface="Times New Roman" panose="02020603050405020304" pitchFamily="18" charset="0"/>
                <a:cs typeface="Times New Roman" panose="02020603050405020304" pitchFamily="18" charset="0"/>
              </a:rPr>
              <a:t>Gait training is to given with pelvic support or in parallel bar.</a:t>
            </a:r>
          </a:p>
        </p:txBody>
      </p:sp>
      <p:sp>
        <p:nvSpPr>
          <p:cNvPr id="6" name="Date Placeholder 5"/>
          <p:cNvSpPr>
            <a:spLocks noGrp="1"/>
          </p:cNvSpPr>
          <p:nvPr>
            <p:ph type="dt" sz="half" idx="10"/>
          </p:nvPr>
        </p:nvSpPr>
        <p:spPr/>
        <p:txBody>
          <a:bodyPr/>
          <a:lstStyle/>
          <a:p>
            <a:fld id="{F3D8BB6B-4A81-4EA0-9853-83C55B110014}" type="datetime1">
              <a:rPr lang="en-IN" smtClean="0"/>
              <a:t>28-01-2020</a:t>
            </a:fld>
            <a:endParaRPr lang="en-IN" dirty="0"/>
          </a:p>
        </p:txBody>
      </p:sp>
      <p:sp>
        <p:nvSpPr>
          <p:cNvPr id="7" name="Slide Number Placeholder 6"/>
          <p:cNvSpPr>
            <a:spLocks noGrp="1"/>
          </p:cNvSpPr>
          <p:nvPr>
            <p:ph type="sldNum" sz="quarter" idx="12"/>
          </p:nvPr>
        </p:nvSpPr>
        <p:spPr/>
        <p:txBody>
          <a:bodyPr/>
          <a:lstStyle/>
          <a:p>
            <a:fld id="{48FF718C-E963-4817-8DE6-60E6F7991CCE}" type="slidenum">
              <a:rPr lang="en-IN" smtClean="0"/>
              <a:t>25</a:t>
            </a:fld>
            <a:endParaRPr lang="en-IN"/>
          </a:p>
        </p:txBody>
      </p:sp>
    </p:spTree>
    <p:extLst>
      <p:ext uri="{BB962C8B-B14F-4D97-AF65-F5344CB8AC3E}">
        <p14:creationId xmlns:p14="http://schemas.microsoft.com/office/powerpoint/2010/main" val="17494826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5"/>
          <p:cNvSpPr>
            <a:spLocks noGrp="1"/>
          </p:cNvSpPr>
          <p:nvPr>
            <p:ph type="dt" sz="half" idx="10"/>
          </p:nvPr>
        </p:nvSpPr>
        <p:spPr/>
        <p:txBody>
          <a:bodyPr/>
          <a:lstStyle/>
          <a:p>
            <a:fld id="{F3D8BB6B-4A81-4EA0-9853-83C55B110014}" type="datetime1">
              <a:rPr lang="en-IN" smtClean="0"/>
              <a:t>28-01-2020</a:t>
            </a:fld>
            <a:endParaRPr lang="en-IN" dirty="0"/>
          </a:p>
        </p:txBody>
      </p:sp>
      <p:sp>
        <p:nvSpPr>
          <p:cNvPr id="7" name="Slide Number Placeholder 6"/>
          <p:cNvSpPr>
            <a:spLocks noGrp="1"/>
          </p:cNvSpPr>
          <p:nvPr>
            <p:ph type="sldNum" sz="quarter" idx="12"/>
          </p:nvPr>
        </p:nvSpPr>
        <p:spPr/>
        <p:txBody>
          <a:bodyPr/>
          <a:lstStyle/>
          <a:p>
            <a:fld id="{48FF718C-E963-4817-8DE6-60E6F7991CCE}" type="slidenum">
              <a:rPr lang="en-IN" smtClean="0"/>
              <a:t>26</a:t>
            </a:fld>
            <a:endParaRPr lang="en-IN"/>
          </a:p>
        </p:txBody>
      </p:sp>
      <p:sp>
        <p:nvSpPr>
          <p:cNvPr id="8" name="Rectangle 7"/>
          <p:cNvSpPr/>
          <p:nvPr/>
        </p:nvSpPr>
        <p:spPr>
          <a:xfrm>
            <a:off x="2494849" y="1996374"/>
            <a:ext cx="7089185" cy="2015936"/>
          </a:xfrm>
          <a:prstGeom prst="rect">
            <a:avLst/>
          </a:prstGeom>
          <a:noFill/>
        </p:spPr>
        <p:txBody>
          <a:bodyPr wrap="none" lIns="91440" tIns="45720" rIns="91440" bIns="45720">
            <a:spAutoFit/>
          </a:bodyPr>
          <a:lstStyle/>
          <a:p>
            <a:pPr algn="ctr"/>
            <a:r>
              <a:rPr lang="en-US" sz="12500" b="1"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rPr>
              <a:t>Thank you</a:t>
            </a:r>
            <a:endParaRPr lang="en-US" sz="12500" b="1"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endParaRPr>
          </a:p>
        </p:txBody>
      </p:sp>
    </p:spTree>
    <p:extLst>
      <p:ext uri="{BB962C8B-B14F-4D97-AF65-F5344CB8AC3E}">
        <p14:creationId xmlns:p14="http://schemas.microsoft.com/office/powerpoint/2010/main" val="1799464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1" y="367649"/>
            <a:ext cx="11030148" cy="6268825"/>
          </a:xfrm>
        </p:spPr>
        <p:txBody>
          <a:bodyPr>
            <a:normAutofit/>
          </a:bodyPr>
          <a:lstStyle/>
          <a:p>
            <a:pPr marL="0" indent="0" algn="just">
              <a:lnSpc>
                <a:spcPct val="150000"/>
              </a:lnSpc>
              <a:buNone/>
            </a:pPr>
            <a:r>
              <a:rPr lang="en-IN" u="sng" dirty="0" smtClean="0">
                <a:latin typeface="Times New Roman" panose="02020603050405020304" pitchFamily="18" charset="0"/>
                <a:cs typeface="Times New Roman" panose="02020603050405020304" pitchFamily="18" charset="0"/>
              </a:rPr>
              <a:t>Signs</a:t>
            </a:r>
            <a:r>
              <a:rPr lang="en-IN" dirty="0" smtClean="0">
                <a:latin typeface="Times New Roman" panose="02020603050405020304" pitchFamily="18" charset="0"/>
                <a:cs typeface="Times New Roman" panose="02020603050405020304" pitchFamily="18" charset="0"/>
              </a:rPr>
              <a:t>:-</a:t>
            </a:r>
          </a:p>
          <a:p>
            <a:pPr marL="0" indent="0" algn="just">
              <a:lnSpc>
                <a:spcPct val="150000"/>
              </a:lnSpc>
              <a:buNone/>
            </a:pPr>
            <a:r>
              <a:rPr lang="en-IN" dirty="0" smtClean="0">
                <a:latin typeface="Times New Roman" panose="02020603050405020304" pitchFamily="18" charset="0"/>
                <a:cs typeface="Times New Roman" panose="02020603050405020304" pitchFamily="18" charset="0"/>
              </a:rPr>
              <a:t>Enlarged head size, </a:t>
            </a:r>
            <a:r>
              <a:rPr lang="en-IN" dirty="0">
                <a:latin typeface="Times New Roman" panose="02020603050405020304" pitchFamily="18" charset="0"/>
                <a:cs typeface="Times New Roman" panose="02020603050405020304" pitchFamily="18" charset="0"/>
              </a:rPr>
              <a:t>d</a:t>
            </a:r>
            <a:r>
              <a:rPr lang="en-IN" dirty="0" smtClean="0">
                <a:latin typeface="Times New Roman" panose="02020603050405020304" pitchFamily="18" charset="0"/>
                <a:cs typeface="Times New Roman" panose="02020603050405020304" pitchFamily="18" charset="0"/>
              </a:rPr>
              <a:t>elayed closure of fontanelles and sutures, abnormal skin contour with prominent forehead, prominent scalp vein can be seen.</a:t>
            </a:r>
          </a:p>
          <a:p>
            <a:pPr marL="0" indent="0" algn="just">
              <a:lnSpc>
                <a:spcPct val="150000"/>
              </a:lnSpc>
              <a:buNone/>
            </a:pPr>
            <a:r>
              <a:rPr lang="en-IN" dirty="0" smtClean="0">
                <a:latin typeface="Times New Roman" panose="02020603050405020304" pitchFamily="18" charset="0"/>
                <a:cs typeface="Times New Roman" panose="02020603050405020304" pitchFamily="18" charset="0"/>
              </a:rPr>
              <a:t>Sunset sign, crackpot sign, spastic limbs, altered respiration, bradycardia and systemic hypertension can be present.</a:t>
            </a:r>
          </a:p>
          <a:p>
            <a:pPr marL="0" indent="0" algn="just">
              <a:lnSpc>
                <a:spcPct val="150000"/>
              </a:lnSpc>
              <a:buNone/>
            </a:pPr>
            <a:r>
              <a:rPr lang="en-IN" u="sng" dirty="0" smtClean="0">
                <a:latin typeface="Times New Roman" panose="02020603050405020304" pitchFamily="18" charset="0"/>
                <a:cs typeface="Times New Roman" panose="02020603050405020304" pitchFamily="18" charset="0"/>
              </a:rPr>
              <a:t>Symptoms</a:t>
            </a:r>
            <a:r>
              <a:rPr lang="en-IN" dirty="0" smtClean="0">
                <a:latin typeface="Times New Roman" panose="02020603050405020304" pitchFamily="18" charset="0"/>
                <a:cs typeface="Times New Roman" panose="02020603050405020304" pitchFamily="18" charset="0"/>
              </a:rPr>
              <a:t>:-</a:t>
            </a:r>
          </a:p>
          <a:p>
            <a:pPr marL="0" indent="0" algn="just">
              <a:lnSpc>
                <a:spcPct val="150000"/>
              </a:lnSpc>
              <a:buNone/>
            </a:pPr>
            <a:r>
              <a:rPr lang="en-IN" dirty="0" smtClean="0">
                <a:latin typeface="Times New Roman" panose="02020603050405020304" pitchFamily="18" charset="0"/>
                <a:cs typeface="Times New Roman" panose="02020603050405020304" pitchFamily="18" charset="0"/>
              </a:rPr>
              <a:t>Headache, Nausea ,Vomiting, Irritability, Head banging, Apathy and drowsiness</a:t>
            </a:r>
          </a:p>
        </p:txBody>
      </p:sp>
      <p:sp>
        <p:nvSpPr>
          <p:cNvPr id="6" name="Date Placeholder 5"/>
          <p:cNvSpPr>
            <a:spLocks noGrp="1"/>
          </p:cNvSpPr>
          <p:nvPr>
            <p:ph type="dt" sz="half" idx="10"/>
          </p:nvPr>
        </p:nvSpPr>
        <p:spPr/>
        <p:txBody>
          <a:bodyPr/>
          <a:lstStyle/>
          <a:p>
            <a:fld id="{88A5D8F2-7C5F-43BD-A7C0-AC6707E7E85D}" type="datetime1">
              <a:rPr lang="en-IN" smtClean="0"/>
              <a:t>28-01-2020</a:t>
            </a:fld>
            <a:endParaRPr lang="en-IN"/>
          </a:p>
        </p:txBody>
      </p:sp>
      <p:sp>
        <p:nvSpPr>
          <p:cNvPr id="7" name="Slide Number Placeholder 6"/>
          <p:cNvSpPr>
            <a:spLocks noGrp="1"/>
          </p:cNvSpPr>
          <p:nvPr>
            <p:ph type="sldNum" sz="quarter" idx="12"/>
          </p:nvPr>
        </p:nvSpPr>
        <p:spPr/>
        <p:txBody>
          <a:bodyPr/>
          <a:lstStyle/>
          <a:p>
            <a:fld id="{48FF718C-E963-4817-8DE6-60E6F7991CCE}" type="slidenum">
              <a:rPr lang="en-IN" smtClean="0"/>
              <a:t>3</a:t>
            </a:fld>
            <a:endParaRPr lang="en-IN"/>
          </a:p>
        </p:txBody>
      </p:sp>
    </p:spTree>
    <p:extLst>
      <p:ext uri="{BB962C8B-B14F-4D97-AF65-F5344CB8AC3E}">
        <p14:creationId xmlns:p14="http://schemas.microsoft.com/office/powerpoint/2010/main" val="321372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IN" dirty="0" smtClean="0"/>
              <a:t>Types:-</a:t>
            </a:r>
            <a:endParaRPr lang="en-IN" dirty="0"/>
          </a:p>
        </p:txBody>
      </p:sp>
      <p:sp>
        <p:nvSpPr>
          <p:cNvPr id="3" name="Content Placeholder 2"/>
          <p:cNvSpPr>
            <a:spLocks noGrp="1"/>
          </p:cNvSpPr>
          <p:nvPr>
            <p:ph idx="1"/>
          </p:nvPr>
        </p:nvSpPr>
        <p:spPr>
          <a:xfrm>
            <a:off x="838200" y="1825625"/>
            <a:ext cx="4742468" cy="4351338"/>
          </a:xfrm>
        </p:spPr>
        <p:txBody>
          <a:bodyPr>
            <a:normAutofit/>
          </a:bodyPr>
          <a:lstStyle/>
          <a:p>
            <a:pPr marL="514350" indent="-514350" algn="just">
              <a:lnSpc>
                <a:spcPct val="150000"/>
              </a:lnSpc>
              <a:buAutoNum type="arabicPeriod"/>
            </a:pPr>
            <a:r>
              <a:rPr lang="en-IN" dirty="0" smtClean="0">
                <a:latin typeface="Times New Roman" panose="02020603050405020304" pitchFamily="18" charset="0"/>
                <a:cs typeface="Times New Roman" panose="02020603050405020304" pitchFamily="18" charset="0"/>
              </a:rPr>
              <a:t>Communicating</a:t>
            </a:r>
          </a:p>
        </p:txBody>
      </p:sp>
      <p:sp>
        <p:nvSpPr>
          <p:cNvPr id="6" name="Date Placeholder 5"/>
          <p:cNvSpPr>
            <a:spLocks noGrp="1"/>
          </p:cNvSpPr>
          <p:nvPr>
            <p:ph type="dt" sz="half" idx="10"/>
          </p:nvPr>
        </p:nvSpPr>
        <p:spPr/>
        <p:txBody>
          <a:bodyPr/>
          <a:lstStyle/>
          <a:p>
            <a:fld id="{DFDC651C-42A8-42AC-A4A6-F6461E6933E7}" type="datetime1">
              <a:rPr lang="en-IN" smtClean="0"/>
              <a:t>28-01-2020</a:t>
            </a:fld>
            <a:endParaRPr lang="en-IN"/>
          </a:p>
        </p:txBody>
      </p:sp>
      <p:sp>
        <p:nvSpPr>
          <p:cNvPr id="7" name="Slide Number Placeholder 6"/>
          <p:cNvSpPr>
            <a:spLocks noGrp="1"/>
          </p:cNvSpPr>
          <p:nvPr>
            <p:ph type="sldNum" sz="quarter" idx="12"/>
          </p:nvPr>
        </p:nvSpPr>
        <p:spPr/>
        <p:txBody>
          <a:bodyPr/>
          <a:lstStyle/>
          <a:p>
            <a:fld id="{48FF718C-E963-4817-8DE6-60E6F7991CCE}" type="slidenum">
              <a:rPr lang="en-IN" smtClean="0"/>
              <a:t>4</a:t>
            </a:fld>
            <a:endParaRPr lang="en-IN"/>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1432" t="10996" r="2348" b="33883"/>
          <a:stretch/>
        </p:blipFill>
        <p:spPr>
          <a:xfrm>
            <a:off x="1310326" y="2573517"/>
            <a:ext cx="3299381" cy="3327661"/>
          </a:xfrm>
          <a:prstGeom prst="rect">
            <a:avLst/>
          </a:prstGeom>
        </p:spPr>
      </p:pic>
      <p:sp>
        <p:nvSpPr>
          <p:cNvPr id="8" name="Content Placeholder 2"/>
          <p:cNvSpPr txBox="1">
            <a:spLocks/>
          </p:cNvSpPr>
          <p:nvPr/>
        </p:nvSpPr>
        <p:spPr>
          <a:xfrm>
            <a:off x="5977379" y="1825625"/>
            <a:ext cx="4742468" cy="4351338"/>
          </a:xfrm>
          <a:prstGeom prst="rect">
            <a:avLst/>
          </a:prstGeom>
        </p:spPr>
        <p:txBody>
          <a:bodyPr vert="horz" lIns="91440" tIns="45720" rIns="91440" bIns="45720" rtlCol="0">
            <a:normAutofit/>
          </a:bodyPr>
          <a:lst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50000"/>
              </a:lnSpc>
              <a:buNone/>
            </a:pPr>
            <a:r>
              <a:rPr lang="en-IN" dirty="0" smtClean="0">
                <a:latin typeface="Times New Roman" panose="02020603050405020304" pitchFamily="18" charset="0"/>
                <a:cs typeface="Times New Roman" panose="02020603050405020304" pitchFamily="18" charset="0"/>
              </a:rPr>
              <a:t>2.   Non-Communicating</a:t>
            </a:r>
          </a:p>
        </p:txBody>
      </p:sp>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55535" t="15543" r="820" b="59285"/>
          <a:stretch/>
        </p:blipFill>
        <p:spPr>
          <a:xfrm>
            <a:off x="6542201" y="2701672"/>
            <a:ext cx="3035432" cy="3265494"/>
          </a:xfrm>
          <a:prstGeom prst="rect">
            <a:avLst/>
          </a:prstGeom>
        </p:spPr>
      </p:pic>
    </p:spTree>
    <p:extLst>
      <p:ext uri="{BB962C8B-B14F-4D97-AF65-F5344CB8AC3E}">
        <p14:creationId xmlns:p14="http://schemas.microsoft.com/office/powerpoint/2010/main" val="11733942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1" y="367649"/>
            <a:ext cx="11030148" cy="5988703"/>
          </a:xfrm>
        </p:spPr>
        <p:txBody>
          <a:bodyPr>
            <a:normAutofit/>
          </a:bodyPr>
          <a:lstStyle/>
          <a:p>
            <a:pPr marL="0" indent="0" algn="just">
              <a:lnSpc>
                <a:spcPct val="150000"/>
              </a:lnSpc>
              <a:buNone/>
            </a:pPr>
            <a:r>
              <a:rPr lang="en-IN" dirty="0" smtClean="0">
                <a:latin typeface="Times New Roman" panose="02020603050405020304" pitchFamily="18" charset="0"/>
                <a:cs typeface="Times New Roman" panose="02020603050405020304" pitchFamily="18" charset="0"/>
              </a:rPr>
              <a:t>Surgical Management:-</a:t>
            </a:r>
          </a:p>
          <a:p>
            <a:pPr marL="0" indent="0" algn="just">
              <a:lnSpc>
                <a:spcPct val="150000"/>
              </a:lnSpc>
              <a:buNone/>
            </a:pPr>
            <a:r>
              <a:rPr lang="en-IN" dirty="0">
                <a:latin typeface="Times New Roman" panose="02020603050405020304" pitchFamily="18" charset="0"/>
                <a:cs typeface="Times New Roman" panose="02020603050405020304" pitchFamily="18" charset="0"/>
              </a:rPr>
              <a:t>	</a:t>
            </a:r>
            <a:r>
              <a:rPr lang="en-IN" dirty="0" smtClean="0">
                <a:latin typeface="Times New Roman" panose="02020603050405020304" pitchFamily="18" charset="0"/>
                <a:cs typeface="Times New Roman" panose="02020603050405020304" pitchFamily="18" charset="0"/>
              </a:rPr>
              <a:t>Spitz-</a:t>
            </a:r>
            <a:r>
              <a:rPr lang="en-IN" dirty="0" err="1" smtClean="0">
                <a:latin typeface="Times New Roman" panose="02020603050405020304" pitchFamily="18" charset="0"/>
                <a:cs typeface="Times New Roman" panose="02020603050405020304" pitchFamily="18" charset="0"/>
              </a:rPr>
              <a:t>Holter</a:t>
            </a:r>
            <a:r>
              <a:rPr lang="en-IN" dirty="0" smtClean="0">
                <a:latin typeface="Times New Roman" panose="02020603050405020304" pitchFamily="18" charset="0"/>
                <a:cs typeface="Times New Roman" panose="02020603050405020304" pitchFamily="18" charset="0"/>
              </a:rPr>
              <a:t> shunting that drain excess CSF from the ventricle into right atrium of the Heart. </a:t>
            </a:r>
            <a:r>
              <a:rPr lang="en-IN" dirty="0" err="1" smtClean="0">
                <a:latin typeface="Times New Roman" panose="02020603050405020304" pitchFamily="18" charset="0"/>
                <a:cs typeface="Times New Roman" panose="02020603050405020304" pitchFamily="18" charset="0"/>
              </a:rPr>
              <a:t>Pudenz</a:t>
            </a:r>
            <a:r>
              <a:rPr lang="en-IN" dirty="0" smtClean="0">
                <a:latin typeface="Times New Roman" panose="02020603050405020304" pitchFamily="18" charset="0"/>
                <a:cs typeface="Times New Roman" panose="02020603050405020304" pitchFamily="18" charset="0"/>
              </a:rPr>
              <a:t> Shunt is known for shunting by same method. Many surgeons use the peritoneal sac, instead of circulation, to absorb the CSF. </a:t>
            </a:r>
            <a:endParaRPr lang="en-IN" dirty="0">
              <a:latin typeface="Times New Roman" panose="02020603050405020304" pitchFamily="18" charset="0"/>
              <a:cs typeface="Times New Roman" panose="02020603050405020304" pitchFamily="18" charset="0"/>
            </a:endParaRPr>
          </a:p>
          <a:p>
            <a:pPr marL="0" indent="0" algn="just">
              <a:lnSpc>
                <a:spcPct val="150000"/>
              </a:lnSpc>
              <a:buNone/>
            </a:pPr>
            <a:r>
              <a:rPr lang="en-IN" dirty="0" smtClean="0">
                <a:latin typeface="Times New Roman" panose="02020603050405020304" pitchFamily="18" charset="0"/>
                <a:cs typeface="Times New Roman" panose="02020603050405020304" pitchFamily="18" charset="0"/>
              </a:rPr>
              <a:t>	</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34586" y="3271101"/>
            <a:ext cx="3837377" cy="3085251"/>
          </a:xfrm>
          <a:prstGeom prst="rect">
            <a:avLst/>
          </a:prstGeom>
        </p:spPr>
      </p:pic>
      <p:sp>
        <p:nvSpPr>
          <p:cNvPr id="7" name="Date Placeholder 6"/>
          <p:cNvSpPr>
            <a:spLocks noGrp="1"/>
          </p:cNvSpPr>
          <p:nvPr>
            <p:ph type="dt" sz="half" idx="10"/>
          </p:nvPr>
        </p:nvSpPr>
        <p:spPr/>
        <p:txBody>
          <a:bodyPr/>
          <a:lstStyle/>
          <a:p>
            <a:fld id="{E2374012-6C70-4C81-8AC6-3F3D0ABDCD13}" type="datetime1">
              <a:rPr lang="en-IN" smtClean="0"/>
              <a:t>28-01-2020</a:t>
            </a:fld>
            <a:endParaRPr lang="en-IN"/>
          </a:p>
        </p:txBody>
      </p:sp>
      <p:sp>
        <p:nvSpPr>
          <p:cNvPr id="8" name="Slide Number Placeholder 7"/>
          <p:cNvSpPr>
            <a:spLocks noGrp="1"/>
          </p:cNvSpPr>
          <p:nvPr>
            <p:ph type="sldNum" sz="quarter" idx="12"/>
          </p:nvPr>
        </p:nvSpPr>
        <p:spPr/>
        <p:txBody>
          <a:bodyPr/>
          <a:lstStyle/>
          <a:p>
            <a:fld id="{48FF718C-E963-4817-8DE6-60E6F7991CCE}" type="slidenum">
              <a:rPr lang="en-IN" smtClean="0"/>
              <a:t>5</a:t>
            </a:fld>
            <a:endParaRPr lang="en-IN"/>
          </a:p>
        </p:txBody>
      </p:sp>
    </p:spTree>
    <p:extLst>
      <p:ext uri="{BB962C8B-B14F-4D97-AF65-F5344CB8AC3E}">
        <p14:creationId xmlns:p14="http://schemas.microsoft.com/office/powerpoint/2010/main" val="2547586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1" y="367649"/>
            <a:ext cx="11030148" cy="5988703"/>
          </a:xfrm>
        </p:spPr>
        <p:txBody>
          <a:bodyPr/>
          <a:lstStyle/>
          <a:p>
            <a:pPr marL="0" indent="0" algn="just">
              <a:lnSpc>
                <a:spcPct val="150000"/>
              </a:lnSpc>
              <a:buNone/>
            </a:pPr>
            <a:r>
              <a:rPr lang="en-IN" dirty="0" smtClean="0">
                <a:latin typeface="Times New Roman" panose="02020603050405020304" pitchFamily="18" charset="0"/>
                <a:cs typeface="Times New Roman" panose="02020603050405020304" pitchFamily="18" charset="0"/>
              </a:rPr>
              <a:t>Common Neurological Problem Occurring with Hydrocephalous:</a:t>
            </a:r>
          </a:p>
          <a:p>
            <a:pPr marL="514324" indent="-514324" algn="just">
              <a:lnSpc>
                <a:spcPct val="150000"/>
              </a:lnSpc>
              <a:buFont typeface="+mj-lt"/>
              <a:buAutoNum type="arabicPeriod"/>
            </a:pPr>
            <a:r>
              <a:rPr lang="en-IN" dirty="0" smtClean="0">
                <a:latin typeface="Times New Roman" panose="02020603050405020304" pitchFamily="18" charset="0"/>
                <a:cs typeface="Times New Roman" panose="02020603050405020304" pitchFamily="18" charset="0"/>
              </a:rPr>
              <a:t>Hypertonia in limbs</a:t>
            </a:r>
          </a:p>
          <a:p>
            <a:pPr marL="514324" indent="-514324" algn="just">
              <a:lnSpc>
                <a:spcPct val="150000"/>
              </a:lnSpc>
              <a:buFont typeface="+mj-lt"/>
              <a:buAutoNum type="arabicPeriod"/>
            </a:pPr>
            <a:r>
              <a:rPr lang="en-IN" dirty="0" smtClean="0">
                <a:latin typeface="Times New Roman" panose="02020603050405020304" pitchFamily="18" charset="0"/>
                <a:cs typeface="Times New Roman" panose="02020603050405020304" pitchFamily="18" charset="0"/>
              </a:rPr>
              <a:t>Cerebellar signs as incoordination, poor balance</a:t>
            </a:r>
          </a:p>
          <a:p>
            <a:pPr marL="514324" indent="-514324" algn="just">
              <a:lnSpc>
                <a:spcPct val="150000"/>
              </a:lnSpc>
              <a:buFont typeface="+mj-lt"/>
              <a:buAutoNum type="arabicPeriod"/>
            </a:pPr>
            <a:r>
              <a:rPr lang="en-IN" dirty="0" smtClean="0">
                <a:latin typeface="Times New Roman" panose="02020603050405020304" pitchFamily="18" charset="0"/>
                <a:cs typeface="Times New Roman" panose="02020603050405020304" pitchFamily="18" charset="0"/>
              </a:rPr>
              <a:t>Sensory and motor loss in arms and legs</a:t>
            </a:r>
          </a:p>
        </p:txBody>
      </p:sp>
      <p:sp>
        <p:nvSpPr>
          <p:cNvPr id="6" name="Date Placeholder 5"/>
          <p:cNvSpPr>
            <a:spLocks noGrp="1"/>
          </p:cNvSpPr>
          <p:nvPr>
            <p:ph type="dt" sz="half" idx="10"/>
          </p:nvPr>
        </p:nvSpPr>
        <p:spPr/>
        <p:txBody>
          <a:bodyPr/>
          <a:lstStyle/>
          <a:p>
            <a:fld id="{EE155847-095F-4FF5-9E86-3AB6ECB082F8}" type="datetime1">
              <a:rPr lang="en-IN" smtClean="0"/>
              <a:t>28-01-2020</a:t>
            </a:fld>
            <a:endParaRPr lang="en-IN"/>
          </a:p>
        </p:txBody>
      </p:sp>
      <p:sp>
        <p:nvSpPr>
          <p:cNvPr id="7" name="Slide Number Placeholder 6"/>
          <p:cNvSpPr>
            <a:spLocks noGrp="1"/>
          </p:cNvSpPr>
          <p:nvPr>
            <p:ph type="sldNum" sz="quarter" idx="12"/>
          </p:nvPr>
        </p:nvSpPr>
        <p:spPr/>
        <p:txBody>
          <a:bodyPr/>
          <a:lstStyle/>
          <a:p>
            <a:fld id="{48FF718C-E963-4817-8DE6-60E6F7991CCE}" type="slidenum">
              <a:rPr lang="en-IN" smtClean="0"/>
              <a:t>6</a:t>
            </a:fld>
            <a:endParaRPr lang="en-IN"/>
          </a:p>
        </p:txBody>
      </p:sp>
    </p:spTree>
    <p:extLst>
      <p:ext uri="{BB962C8B-B14F-4D97-AF65-F5344CB8AC3E}">
        <p14:creationId xmlns:p14="http://schemas.microsoft.com/office/powerpoint/2010/main" val="3943640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8"/>
            <a:ext cx="10515600" cy="888638"/>
          </a:xfrm>
        </p:spPr>
        <p:txBody>
          <a:bodyPr>
            <a:normAutofit/>
          </a:bodyPr>
          <a:lstStyle/>
          <a:p>
            <a:r>
              <a:rPr lang="en-IN" sz="4000" b="1" dirty="0">
                <a:latin typeface="Times New Roman" panose="02020603050405020304" pitchFamily="18" charset="0"/>
                <a:cs typeface="Times New Roman" panose="02020603050405020304" pitchFamily="18" charset="0"/>
              </a:rPr>
              <a:t>Assessment</a:t>
            </a:r>
            <a:r>
              <a:rPr lang="en-IN" sz="4000" b="1" dirty="0" smtClean="0">
                <a:latin typeface="Times New Roman" panose="02020603050405020304" pitchFamily="18" charset="0"/>
                <a:cs typeface="Times New Roman" panose="02020603050405020304" pitchFamily="18" charset="0"/>
              </a:rPr>
              <a:t>:-</a:t>
            </a:r>
            <a:endParaRPr lang="en-IN" sz="4000" b="1" dirty="0"/>
          </a:p>
        </p:txBody>
      </p:sp>
      <p:sp>
        <p:nvSpPr>
          <p:cNvPr id="3" name="Content Placeholder 2"/>
          <p:cNvSpPr>
            <a:spLocks noGrp="1"/>
          </p:cNvSpPr>
          <p:nvPr>
            <p:ph idx="1"/>
          </p:nvPr>
        </p:nvSpPr>
        <p:spPr>
          <a:xfrm>
            <a:off x="838200" y="1253766"/>
            <a:ext cx="10515600" cy="4923197"/>
          </a:xfrm>
        </p:spPr>
        <p:txBody>
          <a:bodyPr>
            <a:normAutofit/>
          </a:bodyPr>
          <a:lstStyle/>
          <a:p>
            <a:pPr marL="514324" indent="-514324" algn="just">
              <a:lnSpc>
                <a:spcPct val="150000"/>
              </a:lnSpc>
              <a:buFont typeface="+mj-lt"/>
              <a:buAutoNum type="arabicPeriod"/>
            </a:pPr>
            <a:r>
              <a:rPr lang="en-IN" dirty="0" smtClean="0">
                <a:latin typeface="Times New Roman" panose="02020603050405020304" pitchFamily="18" charset="0"/>
                <a:cs typeface="Times New Roman" panose="02020603050405020304" pitchFamily="18" charset="0"/>
              </a:rPr>
              <a:t>Demographics and </a:t>
            </a:r>
            <a:r>
              <a:rPr lang="en-IN" dirty="0">
                <a:latin typeface="Times New Roman" panose="02020603050405020304" pitchFamily="18" charset="0"/>
                <a:cs typeface="Times New Roman" panose="02020603050405020304" pitchFamily="18" charset="0"/>
              </a:rPr>
              <a:t>chief </a:t>
            </a:r>
            <a:r>
              <a:rPr lang="en-IN" dirty="0" smtClean="0">
                <a:latin typeface="Times New Roman" panose="02020603050405020304" pitchFamily="18" charset="0"/>
                <a:cs typeface="Times New Roman" panose="02020603050405020304" pitchFamily="18" charset="0"/>
              </a:rPr>
              <a:t>complain by Informant, socio-economic status of parent</a:t>
            </a:r>
          </a:p>
          <a:p>
            <a:pPr marL="514324" indent="-514324" algn="just">
              <a:lnSpc>
                <a:spcPct val="150000"/>
              </a:lnSpc>
              <a:buFont typeface="+mj-lt"/>
              <a:buAutoNum type="arabicPeriod"/>
            </a:pPr>
            <a:r>
              <a:rPr lang="en-IN" dirty="0" smtClean="0">
                <a:latin typeface="Times New Roman" panose="02020603050405020304" pitchFamily="18" charset="0"/>
                <a:cs typeface="Times New Roman" panose="02020603050405020304" pitchFamily="18" charset="0"/>
              </a:rPr>
              <a:t>Birth history to rule out any positive findings, history of any illness, commonly history of fever, vomiting, abnormal eyeball movement.</a:t>
            </a:r>
          </a:p>
          <a:p>
            <a:pPr marL="514324" indent="-514324" algn="just">
              <a:lnSpc>
                <a:spcPct val="150000"/>
              </a:lnSpc>
              <a:buFont typeface="+mj-lt"/>
              <a:buAutoNum type="arabicPeriod"/>
            </a:pPr>
            <a:r>
              <a:rPr lang="en-IN" dirty="0" smtClean="0">
                <a:latin typeface="Times New Roman" panose="02020603050405020304" pitchFamily="18" charset="0"/>
                <a:cs typeface="Times New Roman" panose="02020603050405020304" pitchFamily="18" charset="0"/>
              </a:rPr>
              <a:t>Developmental history will show delayed milestones in gross and fine motor, social and language milestones by age wise to rule out developmental age.</a:t>
            </a:r>
          </a:p>
          <a:p>
            <a:pPr algn="just">
              <a:lnSpc>
                <a:spcPct val="150000"/>
              </a:lnSpc>
            </a:pPr>
            <a:endParaRPr lang="en-IN" dirty="0" smtClean="0">
              <a:latin typeface="Times New Roman" panose="02020603050405020304" pitchFamily="18" charset="0"/>
              <a:cs typeface="Times New Roman" panose="02020603050405020304" pitchFamily="18" charset="0"/>
            </a:endParaRPr>
          </a:p>
        </p:txBody>
      </p:sp>
      <p:sp>
        <p:nvSpPr>
          <p:cNvPr id="6" name="Date Placeholder 5"/>
          <p:cNvSpPr>
            <a:spLocks noGrp="1"/>
          </p:cNvSpPr>
          <p:nvPr>
            <p:ph type="dt" sz="half" idx="10"/>
          </p:nvPr>
        </p:nvSpPr>
        <p:spPr/>
        <p:txBody>
          <a:bodyPr/>
          <a:lstStyle/>
          <a:p>
            <a:fld id="{F3D8BB6B-4A81-4EA0-9853-83C55B110014}" type="datetime1">
              <a:rPr lang="en-IN" smtClean="0"/>
              <a:t>28-01-2020</a:t>
            </a:fld>
            <a:endParaRPr lang="en-IN"/>
          </a:p>
        </p:txBody>
      </p:sp>
      <p:sp>
        <p:nvSpPr>
          <p:cNvPr id="7" name="Slide Number Placeholder 6"/>
          <p:cNvSpPr>
            <a:spLocks noGrp="1"/>
          </p:cNvSpPr>
          <p:nvPr>
            <p:ph type="sldNum" sz="quarter" idx="12"/>
          </p:nvPr>
        </p:nvSpPr>
        <p:spPr/>
        <p:txBody>
          <a:bodyPr/>
          <a:lstStyle/>
          <a:p>
            <a:fld id="{48FF718C-E963-4817-8DE6-60E6F7991CCE}" type="slidenum">
              <a:rPr lang="en-IN" smtClean="0"/>
              <a:t>7</a:t>
            </a:fld>
            <a:endParaRPr lang="en-IN"/>
          </a:p>
        </p:txBody>
      </p:sp>
    </p:spTree>
    <p:extLst>
      <p:ext uri="{BB962C8B-B14F-4D97-AF65-F5344CB8AC3E}">
        <p14:creationId xmlns:p14="http://schemas.microsoft.com/office/powerpoint/2010/main" val="1259391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994"/>
            <a:ext cx="2743200" cy="794370"/>
          </a:xfrm>
        </p:spPr>
        <p:txBody>
          <a:bodyPr>
            <a:normAutofit/>
          </a:bodyPr>
          <a:lstStyle/>
          <a:p>
            <a:r>
              <a:rPr lang="en-IN" sz="4000" b="1" dirty="0" smtClean="0">
                <a:latin typeface="Times New Roman" panose="02020603050405020304" pitchFamily="18" charset="0"/>
                <a:cs typeface="Times New Roman" panose="02020603050405020304" pitchFamily="18" charset="0"/>
              </a:rPr>
              <a:t>Supine</a:t>
            </a:r>
            <a:endParaRPr lang="en-IN"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199" y="1112364"/>
            <a:ext cx="10999125" cy="5243988"/>
          </a:xfrm>
        </p:spPr>
        <p:txBody>
          <a:bodyPr>
            <a:normAutofit fontScale="92500"/>
          </a:bodyPr>
          <a:lstStyle/>
          <a:p>
            <a:pPr algn="just">
              <a:lnSpc>
                <a:spcPct val="150000"/>
              </a:lnSpc>
              <a:buFont typeface="Wingdings" panose="05000000000000000000" pitchFamily="2" charset="2"/>
              <a:buChar char="q"/>
            </a:pPr>
            <a:r>
              <a:rPr lang="en-IN" dirty="0" smtClean="0">
                <a:latin typeface="Times New Roman" panose="02020603050405020304" pitchFamily="18" charset="0"/>
                <a:cs typeface="Times New Roman" panose="02020603050405020304" pitchFamily="18" charset="0"/>
              </a:rPr>
              <a:t>Observation:</a:t>
            </a:r>
          </a:p>
          <a:p>
            <a:pPr algn="just">
              <a:lnSpc>
                <a:spcPct val="150000"/>
              </a:lnSpc>
            </a:pPr>
            <a:r>
              <a:rPr lang="en-IN" dirty="0" smtClean="0">
                <a:latin typeface="Times New Roman" panose="02020603050405020304" pitchFamily="18" charset="0"/>
                <a:cs typeface="Times New Roman" panose="02020603050405020304" pitchFamily="18" charset="0"/>
              </a:rPr>
              <a:t>Head and face:- Enlarged head, eyeball movements as nystagmus, dysmorphic </a:t>
            </a:r>
            <a:r>
              <a:rPr lang="en-IN" dirty="0">
                <a:latin typeface="Times New Roman" panose="02020603050405020304" pitchFamily="18" charset="0"/>
                <a:cs typeface="Times New Roman" panose="02020603050405020304" pitchFamily="18" charset="0"/>
              </a:rPr>
              <a:t>features of </a:t>
            </a:r>
            <a:r>
              <a:rPr lang="en-IN" dirty="0" smtClean="0">
                <a:latin typeface="Times New Roman" panose="02020603050405020304" pitchFamily="18" charset="0"/>
                <a:cs typeface="Times New Roman" panose="02020603050405020304" pitchFamily="18" charset="0"/>
              </a:rPr>
              <a:t>face, facial deviations, mouth breathing, drooling of saliva</a:t>
            </a:r>
          </a:p>
          <a:p>
            <a:pPr algn="just">
              <a:lnSpc>
                <a:spcPct val="150000"/>
              </a:lnSpc>
            </a:pPr>
            <a:r>
              <a:rPr lang="en-IN" dirty="0" smtClean="0">
                <a:latin typeface="Times New Roman" panose="02020603050405020304" pitchFamily="18" charset="0"/>
                <a:cs typeface="Times New Roman" panose="02020603050405020304" pitchFamily="18" charset="0"/>
              </a:rPr>
              <a:t>Posture:- Position of head, attitude of upper limb that is usually in adducted and flexed position, use of upper limb after 4 months for reaching for, grasping according to normal fine motor milestones. Shoulder level, trunk is neutral or having lateral curvature. Position of hip in flexion and adduction, knee flexed and ankle planter flexed and inverted.</a:t>
            </a:r>
          </a:p>
        </p:txBody>
      </p:sp>
      <p:sp>
        <p:nvSpPr>
          <p:cNvPr id="6" name="Date Placeholder 5"/>
          <p:cNvSpPr>
            <a:spLocks noGrp="1"/>
          </p:cNvSpPr>
          <p:nvPr>
            <p:ph type="dt" sz="half" idx="10"/>
          </p:nvPr>
        </p:nvSpPr>
        <p:spPr/>
        <p:txBody>
          <a:bodyPr/>
          <a:lstStyle/>
          <a:p>
            <a:fld id="{F3D8BB6B-4A81-4EA0-9853-83C55B110014}" type="datetime1">
              <a:rPr lang="en-IN" smtClean="0"/>
              <a:t>28-01-2020</a:t>
            </a:fld>
            <a:endParaRPr lang="en-IN"/>
          </a:p>
        </p:txBody>
      </p:sp>
      <p:sp>
        <p:nvSpPr>
          <p:cNvPr id="7" name="Slide Number Placeholder 6"/>
          <p:cNvSpPr>
            <a:spLocks noGrp="1"/>
          </p:cNvSpPr>
          <p:nvPr>
            <p:ph type="sldNum" sz="quarter" idx="12"/>
          </p:nvPr>
        </p:nvSpPr>
        <p:spPr/>
        <p:txBody>
          <a:bodyPr/>
          <a:lstStyle/>
          <a:p>
            <a:fld id="{48FF718C-E963-4817-8DE6-60E6F7991CCE}" type="slidenum">
              <a:rPr lang="en-IN" smtClean="0"/>
              <a:t>8</a:t>
            </a:fld>
            <a:endParaRPr lang="en-IN"/>
          </a:p>
        </p:txBody>
      </p:sp>
    </p:spTree>
    <p:extLst>
      <p:ext uri="{BB962C8B-B14F-4D97-AF65-F5344CB8AC3E}">
        <p14:creationId xmlns:p14="http://schemas.microsoft.com/office/powerpoint/2010/main" val="1841332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994"/>
            <a:ext cx="8890262" cy="794370"/>
          </a:xfrm>
        </p:spPr>
        <p:txBody>
          <a:bodyPr>
            <a:normAutofit/>
          </a:bodyPr>
          <a:lstStyle/>
          <a:p>
            <a:r>
              <a:rPr lang="en-IN" sz="4000" b="1" dirty="0" smtClean="0">
                <a:latin typeface="Times New Roman" panose="02020603050405020304" pitchFamily="18" charset="0"/>
                <a:cs typeface="Times New Roman" panose="02020603050405020304" pitchFamily="18" charset="0"/>
              </a:rPr>
              <a:t>Supine</a:t>
            </a:r>
            <a:endParaRPr lang="en-IN" sz="40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38199" y="1112364"/>
            <a:ext cx="10999125" cy="5243988"/>
          </a:xfrm>
        </p:spPr>
        <p:txBody>
          <a:bodyPr>
            <a:normAutofit fontScale="92500" lnSpcReduction="20000"/>
          </a:bodyPr>
          <a:lstStyle/>
          <a:p>
            <a:pPr algn="just">
              <a:lnSpc>
                <a:spcPct val="150000"/>
              </a:lnSpc>
              <a:buFont typeface="Wingdings" panose="05000000000000000000" pitchFamily="2" charset="2"/>
              <a:buChar char="q"/>
            </a:pPr>
            <a:r>
              <a:rPr lang="en-IN" dirty="0" smtClean="0">
                <a:latin typeface="Times New Roman" panose="02020603050405020304" pitchFamily="18" charset="0"/>
                <a:cs typeface="Times New Roman" panose="02020603050405020304" pitchFamily="18" charset="0"/>
              </a:rPr>
              <a:t>Palpation and examination:</a:t>
            </a:r>
          </a:p>
          <a:p>
            <a:pPr algn="just">
              <a:lnSpc>
                <a:spcPct val="150000"/>
              </a:lnSpc>
            </a:pPr>
            <a:r>
              <a:rPr lang="en-IN" dirty="0" smtClean="0">
                <a:latin typeface="Times New Roman" panose="02020603050405020304" pitchFamily="18" charset="0"/>
                <a:cs typeface="Times New Roman" panose="02020603050405020304" pitchFamily="18" charset="0"/>
              </a:rPr>
              <a:t>Head and face:- Palpation of fontanelles, measuring the head circumference with inch tape from external occipital protuberance to frontal bone. Normal size in new born is 33 cm.</a:t>
            </a:r>
          </a:p>
          <a:p>
            <a:pPr algn="just">
              <a:lnSpc>
                <a:spcPct val="150000"/>
              </a:lnSpc>
            </a:pPr>
            <a:r>
              <a:rPr lang="en-IN" dirty="0" smtClean="0">
                <a:latin typeface="Times New Roman" panose="02020603050405020304" pitchFamily="18" charset="0"/>
                <a:cs typeface="Times New Roman" panose="02020603050405020304" pitchFamily="18" charset="0"/>
              </a:rPr>
              <a:t>Examination:-  Check for vision focusing and tracking by bright colour object, hearing by rattle to check attention and tracking see for nystagmus. Traction response to see head lag. </a:t>
            </a:r>
            <a:r>
              <a:rPr lang="en-IN" dirty="0">
                <a:latin typeface="Times New Roman" panose="02020603050405020304" pitchFamily="18" charset="0"/>
                <a:cs typeface="Times New Roman" panose="02020603050405020304" pitchFamily="18" charset="0"/>
              </a:rPr>
              <a:t>Cranial nerve </a:t>
            </a:r>
            <a:r>
              <a:rPr lang="en-IN" dirty="0" smtClean="0">
                <a:latin typeface="Times New Roman" panose="02020603050405020304" pitchFamily="18" charset="0"/>
                <a:cs typeface="Times New Roman" panose="02020603050405020304" pitchFamily="18" charset="0"/>
              </a:rPr>
              <a:t>examination is done when </a:t>
            </a:r>
            <a:r>
              <a:rPr lang="en-IN" dirty="0">
                <a:latin typeface="Times New Roman" panose="02020603050405020304" pitchFamily="18" charset="0"/>
                <a:cs typeface="Times New Roman" panose="02020603050405020304" pitchFamily="18" charset="0"/>
              </a:rPr>
              <a:t>child is able to follow </a:t>
            </a:r>
            <a:r>
              <a:rPr lang="en-IN" dirty="0" smtClean="0">
                <a:latin typeface="Times New Roman" panose="02020603050405020304" pitchFamily="18" charset="0"/>
                <a:cs typeface="Times New Roman" panose="02020603050405020304" pitchFamily="18" charset="0"/>
              </a:rPr>
              <a:t>command or can be interpreted by observing facial muscle movement in infants while they cry or eat.</a:t>
            </a:r>
            <a:endParaRPr lang="en-IN" dirty="0">
              <a:latin typeface="Times New Roman" panose="02020603050405020304" pitchFamily="18" charset="0"/>
              <a:cs typeface="Times New Roman" panose="02020603050405020304" pitchFamily="18" charset="0"/>
            </a:endParaRPr>
          </a:p>
          <a:p>
            <a:pPr algn="just">
              <a:lnSpc>
                <a:spcPct val="150000"/>
              </a:lnSpc>
            </a:pPr>
            <a:endParaRPr lang="en-IN" dirty="0" smtClean="0">
              <a:latin typeface="Times New Roman" panose="02020603050405020304" pitchFamily="18" charset="0"/>
              <a:cs typeface="Times New Roman" panose="02020603050405020304" pitchFamily="18" charset="0"/>
            </a:endParaRPr>
          </a:p>
        </p:txBody>
      </p:sp>
      <p:sp>
        <p:nvSpPr>
          <p:cNvPr id="6" name="Date Placeholder 5"/>
          <p:cNvSpPr>
            <a:spLocks noGrp="1"/>
          </p:cNvSpPr>
          <p:nvPr>
            <p:ph type="dt" sz="half" idx="10"/>
          </p:nvPr>
        </p:nvSpPr>
        <p:spPr/>
        <p:txBody>
          <a:bodyPr/>
          <a:lstStyle/>
          <a:p>
            <a:fld id="{F3D8BB6B-4A81-4EA0-9853-83C55B110014}" type="datetime1">
              <a:rPr lang="en-IN" smtClean="0"/>
              <a:t>28-01-2020</a:t>
            </a:fld>
            <a:endParaRPr lang="en-IN"/>
          </a:p>
        </p:txBody>
      </p:sp>
      <p:sp>
        <p:nvSpPr>
          <p:cNvPr id="7" name="Slide Number Placeholder 6"/>
          <p:cNvSpPr>
            <a:spLocks noGrp="1"/>
          </p:cNvSpPr>
          <p:nvPr>
            <p:ph type="sldNum" sz="quarter" idx="12"/>
          </p:nvPr>
        </p:nvSpPr>
        <p:spPr/>
        <p:txBody>
          <a:bodyPr/>
          <a:lstStyle/>
          <a:p>
            <a:fld id="{48FF718C-E963-4817-8DE6-60E6F7991CCE}" type="slidenum">
              <a:rPr lang="en-IN" smtClean="0"/>
              <a:t>9</a:t>
            </a:fld>
            <a:endParaRPr lang="en-IN"/>
          </a:p>
        </p:txBody>
      </p:sp>
    </p:spTree>
    <p:extLst>
      <p:ext uri="{BB962C8B-B14F-4D97-AF65-F5344CB8AC3E}">
        <p14:creationId xmlns:p14="http://schemas.microsoft.com/office/powerpoint/2010/main" val="39110043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572</TotalTime>
  <Words>1382</Words>
  <Application>Microsoft Office PowerPoint</Application>
  <PresentationFormat>Widescreen</PresentationFormat>
  <Paragraphs>177</Paragraphs>
  <Slides>26</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Arial</vt:lpstr>
      <vt:lpstr>Arial Black</vt:lpstr>
      <vt:lpstr>Calibri</vt:lpstr>
      <vt:lpstr>Calibri Light</vt:lpstr>
      <vt:lpstr>Times New Roman</vt:lpstr>
      <vt:lpstr>Wingdings</vt:lpstr>
      <vt:lpstr>Office Theme</vt:lpstr>
      <vt:lpstr>Physiotherapy Assessment and management in Hydrocephalous</vt:lpstr>
      <vt:lpstr>PowerPoint Presentation</vt:lpstr>
      <vt:lpstr>PowerPoint Presentation</vt:lpstr>
      <vt:lpstr>Types:-</vt:lpstr>
      <vt:lpstr>PowerPoint Presentation</vt:lpstr>
      <vt:lpstr>PowerPoint Presentation</vt:lpstr>
      <vt:lpstr>Assessment:-</vt:lpstr>
      <vt:lpstr>Supine</vt:lpstr>
      <vt:lpstr>Supine</vt:lpstr>
      <vt:lpstr>Supine</vt:lpstr>
      <vt:lpstr>Supine</vt:lpstr>
      <vt:lpstr>Supine</vt:lpstr>
      <vt:lpstr>Prone</vt:lpstr>
      <vt:lpstr>Sitting</vt:lpstr>
      <vt:lpstr>Ventral Suspension</vt:lpstr>
      <vt:lpstr>Vertical Suspension</vt:lpstr>
      <vt:lpstr>Problem List</vt:lpstr>
      <vt:lpstr>Management goals</vt:lpstr>
      <vt:lpstr>Management goals</vt:lpstr>
      <vt:lpstr>Management goals</vt:lpstr>
      <vt:lpstr>Management goals</vt:lpstr>
      <vt:lpstr>Management goals</vt:lpstr>
      <vt:lpstr>Management goals</vt:lpstr>
      <vt:lpstr>Management goals</vt:lpstr>
      <vt:lpstr>Management goals</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Hydrocephalous </dc:title>
  <dc:creator>Dr. Hardik Suthar</dc:creator>
  <cp:lastModifiedBy>Dr. Hardik Suthar</cp:lastModifiedBy>
  <cp:revision>111</cp:revision>
  <dcterms:created xsi:type="dcterms:W3CDTF">2020-01-15T08:39:25Z</dcterms:created>
  <dcterms:modified xsi:type="dcterms:W3CDTF">2020-01-28T03:25:02Z</dcterms:modified>
</cp:coreProperties>
</file>