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9" r:id="rId1"/>
  </p:sldMasterIdLst>
  <p:notesMasterIdLst>
    <p:notesMasterId r:id="rId31"/>
  </p:notesMasterIdLst>
  <p:sldIdLst>
    <p:sldId id="256" r:id="rId2"/>
    <p:sldId id="257" r:id="rId3"/>
    <p:sldId id="288" r:id="rId4"/>
    <p:sldId id="293" r:id="rId5"/>
    <p:sldId id="294" r:id="rId6"/>
    <p:sldId id="266" r:id="rId7"/>
    <p:sldId id="269" r:id="rId8"/>
    <p:sldId id="289" r:id="rId9"/>
    <p:sldId id="290" r:id="rId10"/>
    <p:sldId id="312" r:id="rId11"/>
    <p:sldId id="291" r:id="rId12"/>
    <p:sldId id="292" r:id="rId13"/>
    <p:sldId id="295" r:id="rId14"/>
    <p:sldId id="296" r:id="rId15"/>
    <p:sldId id="297" r:id="rId16"/>
    <p:sldId id="298" r:id="rId17"/>
    <p:sldId id="313" r:id="rId18"/>
    <p:sldId id="299" r:id="rId19"/>
    <p:sldId id="300" r:id="rId20"/>
    <p:sldId id="301" r:id="rId21"/>
    <p:sldId id="302" r:id="rId22"/>
    <p:sldId id="303" r:id="rId23"/>
    <p:sldId id="311" r:id="rId24"/>
    <p:sldId id="304" r:id="rId25"/>
    <p:sldId id="305" r:id="rId26"/>
    <p:sldId id="306" r:id="rId27"/>
    <p:sldId id="307" r:id="rId28"/>
    <p:sldId id="310" r:id="rId29"/>
    <p:sldId id="309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1" d="100"/>
          <a:sy n="81" d="100"/>
        </p:scale>
        <p:origin x="64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AF476A-1398-40D9-9DFE-33498D68582C}" type="datetimeFigureOut">
              <a:rPr lang="en-IN" smtClean="0"/>
              <a:t>31-01-2020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80EFB7-5E49-4C68-BD6D-8FB20384AB2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99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80EFB7-5E49-4C68-BD6D-8FB20384AB2F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4022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80EFB7-5E49-4C68-BD6D-8FB20384AB2F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01207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80EFB7-5E49-4C68-BD6D-8FB20384AB2F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8170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80EFB7-5E49-4C68-BD6D-8FB20384AB2F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87231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80EFB7-5E49-4C68-BD6D-8FB20384AB2F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17673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4DF2-573F-4561-AF6B-CB4F10EBEA93}" type="datetime1">
              <a:rPr lang="en-IN" smtClean="0"/>
              <a:t>31-01-2020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718C-E963-4817-8DE6-60E6F7991C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741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8D28F-1AEF-4592-B08B-3D5D0591EFC2}" type="datetime1">
              <a:rPr lang="en-IN" smtClean="0"/>
              <a:t>31-01-2020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718C-E963-4817-8DE6-60E6F7991C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9263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9EE74-6A5D-4273-BFC0-762C981BBDDD}" type="datetime1">
              <a:rPr lang="en-IN" smtClean="0"/>
              <a:t>31-01-2020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718C-E963-4817-8DE6-60E6F7991C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7198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801B-16A3-4A69-B435-E78FFAB9A9EE}" type="datetime1">
              <a:rPr lang="en-IN" smtClean="0"/>
              <a:t>31-01-2020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718C-E963-4817-8DE6-60E6F7991C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8635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0166-3D94-4F01-9B70-CDB70613D4FB}" type="datetime1">
              <a:rPr lang="en-IN" smtClean="0"/>
              <a:t>31-01-2020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718C-E963-4817-8DE6-60E6F7991C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37360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D3E8E-1EE8-4E5E-8F61-A814F7C49962}" type="datetime1">
              <a:rPr lang="en-IN" smtClean="0"/>
              <a:t>31-01-2020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718C-E963-4817-8DE6-60E6F7991C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5628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F89C0-B273-49CD-876D-F42D5AA11460}" type="datetime1">
              <a:rPr lang="en-IN" smtClean="0"/>
              <a:t>31-01-2020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718C-E963-4817-8DE6-60E6F7991C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9727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A2C6F-95E3-445F-84AD-A76C4FA88205}" type="datetime1">
              <a:rPr lang="en-IN" smtClean="0"/>
              <a:t>31-01-2020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718C-E963-4817-8DE6-60E6F7991C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7981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78851-671F-496D-8822-AB96FE9EBA11}" type="datetime1">
              <a:rPr lang="en-IN" smtClean="0"/>
              <a:t>31-01-2020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718C-E963-4817-8DE6-60E6F7991C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7004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D8B01-FBAA-4A9E-A967-18D751A2198C}" type="datetime1">
              <a:rPr lang="en-IN" smtClean="0"/>
              <a:t>31-01-2020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718C-E963-4817-8DE6-60E6F7991C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2292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502B4-0C43-42EF-8642-822F60BA7959}" type="datetime1">
              <a:rPr lang="en-IN" smtClean="0"/>
              <a:t>31-01-2020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718C-E963-4817-8DE6-60E6F7991C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38422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38760-72BE-4F4A-B7F0-5904BF63BA1A}" type="datetime1">
              <a:rPr lang="en-IN" smtClean="0"/>
              <a:t>31-01-2020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F718C-E963-4817-8DE6-60E6F7991C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5678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hdr="0" ft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30" y="556181"/>
            <a:ext cx="10048976" cy="4081807"/>
          </a:xfrm>
        </p:spPr>
        <p:txBody>
          <a:bodyPr>
            <a:noAutofit/>
          </a:bodyPr>
          <a:lstStyle/>
          <a:p>
            <a:r>
              <a:rPr lang="en-IN" sz="6500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Physiotherapy Assessment and management in</a:t>
            </a:r>
            <a:br>
              <a:rPr lang="en-IN" sz="6500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</a:br>
            <a:r>
              <a:rPr lang="en-IN" sz="6500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Spina Bifida</a:t>
            </a:r>
            <a:endParaRPr lang="en-IN" sz="6500" dirty="0"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25006" y="5609952"/>
            <a:ext cx="4289200" cy="706008"/>
          </a:xfrm>
        </p:spPr>
        <p:txBody>
          <a:bodyPr>
            <a:normAutofit/>
          </a:bodyPr>
          <a:lstStyle/>
          <a:p>
            <a:r>
              <a:rPr lang="en-IN" dirty="0" smtClean="0">
                <a:latin typeface="Arial Black" panose="020B0A04020102020204" pitchFamily="34" charset="0"/>
              </a:rPr>
              <a:t>Dr. Hardik Suthar PT </a:t>
            </a:r>
          </a:p>
        </p:txBody>
      </p:sp>
    </p:spTree>
    <p:extLst>
      <p:ext uri="{BB962C8B-B14F-4D97-AF65-F5344CB8AC3E}">
        <p14:creationId xmlns:p14="http://schemas.microsoft.com/office/powerpoint/2010/main" val="3390260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7994"/>
            <a:ext cx="5034699" cy="794370"/>
          </a:xfrm>
        </p:spPr>
        <p:txBody>
          <a:bodyPr>
            <a:normAutofit/>
          </a:bodyPr>
          <a:lstStyle/>
          <a:p>
            <a:r>
              <a:rPr lang="en-IN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Limbs</a:t>
            </a:r>
            <a:endParaRPr lang="en-I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112364"/>
            <a:ext cx="10999125" cy="52439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Stimulation of legs and eliciting primitive reflexes with stroking the leg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Deep tendon reflex after age of 5 years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Tone of muscle should be assessed for impaired tone.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Superficial reflex of planters, abdominal should be checked if higher segment is involved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BB6B-4A81-4EA0-9853-83C55B110014}" type="datetime1">
              <a:rPr lang="en-IN" smtClean="0"/>
              <a:t>31-01-2020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718C-E963-4817-8DE6-60E6F7991CCE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6828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7994"/>
            <a:ext cx="5034699" cy="794370"/>
          </a:xfrm>
        </p:spPr>
        <p:txBody>
          <a:bodyPr>
            <a:normAutofit/>
          </a:bodyPr>
          <a:lstStyle/>
          <a:p>
            <a:r>
              <a:rPr lang="en-IN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Bowel and bladder</a:t>
            </a:r>
            <a:endParaRPr lang="en-I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112364"/>
            <a:ext cx="10999125" cy="52439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Sphincter muscle tone and bladder function should check once child is able to control the bowel and bladder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 reflex will be absent if lower sacral segment involved(s4-5)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Patulous anus and dribbling incontinence at S2, 3 and 4 level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Retention of urine with lesion as S1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BB6B-4A81-4EA0-9853-83C55B110014}" type="datetime1">
              <a:rPr lang="en-IN" smtClean="0"/>
              <a:t>31-01-2020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718C-E963-4817-8DE6-60E6F7991CCE}" type="slidenum">
              <a:rPr lang="en-IN" smtClean="0"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6870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7994"/>
            <a:ext cx="5034699" cy="794370"/>
          </a:xfrm>
        </p:spPr>
        <p:txBody>
          <a:bodyPr>
            <a:normAutofit/>
          </a:bodyPr>
          <a:lstStyle/>
          <a:p>
            <a:r>
              <a:rPr lang="en-IN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Sensory level</a:t>
            </a:r>
            <a:endParaRPr lang="en-I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112364"/>
            <a:ext cx="10999125" cy="52439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Difficult to assess in baby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During sleep stimulation by pin , starting from sacral region as perianal, buttocks, thighs moving over up to abdomen.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Baby will cry in response to pin rick. Movement of limb is uncontrolled reflex action.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Radiological examination of skull, spine and hips.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BB6B-4A81-4EA0-9853-83C55B110014}" type="datetime1">
              <a:rPr lang="en-IN" smtClean="0"/>
              <a:t>31-01-2020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718C-E963-4817-8DE6-60E6F7991CCE}" type="slidenum">
              <a:rPr lang="en-IN" smtClean="0"/>
              <a:t>12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7444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7994"/>
            <a:ext cx="5034699" cy="794370"/>
          </a:xfrm>
        </p:spPr>
        <p:txBody>
          <a:bodyPr>
            <a:normAutofit/>
          </a:bodyPr>
          <a:lstStyle/>
          <a:p>
            <a:r>
              <a:rPr lang="en-IN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en-I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112364"/>
            <a:ext cx="10999125" cy="52439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Neonatal Physiotherapy:-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assessment for fairly give indication of future physical ability of child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Almost done when child in incubator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hospital treat for deformities such as talipes equinovarus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BB6B-4A81-4EA0-9853-83C55B110014}" type="datetime1">
              <a:rPr lang="en-IN" smtClean="0"/>
              <a:t>31-01-2020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718C-E963-4817-8DE6-60E6F7991CCE}" type="slidenum">
              <a:rPr lang="en-IN" smtClean="0"/>
              <a:t>13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44281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7994"/>
            <a:ext cx="5034699" cy="794370"/>
          </a:xfrm>
        </p:spPr>
        <p:txBody>
          <a:bodyPr>
            <a:normAutofit/>
          </a:bodyPr>
          <a:lstStyle/>
          <a:p>
            <a:r>
              <a:rPr lang="en-IN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Talipes equinovarus</a:t>
            </a:r>
            <a:endParaRPr lang="en-I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112364"/>
            <a:ext cx="10999125" cy="52439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correct inversion and planter-flexion 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Strapped or splinted with elastic strapping, look for impaired sensation, poor circulation and limbs in poor condition</a:t>
            </a:r>
          </a:p>
          <a:p>
            <a:pPr algn="just">
              <a:lnSpc>
                <a:spcPct val="150000"/>
              </a:lnSpc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trapping from below knee to around heel to maintain in correct position. Another strap over lateral side of foot up to leg to correct forefoot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to give continues strapping because of poor skin condition and danger in circulation.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BB6B-4A81-4EA0-9853-83C55B110014}" type="datetime1">
              <a:rPr lang="en-IN" smtClean="0"/>
              <a:t>31-01-2020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718C-E963-4817-8DE6-60E6F7991CCE}" type="slidenum">
              <a:rPr lang="en-IN" smtClean="0"/>
              <a:t>14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72253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8" y="317995"/>
            <a:ext cx="5034699" cy="794370"/>
          </a:xfrm>
        </p:spPr>
        <p:txBody>
          <a:bodyPr>
            <a:normAutofit/>
          </a:bodyPr>
          <a:lstStyle/>
          <a:p>
            <a:r>
              <a:rPr lang="en-IN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</a:t>
            </a:r>
            <a:endParaRPr lang="en-I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112365"/>
            <a:ext cx="10999125" cy="2290711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Dislocation, subluxation dysplasia common</a:t>
            </a:r>
          </a:p>
          <a:p>
            <a:pPr algn="just">
              <a:lnSpc>
                <a:spcPct val="12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Left untreated if both hips are dislocated until pure LMN lesion or child going to be community walker</a:t>
            </a:r>
          </a:p>
          <a:p>
            <a:pPr algn="just">
              <a:lnSpc>
                <a:spcPct val="12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Single hip cured if child is going to be able to walk.</a:t>
            </a:r>
          </a:p>
          <a:p>
            <a:pPr algn="just">
              <a:lnSpc>
                <a:spcPct val="12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Nesting can done with hip in abduction and in external rotation after relocating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BB6B-4A81-4EA0-9853-83C55B110014}" type="datetime1">
              <a:rPr lang="en-IN" smtClean="0"/>
              <a:t>31-01-2020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718C-E963-4817-8DE6-60E6F7991CCE}" type="slidenum">
              <a:rPr lang="en-IN" smtClean="0"/>
              <a:t>15</a:t>
            </a:fld>
            <a:endParaRPr lang="en-IN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38198" y="3601668"/>
            <a:ext cx="5034699" cy="7943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Knee</a:t>
            </a:r>
            <a:endParaRPr lang="en-I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38199" y="4594631"/>
            <a:ext cx="10999125" cy="136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Flexion or hyperextension may be present</a:t>
            </a:r>
          </a:p>
          <a:p>
            <a:pPr algn="just">
              <a:lnSpc>
                <a:spcPct val="100000"/>
              </a:lnSpc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Stretching and splinting</a:t>
            </a:r>
          </a:p>
          <a:p>
            <a:pPr algn="just">
              <a:lnSpc>
                <a:spcPct val="100000"/>
              </a:lnSpc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to mobilise the knee joint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7761" y="3601668"/>
            <a:ext cx="4912880" cy="2760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2917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7994"/>
            <a:ext cx="8136118" cy="794370"/>
          </a:xfrm>
        </p:spPr>
        <p:txBody>
          <a:bodyPr>
            <a:normAutofit fontScale="90000"/>
          </a:bodyPr>
          <a:lstStyle/>
          <a:p>
            <a:r>
              <a:rPr lang="en-IN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Physiotherapy goals and management</a:t>
            </a:r>
            <a:endParaRPr lang="en-I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112364"/>
            <a:ext cx="10999125" cy="5243988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treat any deformities all joints should be exercised in full range of motion. Commonly hip, knee and ankle movements. That will also prevent any contractures or deformities from occurring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I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Passive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movement for full range of motion to help in pumping blood and maintain circulation. </a:t>
            </a:r>
            <a:endParaRPr lang="en-I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Encourage the available movements, can give sensory stimuli by tickling or touching. 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Advise for same to mother and teach how to carry out the exercise.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BB6B-4A81-4EA0-9853-83C55B110014}" type="datetime1">
              <a:rPr lang="en-IN" smtClean="0"/>
              <a:t>31-01-2020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718C-E963-4817-8DE6-60E6F7991CCE}" type="slidenum">
              <a:rPr lang="en-IN" smtClean="0"/>
              <a:t>16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93073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7994"/>
            <a:ext cx="8136118" cy="794370"/>
          </a:xfrm>
        </p:spPr>
        <p:txBody>
          <a:bodyPr>
            <a:normAutofit fontScale="90000"/>
          </a:bodyPr>
          <a:lstStyle/>
          <a:p>
            <a:r>
              <a:rPr lang="en-IN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Physiotherapy goals and management</a:t>
            </a:r>
            <a:endParaRPr lang="en-I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112364"/>
            <a:ext cx="10999125" cy="52439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 duration stretching to reduce tone in muscles are calf, hamstring, adductors, hip flexors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Prone position for hip flexor stretching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 in abducted position with pillow between two legs for adductors muscle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Cross leg sitting for adductor lengthening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Weight bearing  as like standing for calf stretching.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BB6B-4A81-4EA0-9853-83C55B110014}" type="datetime1">
              <a:rPr lang="en-IN" smtClean="0"/>
              <a:t>31-01-2020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718C-E963-4817-8DE6-60E6F7991CCE}" type="slidenum">
              <a:rPr lang="en-IN" smtClean="0"/>
              <a:t>17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293160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7994"/>
            <a:ext cx="8136118" cy="794370"/>
          </a:xfrm>
        </p:spPr>
        <p:txBody>
          <a:bodyPr>
            <a:normAutofit fontScale="90000"/>
          </a:bodyPr>
          <a:lstStyle/>
          <a:p>
            <a:r>
              <a:rPr lang="en-IN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Physiotherapy goals and management</a:t>
            </a:r>
            <a:endParaRPr lang="en-I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112364"/>
            <a:ext cx="10999125" cy="52439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Shoulder strengthening for crutch muscle to help them walk with sticks. That can be started as baby starts to responds.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Facilitation of developmental milestones from achieved milestone should be encouraged. Such as rolling over, sitting up, crawling. 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should be taught to mother to start as baby start taking interest in surroundings environment in home. With use of toys such as ball, rattle, simple puzzle, car.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BB6B-4A81-4EA0-9853-83C55B110014}" type="datetime1">
              <a:rPr lang="en-IN" smtClean="0"/>
              <a:t>31-01-2020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718C-E963-4817-8DE6-60E6F7991CCE}" type="slidenum">
              <a:rPr lang="en-IN" smtClean="0"/>
              <a:t>18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328329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7994"/>
            <a:ext cx="8136118" cy="794370"/>
          </a:xfrm>
        </p:spPr>
        <p:txBody>
          <a:bodyPr>
            <a:normAutofit fontScale="90000"/>
          </a:bodyPr>
          <a:lstStyle/>
          <a:p>
            <a:r>
              <a:rPr lang="en-IN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Physiotherapy goals and management</a:t>
            </a:r>
            <a:endParaRPr lang="en-I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112364"/>
            <a:ext cx="10999125" cy="5243988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Play therapy to encourage movements and to give general physiotherapy. Facilitate kicking in supine. 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use of toys that make loud noise like squeaky toys to press down by leg, coloured balls to push away.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Encourage bridging by passing toy car below child back for gluteal contractions.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Resisted exercise added encourage action in muscles which are innervated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like kicking in supine over your hand, or pushing you far by kicking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BB6B-4A81-4EA0-9853-83C55B110014}" type="datetime1">
              <a:rPr lang="en-IN" smtClean="0"/>
              <a:t>31-01-2020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718C-E963-4817-8DE6-60E6F7991CCE}" type="slidenum">
              <a:rPr lang="en-IN" smtClean="0"/>
              <a:t>19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5071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46754"/>
            <a:ext cx="4535078" cy="725865"/>
          </a:xfrm>
        </p:spPr>
        <p:txBody>
          <a:bodyPr>
            <a:normAutofit/>
          </a:bodyPr>
          <a:lstStyle/>
          <a:p>
            <a:r>
              <a:rPr lang="en-I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Spina Bifida</a:t>
            </a:r>
            <a:endParaRPr lang="en-I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2618"/>
            <a:ext cx="10515600" cy="508373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It is defect in neural tube continuity that fails to develop in intrauterine life. That seen in thoraco-lumbar area in spinal column.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Content:- Nervous tissue, meninges, unfused vertebral segments.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defect:- 	Occulta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Aperta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Aperta have two types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Meningocele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Myelomeningocele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4798F-2CE4-4737-BBDE-A920E31389E2}" type="datetime1">
              <a:rPr lang="en-IN" smtClean="0"/>
              <a:t>31-01-2020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718C-E963-4817-8DE6-60E6F7991CCE}" type="slidenum">
              <a:rPr lang="en-IN" smtClean="0"/>
              <a:t>2</a:t>
            </a:fld>
            <a:endParaRPr lang="en-IN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721"/>
          <a:stretch/>
        </p:blipFill>
        <p:spPr>
          <a:xfrm>
            <a:off x="5373277" y="3187844"/>
            <a:ext cx="5684363" cy="3093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2359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7994"/>
            <a:ext cx="8136118" cy="794370"/>
          </a:xfrm>
        </p:spPr>
        <p:txBody>
          <a:bodyPr>
            <a:normAutofit/>
          </a:bodyPr>
          <a:lstStyle/>
          <a:p>
            <a:r>
              <a:rPr lang="en-IN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Ambulation</a:t>
            </a:r>
            <a:endParaRPr lang="en-I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112364"/>
            <a:ext cx="10999125" cy="52439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18 months around when child is able to ambulate should re assessed for orthotic support</a:t>
            </a:r>
          </a:p>
          <a:p>
            <a:pPr algn="just">
              <a:lnSpc>
                <a:spcPct val="150000"/>
              </a:lnSpc>
            </a:pPr>
            <a:endParaRPr lang="en-I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BB6B-4A81-4EA0-9853-83C55B110014}" type="datetime1">
              <a:rPr lang="en-IN" smtClean="0"/>
              <a:t>31-01-2020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718C-E963-4817-8DE6-60E6F7991CCE}" type="slidenum">
              <a:rPr lang="en-IN" smtClean="0"/>
              <a:t>20</a:t>
            </a:fld>
            <a:endParaRPr lang="en-IN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837682"/>
              </p:ext>
            </p:extLst>
          </p:nvPr>
        </p:nvGraphicFramePr>
        <p:xfrm>
          <a:off x="1221295" y="2567318"/>
          <a:ext cx="9902334" cy="3654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6693"/>
                <a:gridCol w="6485641"/>
              </a:tblGrid>
              <a:tr h="609062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Level of paralysis</a:t>
                      </a:r>
                      <a:endParaRPr lang="en-IN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Equipment required</a:t>
                      </a:r>
                      <a:endParaRPr lang="en-IN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9062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Above L1(</a:t>
                      </a:r>
                      <a:r>
                        <a:rPr lang="en-IN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Iliopsoas)</a:t>
                      </a:r>
                      <a:endParaRPr lang="en-IN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Knee Ankle</a:t>
                      </a:r>
                      <a:r>
                        <a:rPr lang="en-IN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Foot orthosis(KAFO)</a:t>
                      </a:r>
                      <a:endParaRPr lang="en-IN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9062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Below L2(Quadriceps)</a:t>
                      </a:r>
                      <a:endParaRPr lang="en-IN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TLSO with KAFO or LSO(lumbar sacra</a:t>
                      </a:r>
                      <a:r>
                        <a:rPr lang="en-IN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 orthosis)</a:t>
                      </a:r>
                      <a:endParaRPr lang="en-IN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9062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Below L3-4(</a:t>
                      </a:r>
                      <a:r>
                        <a:rPr lang="en-IN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Tibialis</a:t>
                      </a:r>
                      <a:r>
                        <a:rPr lang="en-IN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ant.)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LSO with KAFO</a:t>
                      </a:r>
                      <a:r>
                        <a:rPr lang="en-IN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or only KAFO</a:t>
                      </a:r>
                      <a:endParaRPr lang="en-IN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9062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Below L5(Ext.</a:t>
                      </a:r>
                      <a:r>
                        <a:rPr lang="en-IN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hallucis</a:t>
                      </a:r>
                      <a:r>
                        <a:rPr lang="en-IN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Longus</a:t>
                      </a:r>
                      <a:r>
                        <a:rPr lang="en-IN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IN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KAFO</a:t>
                      </a:r>
                      <a:r>
                        <a:rPr lang="en-IN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or AFO</a:t>
                      </a:r>
                      <a:endParaRPr lang="en-IN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9062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Below S1(Soleus,</a:t>
                      </a:r>
                      <a:r>
                        <a:rPr lang="en-IN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Plantaris</a:t>
                      </a:r>
                      <a:r>
                        <a:rPr lang="en-IN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IN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AFO</a:t>
                      </a:r>
                      <a:endParaRPr lang="en-IN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29636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7994"/>
            <a:ext cx="8136118" cy="794370"/>
          </a:xfrm>
        </p:spPr>
        <p:txBody>
          <a:bodyPr>
            <a:normAutofit/>
          </a:bodyPr>
          <a:lstStyle/>
          <a:p>
            <a:r>
              <a:rPr lang="en-IN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Ambulation</a:t>
            </a:r>
            <a:endParaRPr lang="en-I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112364"/>
            <a:ext cx="10999125" cy="52439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Orthosis must become used most of time in child’s daily life.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Those who require higher than hip or lumbosacral orthosis for ambulation will use wheelchair in place or orthosis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Ambulation will improve circulation and renal functions get improved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Standing should encourage in place of walking also with help of standing table/frame can incorporated in school or play on to.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BB6B-4A81-4EA0-9853-83C55B110014}" type="datetime1">
              <a:rPr lang="en-IN" smtClean="0"/>
              <a:t>31-01-2020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718C-E963-4817-8DE6-60E6F7991CCE}" type="slidenum">
              <a:rPr lang="en-IN" smtClean="0"/>
              <a:t>21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35620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7994"/>
            <a:ext cx="8136118" cy="794370"/>
          </a:xfrm>
        </p:spPr>
        <p:txBody>
          <a:bodyPr>
            <a:normAutofit/>
          </a:bodyPr>
          <a:lstStyle/>
          <a:p>
            <a:r>
              <a:rPr lang="en-IN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Ambulation</a:t>
            </a:r>
            <a:endParaRPr lang="en-I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112364"/>
            <a:ext cx="10999125" cy="52439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Weight shifting with help of rollator walker to enhance the gait pattern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 leg standing with activity of ball kicking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Initiate by jump to pattern, progressed by swing through pattern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 up and step down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Slope walk with assistance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Care should taken for ankle and knee injuries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BB6B-4A81-4EA0-9853-83C55B110014}" type="datetime1">
              <a:rPr lang="en-IN" smtClean="0"/>
              <a:t>31-01-2020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718C-E963-4817-8DE6-60E6F7991CCE}" type="slidenum">
              <a:rPr lang="en-IN" smtClean="0"/>
              <a:t>22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75915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7994"/>
            <a:ext cx="8136118" cy="794370"/>
          </a:xfrm>
        </p:spPr>
        <p:txBody>
          <a:bodyPr>
            <a:normAutofit/>
          </a:bodyPr>
          <a:lstStyle/>
          <a:p>
            <a:r>
              <a:rPr lang="en-IN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Ambulation</a:t>
            </a:r>
            <a:endParaRPr lang="en-I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112364"/>
            <a:ext cx="10999125" cy="52439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Continue the treatment at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 as advised as ambulation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Fore severely handicapped children transfers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various place to place</a:t>
            </a:r>
          </a:p>
          <a:p>
            <a:pPr algn="just">
              <a:lnSpc>
                <a:spcPct val="150000"/>
              </a:lnSpc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ress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 to practised daily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That will strengthen shoulder girdle muscle 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wheelchair using patient this should taught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I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BB6B-4A81-4EA0-9853-83C55B110014}" type="datetime1">
              <a:rPr lang="en-IN" smtClean="0"/>
              <a:t>31-01-2020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718C-E963-4817-8DE6-60E6F7991CCE}" type="slidenum">
              <a:rPr lang="en-IN" smtClean="0"/>
              <a:t>23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48450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7994"/>
            <a:ext cx="8136118" cy="794370"/>
          </a:xfrm>
        </p:spPr>
        <p:txBody>
          <a:bodyPr>
            <a:normAutofit/>
          </a:bodyPr>
          <a:lstStyle/>
          <a:p>
            <a:r>
              <a:rPr lang="en-IN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Ambulation</a:t>
            </a:r>
            <a:endParaRPr lang="en-I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112364"/>
            <a:ext cx="10999125" cy="5243988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 to see the environment of school and home for classroom, toilets, railings, step height, slopes.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Orthotic management advised to parents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Toes should not curled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Regular chuck up of shoe size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Regular inspection of anaesthetic areas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Clothing under orthosis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Care while applying nappies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BB6B-4A81-4EA0-9853-83C55B110014}" type="datetime1">
              <a:rPr lang="en-IN" smtClean="0"/>
              <a:t>31-01-2020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718C-E963-4817-8DE6-60E6F7991CCE}" type="slidenum">
              <a:rPr lang="en-IN" smtClean="0"/>
              <a:t>24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0727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7994"/>
            <a:ext cx="8136118" cy="794370"/>
          </a:xfrm>
        </p:spPr>
        <p:txBody>
          <a:bodyPr>
            <a:normAutofit/>
          </a:bodyPr>
          <a:lstStyle/>
          <a:p>
            <a:r>
              <a:rPr lang="en-IN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Spinal deformities</a:t>
            </a:r>
            <a:endParaRPr lang="en-I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112364"/>
            <a:ext cx="10999125" cy="5243988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high or severe lesions, acquired or present since birth.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Hemi-vertebrae, fusion of vertebrae that cause increase in curvature, kyphotic curve in patient with Aperta.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Paralytic curve associated with muscle imbalance causing lordosis or kyphotic curve associated with lateral curvature.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&lt;45* conservatively, &gt;45* surgical management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Exercise is to prescribe in both case for correction of spinal curves or maintaining the posture.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BB6B-4A81-4EA0-9853-83C55B110014}" type="datetime1">
              <a:rPr lang="en-IN" smtClean="0"/>
              <a:t>31-01-2020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718C-E963-4817-8DE6-60E6F7991CCE}" type="slidenum">
              <a:rPr lang="en-IN" smtClean="0"/>
              <a:t>25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18531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7994"/>
            <a:ext cx="8136118" cy="794370"/>
          </a:xfrm>
        </p:spPr>
        <p:txBody>
          <a:bodyPr>
            <a:normAutofit/>
          </a:bodyPr>
          <a:lstStyle/>
          <a:p>
            <a:r>
              <a:rPr lang="en-IN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of anaesthetic skin</a:t>
            </a:r>
            <a:endParaRPr lang="en-I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112364"/>
            <a:ext cx="10999125" cy="5243988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Regular inspection of anaesthetic areas for sores by friction or pressure, regular inspection should be done. Parent has to be counselled for this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Child who understand should be learn to examine self.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Factors causes pressure sores: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Excessive pressure to localised area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Poor circulation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Contaminated by urine or faeces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Prominent bony markings normal and abnormal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Scar tissue associated post to closure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BB6B-4A81-4EA0-9853-83C55B110014}" type="datetime1">
              <a:rPr lang="en-IN" smtClean="0"/>
              <a:t>31-01-2020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718C-E963-4817-8DE6-60E6F7991CCE}" type="slidenum">
              <a:rPr lang="en-IN" smtClean="0"/>
              <a:t>26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56791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7994"/>
            <a:ext cx="8136118" cy="794370"/>
          </a:xfrm>
        </p:spPr>
        <p:txBody>
          <a:bodyPr>
            <a:normAutofit/>
          </a:bodyPr>
          <a:lstStyle/>
          <a:p>
            <a:r>
              <a:rPr lang="en-IN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of anaesthetic skin</a:t>
            </a:r>
            <a:endParaRPr lang="en-I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112364"/>
            <a:ext cx="10999125" cy="52439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Prevention: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Good basic hygiene, daily bath or sponge, sitting posture with proper cushion support to reduce pressure over bony prominence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Child taught to lift pelvic several times a hour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lower limb fitting of orthosis with extra padding, uncurling toes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Lumbar sympathectomy for improving circulation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BB6B-4A81-4EA0-9853-83C55B110014}" type="datetime1">
              <a:rPr lang="en-IN" smtClean="0"/>
              <a:t>31-01-2020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718C-E963-4817-8DE6-60E6F7991CCE}" type="slidenum">
              <a:rPr lang="en-IN" smtClean="0"/>
              <a:t>27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30112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7994"/>
            <a:ext cx="8136118" cy="794370"/>
          </a:xfrm>
        </p:spPr>
        <p:txBody>
          <a:bodyPr>
            <a:normAutofit/>
          </a:bodyPr>
          <a:lstStyle/>
          <a:p>
            <a:r>
              <a:rPr lang="en-IN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of anaesthetic skin</a:t>
            </a:r>
            <a:endParaRPr lang="en-I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112364"/>
            <a:ext cx="10999125" cy="52439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Cushion to relieve pressure with cut area where pressure will be more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Eusol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paraffin application with antibiotics application</a:t>
            </a:r>
          </a:p>
          <a:p>
            <a:pPr algn="just">
              <a:lnSpc>
                <a:spcPct val="150000"/>
              </a:lnSpc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Massage carefully once ulcer is healed</a:t>
            </a:r>
          </a:p>
          <a:p>
            <a:pPr algn="just">
              <a:lnSpc>
                <a:spcPct val="150000"/>
              </a:lnSpc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Plastic surgery and minor surgery can be given</a:t>
            </a:r>
          </a:p>
          <a:p>
            <a:pPr algn="just">
              <a:lnSpc>
                <a:spcPct val="150000"/>
              </a:lnSpc>
            </a:pPr>
            <a:endParaRPr lang="en-I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BB6B-4A81-4EA0-9853-83C55B110014}" type="datetime1">
              <a:rPr lang="en-IN" smtClean="0"/>
              <a:t>31-01-2020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718C-E963-4817-8DE6-60E6F7991CCE}" type="slidenum">
              <a:rPr lang="en-IN" smtClean="0"/>
              <a:t>28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53723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BB6B-4A81-4EA0-9853-83C55B110014}" type="datetime1">
              <a:rPr lang="en-IN" smtClean="0"/>
              <a:t>31-01-2020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718C-E963-4817-8DE6-60E6F7991CCE}" type="slidenum">
              <a:rPr lang="en-IN" smtClean="0"/>
              <a:t>29</a:t>
            </a:fld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1975515" y="1647583"/>
            <a:ext cx="8222124" cy="216982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13500" b="1" cap="none" spc="0" dirty="0" smtClean="0">
                <a:ln/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en-US" sz="13500" b="1" cap="none" spc="0" dirty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321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46754"/>
            <a:ext cx="4535078" cy="725865"/>
          </a:xfrm>
        </p:spPr>
        <p:txBody>
          <a:bodyPr>
            <a:normAutofit/>
          </a:bodyPr>
          <a:lstStyle/>
          <a:p>
            <a:r>
              <a:rPr lang="en-I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Clinical features:-</a:t>
            </a:r>
            <a:endParaRPr lang="en-I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2618"/>
            <a:ext cx="10515600" cy="508373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Lower body  sensory and motor loss(or weakness)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Bladder and bowel dysfunction 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disabilities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Hydrocephalous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Cranial nerves palsy due to associated Arnold Chiari malformations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Swallowing difficulties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4798F-2CE4-4737-BBDE-A920E31389E2}" type="datetime1">
              <a:rPr lang="en-IN" smtClean="0"/>
              <a:t>31-01-2020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718C-E963-4817-8DE6-60E6F7991CCE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6794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46754"/>
            <a:ext cx="4535078" cy="725865"/>
          </a:xfrm>
        </p:spPr>
        <p:txBody>
          <a:bodyPr>
            <a:normAutofit/>
          </a:bodyPr>
          <a:lstStyle/>
          <a:p>
            <a:r>
              <a:rPr lang="en-I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lesion:-</a:t>
            </a:r>
            <a:endParaRPr lang="en-I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2618"/>
            <a:ext cx="10515600" cy="508373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spinal function level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 1:-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loss of spinal cord function below a certain segmental level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Cause in sensory loss and absent reflexes.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have muscle imbalance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Deformities depending upon level of lesion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4798F-2CE4-4737-BBDE-A920E31389E2}" type="datetime1">
              <a:rPr lang="en-IN" smtClean="0"/>
              <a:t>31-01-2020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718C-E963-4817-8DE6-60E6F7991CCE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64840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46754"/>
            <a:ext cx="4535078" cy="725865"/>
          </a:xfrm>
        </p:spPr>
        <p:txBody>
          <a:bodyPr>
            <a:normAutofit/>
          </a:bodyPr>
          <a:lstStyle/>
          <a:p>
            <a:r>
              <a:rPr lang="en-I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 2:-</a:t>
            </a:r>
            <a:endParaRPr lang="en-I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2618"/>
            <a:ext cx="10515600" cy="5083733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Associated with interruption of corticospinal tract with preservation of reflex activity in isolated distal segments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Below spinal cord complete flaccid paralysis, sensory and reflex loss, below this segment, isolated cord function, with reflex activity and spasticity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Flaccid segment almost absent, complete spinal cord transection with reflex activity below the level of lesion commonly seen in </a:t>
            </a:r>
            <a:r>
              <a:rPr lang="en-I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myelomeningocele</a:t>
            </a:r>
            <a:endParaRPr lang="en-I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Incomplete transection of long cords that cause spastic paraplegia with preservation of some voluntary movements and sensation.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4798F-2CE4-4737-BBDE-A920E31389E2}" type="datetime1">
              <a:rPr lang="en-IN" smtClean="0"/>
              <a:t>31-01-2020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718C-E963-4817-8DE6-60E6F7991CCE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6883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888638"/>
          </a:xfrm>
        </p:spPr>
        <p:txBody>
          <a:bodyPr>
            <a:normAutofit/>
          </a:bodyPr>
          <a:lstStyle/>
          <a:p>
            <a:r>
              <a:rPr lang="en-I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</a:t>
            </a:r>
            <a:r>
              <a:rPr lang="en-IN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:-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3766"/>
            <a:ext cx="10515600" cy="4923197"/>
          </a:xfrm>
        </p:spPr>
        <p:txBody>
          <a:bodyPr>
            <a:normAutofit lnSpcReduction="10000"/>
          </a:bodyPr>
          <a:lstStyle/>
          <a:p>
            <a:pPr marL="514324" indent="-514324" algn="just">
              <a:lnSpc>
                <a:spcPct val="150000"/>
              </a:lnSpc>
              <a:buFont typeface="+mj-lt"/>
              <a:buAutoNum type="arabicPeriod"/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Demographics and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chief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complain by Informant, socio-economic status of parent</a:t>
            </a:r>
          </a:p>
          <a:p>
            <a:pPr marL="514324" indent="-514324" algn="just">
              <a:lnSpc>
                <a:spcPct val="150000"/>
              </a:lnSpc>
              <a:buFont typeface="+mj-lt"/>
              <a:buAutoNum type="arabicPeriod"/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Birth history:- ultrasonography,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lack of supplement as folic acid,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history of NICU admission.</a:t>
            </a:r>
          </a:p>
          <a:p>
            <a:pPr marL="514324" indent="-514324" algn="just">
              <a:lnSpc>
                <a:spcPct val="150000"/>
              </a:lnSpc>
              <a:buFont typeface="+mj-lt"/>
              <a:buAutoNum type="arabicPeriod"/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Surgical history of defect closure</a:t>
            </a:r>
          </a:p>
          <a:p>
            <a:pPr marL="514324" indent="-514324" algn="just">
              <a:lnSpc>
                <a:spcPct val="150000"/>
              </a:lnSpc>
              <a:buFont typeface="+mj-lt"/>
              <a:buAutoNum type="arabicPeriod"/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Developmental history to rule out developmental delay in gross motor, fine motor, social and language milestones.</a:t>
            </a:r>
          </a:p>
          <a:p>
            <a:pPr algn="just">
              <a:lnSpc>
                <a:spcPct val="150000"/>
              </a:lnSpc>
            </a:pPr>
            <a:endParaRPr lang="en-I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BB6B-4A81-4EA0-9853-83C55B110014}" type="datetime1">
              <a:rPr lang="en-IN" smtClean="0"/>
              <a:t>31-01-2020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718C-E963-4817-8DE6-60E6F7991CCE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9391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7994"/>
            <a:ext cx="5034699" cy="794370"/>
          </a:xfrm>
        </p:spPr>
        <p:txBody>
          <a:bodyPr>
            <a:normAutofit fontScale="90000"/>
          </a:bodyPr>
          <a:lstStyle/>
          <a:p>
            <a:r>
              <a:rPr lang="en-IN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Skull and cranial nerves</a:t>
            </a:r>
            <a:endParaRPr lang="en-I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112364"/>
            <a:ext cx="10999125" cy="52439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determine the level of spinal cord functions and assess for hydrocephalous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Skull:- Examined for large head size, fontanelles, eye movements.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Cranial nerves:- may assessed by observation of the movement of the face, tongue and palate by watching sucking movements, or facial muscle actions.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BB6B-4A81-4EA0-9853-83C55B110014}" type="datetime1">
              <a:rPr lang="en-IN" smtClean="0"/>
              <a:t>31-01-2020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718C-E963-4817-8DE6-60E6F7991CCE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1332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7994"/>
            <a:ext cx="5034699" cy="794370"/>
          </a:xfrm>
        </p:spPr>
        <p:txBody>
          <a:bodyPr>
            <a:normAutofit/>
          </a:bodyPr>
          <a:lstStyle/>
          <a:p>
            <a:r>
              <a:rPr lang="en-IN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Spine</a:t>
            </a:r>
            <a:endParaRPr lang="en-I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112364"/>
            <a:ext cx="10999125" cy="52439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Spine observation  for sutures post to surgery.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Length of suture scars.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patient come before surgery, hair tuft, bulging at lower spine level may visible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BB6B-4A81-4EA0-9853-83C55B110014}" type="datetime1">
              <a:rPr lang="en-IN" smtClean="0"/>
              <a:t>31-01-2020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718C-E963-4817-8DE6-60E6F7991CCE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53021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7994"/>
            <a:ext cx="5034699" cy="794370"/>
          </a:xfrm>
        </p:spPr>
        <p:txBody>
          <a:bodyPr>
            <a:normAutofit/>
          </a:bodyPr>
          <a:lstStyle/>
          <a:p>
            <a:r>
              <a:rPr lang="en-IN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Limbs</a:t>
            </a:r>
            <a:endParaRPr lang="en-I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112364"/>
            <a:ext cx="10999125" cy="52439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Presence of active movements of lower limbs have to looked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Position of limbs</a:t>
            </a: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 of muscle can be done by assessing in gravity eliminated and against gravity position.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Deformities or any associated orthopaedic condition have to see as congenital dislocation of hip, talipes equinovarus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8BB6B-4A81-4EA0-9853-83C55B110014}" type="datetime1">
              <a:rPr lang="en-IN" smtClean="0"/>
              <a:t>31-01-2020</a:t>
            </a:fld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718C-E963-4817-8DE6-60E6F7991CCE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4732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977</TotalTime>
  <Words>1524</Words>
  <Application>Microsoft Office PowerPoint</Application>
  <PresentationFormat>Widescreen</PresentationFormat>
  <Paragraphs>228</Paragraphs>
  <Slides>29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Arial Black</vt:lpstr>
      <vt:lpstr>Calibri</vt:lpstr>
      <vt:lpstr>Calibri Light</vt:lpstr>
      <vt:lpstr>Times New Roman</vt:lpstr>
      <vt:lpstr>Office Theme</vt:lpstr>
      <vt:lpstr>Physiotherapy Assessment and management in Spina Bifida</vt:lpstr>
      <vt:lpstr>Spina Bifida</vt:lpstr>
      <vt:lpstr>Clinical features:-</vt:lpstr>
      <vt:lpstr>Types of lesion:-</vt:lpstr>
      <vt:lpstr>Type 2:-</vt:lpstr>
      <vt:lpstr>Assessment:-</vt:lpstr>
      <vt:lpstr>Skull and cranial nerves</vt:lpstr>
      <vt:lpstr>Spine</vt:lpstr>
      <vt:lpstr>Limbs</vt:lpstr>
      <vt:lpstr>Limbs</vt:lpstr>
      <vt:lpstr>Bowel and bladder</vt:lpstr>
      <vt:lpstr>Sensory level</vt:lpstr>
      <vt:lpstr>Management</vt:lpstr>
      <vt:lpstr>Talipes equinovarus</vt:lpstr>
      <vt:lpstr>Hip</vt:lpstr>
      <vt:lpstr>Physiotherapy goals and management</vt:lpstr>
      <vt:lpstr>Physiotherapy goals and management</vt:lpstr>
      <vt:lpstr>Physiotherapy goals and management</vt:lpstr>
      <vt:lpstr>Physiotherapy goals and management</vt:lpstr>
      <vt:lpstr>Ambulation</vt:lpstr>
      <vt:lpstr>Ambulation</vt:lpstr>
      <vt:lpstr>Ambulation</vt:lpstr>
      <vt:lpstr>Ambulation</vt:lpstr>
      <vt:lpstr>Ambulation</vt:lpstr>
      <vt:lpstr>Spinal deformities</vt:lpstr>
      <vt:lpstr>Management of anaesthetic skin</vt:lpstr>
      <vt:lpstr>Management of anaesthetic skin</vt:lpstr>
      <vt:lpstr>Management of anaesthetic skin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Hydrocephalous </dc:title>
  <dc:creator>Dr. Hardik Suthar</dc:creator>
  <cp:lastModifiedBy>Dr. Hardik Suthar</cp:lastModifiedBy>
  <cp:revision>179</cp:revision>
  <dcterms:created xsi:type="dcterms:W3CDTF">2020-01-15T08:39:25Z</dcterms:created>
  <dcterms:modified xsi:type="dcterms:W3CDTF">2020-01-31T07:07:44Z</dcterms:modified>
</cp:coreProperties>
</file>