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7" r:id="rId5"/>
    <p:sldId id="260" r:id="rId6"/>
    <p:sldId id="286" r:id="rId7"/>
    <p:sldId id="264" r:id="rId8"/>
    <p:sldId id="263" r:id="rId9"/>
    <p:sldId id="265" r:id="rId10"/>
    <p:sldId id="266" r:id="rId11"/>
    <p:sldId id="267" r:id="rId12"/>
    <p:sldId id="273" r:id="rId13"/>
    <p:sldId id="270" r:id="rId14"/>
    <p:sldId id="269" r:id="rId15"/>
    <p:sldId id="271" r:id="rId16"/>
    <p:sldId id="272" r:id="rId17"/>
    <p:sldId id="276" r:id="rId18"/>
    <p:sldId id="282" r:id="rId19"/>
    <p:sldId id="277" r:id="rId20"/>
    <p:sldId id="284" r:id="rId21"/>
    <p:sldId id="285" r:id="rId22"/>
    <p:sldId id="287" r:id="rId23"/>
    <p:sldId id="288" r:id="rId24"/>
    <p:sldId id="289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691" autoAdjust="0"/>
  </p:normalViewPr>
  <p:slideViewPr>
    <p:cSldViewPr>
      <p:cViewPr>
        <p:scale>
          <a:sx n="61" d="100"/>
          <a:sy n="61" d="100"/>
        </p:scale>
        <p:origin x="15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5" y="-3175"/>
            <a:ext cx="9153525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47813" y="1125538"/>
            <a:ext cx="6908800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2351088"/>
            <a:ext cx="6913562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8763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Myasthenia Gravis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Dr.Krina Ved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Onset: sudden</a:t>
            </a:r>
            <a:endParaRPr lang="en-US" dirty="0" smtClean="0"/>
          </a:p>
          <a:p>
            <a:pPr algn="just"/>
            <a:r>
              <a:rPr lang="en-US" dirty="0" smtClean="0"/>
              <a:t>Progression: slow, sometimes with long periods of remissions</a:t>
            </a:r>
            <a:endParaRPr lang="en-US" dirty="0" smtClean="0"/>
          </a:p>
          <a:p>
            <a:pPr algn="just"/>
            <a:r>
              <a:rPr lang="en-US" dirty="0" smtClean="0"/>
              <a:t>Initially begins with extrinsic </a:t>
            </a:r>
            <a:r>
              <a:rPr lang="en-US" dirty="0" err="1" smtClean="0"/>
              <a:t>occular</a:t>
            </a:r>
            <a:r>
              <a:rPr lang="en-US" dirty="0" smtClean="0"/>
              <a:t> muscles, then to </a:t>
            </a:r>
            <a:r>
              <a:rPr lang="en-US" dirty="0" err="1" smtClean="0"/>
              <a:t>oropharyngeal</a:t>
            </a:r>
            <a:r>
              <a:rPr lang="en-US" dirty="0" smtClean="0"/>
              <a:t> muscles, facial muscle weakness, to limb musculatures, to respiratory muscles.</a:t>
            </a:r>
            <a:endParaRPr lang="en-US" dirty="0" smtClean="0"/>
          </a:p>
          <a:p>
            <a:pPr algn="just"/>
            <a:r>
              <a:rPr lang="en-US" dirty="0" smtClean="0"/>
              <a:t>Weakness gets aggravated by exertion or repetitive muscle contraction and relieved by rest. </a:t>
            </a:r>
            <a:endParaRPr lang="en-US" dirty="0" smtClean="0"/>
          </a:p>
          <a:p>
            <a:pPr algn="just"/>
            <a:r>
              <a:rPr lang="en-US" u="sng" dirty="0" smtClean="0"/>
              <a:t>Diurnal variation</a:t>
            </a:r>
            <a:r>
              <a:rPr lang="en-US" dirty="0" smtClean="0"/>
              <a:t>: weakness is found more in evenings as compared to morning time.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MG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Factors that worsen </a:t>
            </a:r>
            <a:r>
              <a:rPr lang="en-US" dirty="0" err="1" smtClean="0"/>
              <a:t>myasthenic</a:t>
            </a:r>
            <a:r>
              <a:rPr lang="en-US" dirty="0" smtClean="0"/>
              <a:t> symptoms are emotional upset, systemic illness (especially viral respiratory infections), hypothyroidism or hyperthyroidism, pregnancy, menstrual cycle, drugs affecting neuromuscular transmission and fever.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u="sng" dirty="0" smtClean="0"/>
              <a:t>Ptosis</a:t>
            </a:r>
            <a:r>
              <a:rPr lang="en-US" dirty="0" smtClean="0"/>
              <a:t> (initially from one eye and progressively may affect other) (</a:t>
            </a:r>
            <a:r>
              <a:rPr lang="en-US" u="sng" dirty="0" smtClean="0"/>
              <a:t>asymmetrical</a:t>
            </a:r>
            <a:r>
              <a:rPr lang="en-US" dirty="0" smtClean="0"/>
              <a:t>)</a:t>
            </a:r>
            <a:endParaRPr lang="en-US" dirty="0" smtClean="0"/>
          </a:p>
          <a:p>
            <a:pPr algn="just"/>
            <a:r>
              <a:rPr lang="en-US" dirty="0" smtClean="0"/>
              <a:t>Facial weakness produces a “snarling” expression when the patient attempts to smile - ‘</a:t>
            </a:r>
            <a:r>
              <a:rPr lang="en-US" u="sng" dirty="0" err="1" smtClean="0"/>
              <a:t>Myasthenic</a:t>
            </a:r>
            <a:r>
              <a:rPr lang="en-US" u="sng" dirty="0" smtClean="0"/>
              <a:t> Snarl</a:t>
            </a:r>
            <a:r>
              <a:rPr lang="en-US" dirty="0" smtClean="0"/>
              <a:t>’</a:t>
            </a:r>
            <a:endParaRPr lang="en-US" dirty="0" smtClean="0"/>
          </a:p>
          <a:p>
            <a:pPr algn="just"/>
            <a:r>
              <a:rPr lang="en-US" dirty="0" err="1" smtClean="0"/>
              <a:t>Overactivity</a:t>
            </a:r>
            <a:r>
              <a:rPr lang="en-US" dirty="0" smtClean="0"/>
              <a:t> of frontalis muscles</a:t>
            </a:r>
            <a:endParaRPr lang="en-US" dirty="0" smtClean="0"/>
          </a:p>
          <a:p>
            <a:pPr algn="just"/>
            <a:r>
              <a:rPr lang="en-US" dirty="0"/>
              <a:t>Wasting in long term </a:t>
            </a:r>
            <a:r>
              <a:rPr lang="en-US" dirty="0" smtClean="0"/>
              <a:t>patients</a:t>
            </a:r>
            <a:endParaRPr lang="en-US" dirty="0"/>
          </a:p>
        </p:txBody>
      </p:sp>
      <p:pic>
        <p:nvPicPr>
          <p:cNvPr id="7" name="Picture 6" descr=".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48400" y="3886200"/>
            <a:ext cx="2743200" cy="2514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dirty="0" smtClean="0"/>
              <a:t>Cranial nerve examination:</a:t>
            </a:r>
            <a:endParaRPr lang="en-US" dirty="0" smtClean="0"/>
          </a:p>
          <a:p>
            <a:pPr algn="just"/>
            <a:r>
              <a:rPr lang="en-US" u="sng" dirty="0" smtClean="0"/>
              <a:t>Dysarthria</a:t>
            </a:r>
            <a:r>
              <a:rPr lang="en-US" dirty="0" smtClean="0"/>
              <a:t> may be present.</a:t>
            </a:r>
            <a:endParaRPr lang="en-US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 smtClean="0"/>
              <a:t>Motor assessment:</a:t>
            </a:r>
            <a:endParaRPr lang="en-US" dirty="0" smtClean="0"/>
          </a:p>
          <a:p>
            <a:pPr algn="just"/>
            <a:r>
              <a:rPr lang="en-US" u="sng" dirty="0" smtClean="0"/>
              <a:t>Muscle weakness</a:t>
            </a:r>
            <a:r>
              <a:rPr lang="en-US" dirty="0" smtClean="0"/>
              <a:t> present in facial muscles- </a:t>
            </a:r>
            <a:r>
              <a:rPr lang="en-US" dirty="0" err="1" smtClean="0"/>
              <a:t>orbicularis</a:t>
            </a:r>
            <a:r>
              <a:rPr lang="en-US" dirty="0" smtClean="0"/>
              <a:t> </a:t>
            </a:r>
            <a:r>
              <a:rPr lang="en-US" dirty="0" err="1" smtClean="0"/>
              <a:t>oculi</a:t>
            </a:r>
            <a:r>
              <a:rPr lang="en-US" dirty="0" smtClean="0"/>
              <a:t>, </a:t>
            </a:r>
            <a:r>
              <a:rPr lang="en-US" dirty="0" err="1" smtClean="0"/>
              <a:t>orbicularis</a:t>
            </a:r>
            <a:r>
              <a:rPr lang="en-US" dirty="0" smtClean="0"/>
              <a:t> </a:t>
            </a:r>
            <a:r>
              <a:rPr lang="en-US" dirty="0" err="1" smtClean="0"/>
              <a:t>oris</a:t>
            </a:r>
            <a:r>
              <a:rPr lang="en-US" dirty="0" smtClean="0"/>
              <a:t> etc. as well as </a:t>
            </a:r>
            <a:r>
              <a:rPr lang="en-US" u="sng" dirty="0" smtClean="0"/>
              <a:t>limb muscles</a:t>
            </a:r>
            <a:r>
              <a:rPr lang="en-US" dirty="0" smtClean="0"/>
              <a:t> as well as </a:t>
            </a:r>
            <a:r>
              <a:rPr lang="en-US" u="sng" dirty="0" smtClean="0"/>
              <a:t>extensors of the neck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r>
              <a:rPr lang="en-US" dirty="0" smtClean="0"/>
              <a:t>Difficulty while holding the head erect for a longer time.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Patient may be connected to a mechanical ventilator or may be fitted with Ryle’s tube in later stages due </a:t>
            </a:r>
            <a:r>
              <a:rPr lang="en-US" u="sng" dirty="0" smtClean="0"/>
              <a:t>difficulty in breathing and swallowing</a:t>
            </a:r>
            <a:r>
              <a:rPr lang="en-US" dirty="0" smtClean="0"/>
              <a:t> respectively.</a:t>
            </a:r>
            <a:endParaRPr lang="en-US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 smtClean="0"/>
              <a:t>Chest examination:</a:t>
            </a:r>
            <a:endParaRPr lang="en-US" dirty="0" smtClean="0"/>
          </a:p>
          <a:p>
            <a:pPr algn="just"/>
            <a:r>
              <a:rPr lang="en-US" dirty="0" smtClean="0"/>
              <a:t>Respiratory muscle weakness present- decreased </a:t>
            </a:r>
            <a:r>
              <a:rPr lang="en-US" u="sng" dirty="0" smtClean="0"/>
              <a:t>cough strength</a:t>
            </a:r>
            <a:r>
              <a:rPr lang="en-US" dirty="0" smtClean="0"/>
              <a:t>, </a:t>
            </a:r>
            <a:r>
              <a:rPr lang="en-US" u="sng" dirty="0" smtClean="0"/>
              <a:t>chest expansion </a:t>
            </a:r>
            <a:r>
              <a:rPr lang="en-US" dirty="0" smtClean="0"/>
              <a:t>or </a:t>
            </a:r>
            <a:r>
              <a:rPr lang="en-US" u="sng" dirty="0" smtClean="0"/>
              <a:t>chest excursion</a:t>
            </a:r>
            <a:r>
              <a:rPr lang="en-US" dirty="0" smtClean="0"/>
              <a:t>. </a:t>
            </a:r>
            <a:endParaRPr lang="en-US" dirty="0" smtClean="0"/>
          </a:p>
          <a:p>
            <a:pPr algn="just"/>
            <a:r>
              <a:rPr lang="en-US" u="sng" dirty="0" err="1" smtClean="0"/>
              <a:t>Inspiratory</a:t>
            </a:r>
            <a:r>
              <a:rPr lang="en-US" u="sng" dirty="0" smtClean="0"/>
              <a:t> muscles</a:t>
            </a:r>
            <a:r>
              <a:rPr lang="en-US" dirty="0" smtClean="0"/>
              <a:t> in drawing in case if the patient is on ventilator.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Sensations are intact 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Tendon jerks are present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Fatigue assessment:</a:t>
            </a:r>
            <a:endParaRPr lang="en-US" dirty="0" smtClean="0"/>
          </a:p>
          <a:p>
            <a:r>
              <a:rPr lang="en-US" dirty="0" smtClean="0"/>
              <a:t>2MWT</a:t>
            </a:r>
            <a:endParaRPr lang="en-US" dirty="0" smtClean="0"/>
          </a:p>
          <a:p>
            <a:r>
              <a:rPr lang="en-US" dirty="0" smtClean="0"/>
              <a:t>6MWT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dirty="0" smtClean="0"/>
              <a:t>Functional assessment:</a:t>
            </a:r>
            <a:endParaRPr lang="en-US" dirty="0" smtClean="0"/>
          </a:p>
          <a:p>
            <a:pPr algn="just"/>
            <a:r>
              <a:rPr lang="en-US" dirty="0" smtClean="0"/>
              <a:t>Patient gives an H/O difficulty while eating, keeping the eyes open for a longer period of time, eating, speaking. This typically occurs at the evening after the entire day’s exertion. </a:t>
            </a:r>
            <a:endParaRPr lang="en-US" dirty="0" smtClean="0"/>
          </a:p>
          <a:p>
            <a:pPr algn="just"/>
            <a:r>
              <a:rPr lang="en-US" dirty="0" smtClean="0"/>
              <a:t>Weakness aggravated by exertion or repetitive muscle contraction and relieved by rest. </a:t>
            </a:r>
            <a:endParaRPr lang="en-US" dirty="0" smtClean="0"/>
          </a:p>
          <a:p>
            <a:pPr algn="just"/>
            <a:r>
              <a:rPr lang="en-US" dirty="0" smtClean="0"/>
              <a:t>Patient is dependent for all activities of daily living in the later stage when he is bedridden and on ventilator support</a:t>
            </a:r>
            <a:r>
              <a:rPr lang="en-IN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Physiotherapy management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	</a:t>
            </a:r>
            <a:r>
              <a:rPr lang="en-US" dirty="0"/>
              <a:t>O</a:t>
            </a:r>
            <a:r>
              <a:rPr lang="en-US" dirty="0" smtClean="0"/>
              <a:t>ptimum balance between physical activity and rest is indicated and the patient should not be exerted to the point of fatigue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u="sng" dirty="0"/>
              <a:t>In early stage of </a:t>
            </a:r>
            <a:r>
              <a:rPr lang="en-US" u="sng" dirty="0" smtClean="0"/>
              <a:t>diagnosis in myasthenia gravis:</a:t>
            </a:r>
            <a:endParaRPr lang="en-US" u="sng" dirty="0"/>
          </a:p>
          <a:p>
            <a:pPr algn="just"/>
            <a:r>
              <a:rPr lang="en-US" dirty="0"/>
              <a:t>	</a:t>
            </a:r>
            <a:r>
              <a:rPr lang="en-US" b="1" dirty="0"/>
              <a:t>Passive movements </a:t>
            </a:r>
            <a:r>
              <a:rPr lang="en-US" dirty="0"/>
              <a:t>and </a:t>
            </a:r>
            <a:r>
              <a:rPr lang="en-US" b="1" dirty="0"/>
              <a:t>gentle exercises </a:t>
            </a:r>
            <a:r>
              <a:rPr lang="en-US" dirty="0"/>
              <a:t>are done to improve the patients comfort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 algn="just">
              <a:buNone/>
            </a:pPr>
            <a:endParaRPr lang="en-US" b="1" dirty="0" smtClean="0"/>
          </a:p>
          <a:p>
            <a:pPr algn="just"/>
            <a:r>
              <a:rPr lang="en-US" b="1" dirty="0" smtClean="0"/>
              <a:t>Strengthening </a:t>
            </a:r>
            <a:r>
              <a:rPr lang="en-US" b="1" dirty="0"/>
              <a:t>of weak </a:t>
            </a:r>
            <a:r>
              <a:rPr lang="en-US" b="1" dirty="0" smtClean="0"/>
              <a:t>muscles particularly proximal muscle groups of shoulder and hips</a:t>
            </a:r>
            <a:r>
              <a:rPr lang="en-US" dirty="0" smtClean="0"/>
              <a:t>, using low to medium intensity using FITT principle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r>
              <a:rPr lang="en-US" dirty="0" smtClean="0"/>
              <a:t>Followed by </a:t>
            </a:r>
            <a:r>
              <a:rPr lang="en-US" u="sng" dirty="0" smtClean="0"/>
              <a:t>endurance training </a:t>
            </a:r>
            <a:r>
              <a:rPr lang="en-US" dirty="0" smtClean="0"/>
              <a:t>of later muscle.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At the end of this session you must know  the following points:</a:t>
            </a:r>
            <a:endParaRPr lang="en-US" dirty="0" smtClean="0"/>
          </a:p>
          <a:p>
            <a:pPr algn="just"/>
            <a:r>
              <a:rPr lang="en-US" dirty="0" smtClean="0"/>
              <a:t>Brief introduction and pathophysiology of MG</a:t>
            </a:r>
            <a:endParaRPr lang="en-US" dirty="0" smtClean="0"/>
          </a:p>
          <a:p>
            <a:pPr algn="just"/>
            <a:r>
              <a:rPr lang="en-US" dirty="0" err="1" smtClean="0"/>
              <a:t>Myasthenic</a:t>
            </a:r>
            <a:r>
              <a:rPr lang="en-US" dirty="0" smtClean="0"/>
              <a:t> crisis</a:t>
            </a:r>
            <a:endParaRPr lang="en-US" dirty="0" smtClean="0"/>
          </a:p>
          <a:p>
            <a:pPr algn="just"/>
            <a:r>
              <a:rPr lang="en-US" dirty="0" smtClean="0"/>
              <a:t>Physiotherapy assessment in MG patients</a:t>
            </a:r>
            <a:endParaRPr lang="en-US" dirty="0" smtClean="0"/>
          </a:p>
          <a:p>
            <a:pPr algn="just"/>
            <a:r>
              <a:rPr lang="en-US" dirty="0" smtClean="0"/>
              <a:t>Physiotherapy management in MG patients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u="sng" dirty="0" smtClean="0"/>
              <a:t>Suitable timings for exercising </a:t>
            </a:r>
            <a:r>
              <a:rPr lang="en-IN" dirty="0" smtClean="0"/>
              <a:t>in case of MG patients is in </a:t>
            </a:r>
            <a:r>
              <a:rPr lang="en-IN" u="sng" dirty="0" smtClean="0"/>
              <a:t>morning duration </a:t>
            </a:r>
            <a:r>
              <a:rPr lang="en-IN" dirty="0" smtClean="0"/>
              <a:t>when patient is not feeling tired.</a:t>
            </a:r>
            <a:endParaRPr lang="en-IN" dirty="0" smtClean="0"/>
          </a:p>
          <a:p>
            <a:pPr algn="just"/>
            <a:r>
              <a:rPr lang="en-IN" dirty="0" smtClean="0"/>
              <a:t>Moderate </a:t>
            </a:r>
            <a:r>
              <a:rPr lang="en-IN" dirty="0" smtClean="0"/>
              <a:t>intensity exercise should not experience worsening of MG symptoms during or after exercise.</a:t>
            </a:r>
            <a:endParaRPr lang="en-IN" dirty="0" smtClean="0"/>
          </a:p>
          <a:p>
            <a:pPr algn="just"/>
            <a:r>
              <a:rPr lang="en-IN" dirty="0" smtClean="0"/>
              <a:t>General </a:t>
            </a:r>
            <a:r>
              <a:rPr lang="en-IN" u="sng" dirty="0" smtClean="0"/>
              <a:t>aerobic exercise</a:t>
            </a:r>
            <a:r>
              <a:rPr lang="en-IN" dirty="0" smtClean="0"/>
              <a:t> is essential for respiratory function.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Fatigue management:</a:t>
            </a:r>
            <a:endParaRPr lang="en-US" dirty="0" smtClean="0"/>
          </a:p>
          <a:p>
            <a:r>
              <a:rPr lang="en-US" dirty="0" smtClean="0"/>
              <a:t>Modification ergonomics for home and workplace (</a:t>
            </a:r>
            <a:r>
              <a:rPr lang="en-US" dirty="0" err="1" smtClean="0"/>
              <a:t>eg</a:t>
            </a:r>
            <a:r>
              <a:rPr lang="en-US" dirty="0" smtClean="0"/>
              <a:t> install ramps, objects at reachable waist level, </a:t>
            </a:r>
            <a:r>
              <a:rPr lang="en-US" dirty="0" err="1" smtClean="0"/>
              <a:t>velcro</a:t>
            </a:r>
            <a:r>
              <a:rPr lang="en-US" dirty="0" smtClean="0"/>
              <a:t> clothing's, elastic shoe laces, zipper pulls, etc)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Supportive devices (modified handles, electric grooming instruments, etc)</a:t>
            </a: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Energy conservation techniques</a:t>
            </a:r>
            <a:endParaRPr lang="en-US" dirty="0" smtClean="0"/>
          </a:p>
          <a:p>
            <a:r>
              <a:rPr lang="en-US" b="1" u="sng" dirty="0" err="1" smtClean="0"/>
              <a:t>P</a:t>
            </a:r>
            <a:r>
              <a:rPr lang="en-US" u="sng" dirty="0" err="1" smtClean="0"/>
              <a:t>riortize</a:t>
            </a:r>
            <a:r>
              <a:rPr lang="en-US" dirty="0" smtClean="0"/>
              <a:t> needs and to do things. Do not rush.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u="sng" dirty="0" smtClean="0"/>
              <a:t>P</a:t>
            </a:r>
            <a:r>
              <a:rPr lang="en-US" u="sng" dirty="0" smtClean="0"/>
              <a:t>lan activities </a:t>
            </a:r>
            <a:r>
              <a:rPr lang="en-US" dirty="0" smtClean="0"/>
              <a:t>first to avoid extra trips, plan to alternate heavy and light tasks.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u="sng" dirty="0"/>
              <a:t>P</a:t>
            </a:r>
            <a:r>
              <a:rPr lang="en-US" u="sng" dirty="0" smtClean="0"/>
              <a:t>lan </a:t>
            </a:r>
            <a:r>
              <a:rPr lang="en-US" u="sng" dirty="0" smtClean="0"/>
              <a:t>up schedule </a:t>
            </a:r>
            <a:r>
              <a:rPr lang="en-US" dirty="0" smtClean="0"/>
              <a:t>for week to avoid too many </a:t>
            </a:r>
            <a:r>
              <a:rPr lang="en-US" dirty="0" err="1" smtClean="0"/>
              <a:t>activites</a:t>
            </a:r>
            <a:r>
              <a:rPr lang="en-US" dirty="0" smtClean="0"/>
              <a:t> for each one day, </a:t>
            </a:r>
            <a:r>
              <a:rPr lang="en-US" dirty="0" smtClean="0"/>
              <a:t>maintaining regular </a:t>
            </a:r>
            <a:r>
              <a:rPr lang="en-US" u="sng" dirty="0" smtClean="0"/>
              <a:t>ADL’s diary writing </a:t>
            </a:r>
            <a:r>
              <a:rPr lang="en-US" dirty="0" smtClean="0"/>
              <a:t>for the day.</a:t>
            </a:r>
            <a:endParaRPr lang="en-US" dirty="0" smtClean="0"/>
          </a:p>
          <a:p>
            <a:pPr>
              <a:buNone/>
            </a:pPr>
            <a:r>
              <a:rPr lang="en-US" dirty="0"/>
              <a:t>	A</a:t>
            </a:r>
            <a:r>
              <a:rPr lang="en-US" dirty="0" smtClean="0"/>
              <a:t>sk </a:t>
            </a:r>
            <a:r>
              <a:rPr lang="en-US" dirty="0" smtClean="0"/>
              <a:t>for helping hands if required.</a:t>
            </a: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P</a:t>
            </a:r>
            <a:r>
              <a:rPr lang="en-US" u="sng" dirty="0" smtClean="0"/>
              <a:t>acing of </a:t>
            </a:r>
            <a:r>
              <a:rPr lang="en-US" u="sng" dirty="0" err="1" smtClean="0"/>
              <a:t>activites</a:t>
            </a:r>
            <a:r>
              <a:rPr lang="en-US" u="sng" dirty="0" smtClean="0"/>
              <a:t> </a:t>
            </a:r>
            <a:r>
              <a:rPr lang="en-US" dirty="0" smtClean="0"/>
              <a:t>– rest before you feel tired.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Maintain slow and steady pace of work.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Avoid holding breath and know own limits of work and </a:t>
            </a:r>
            <a:r>
              <a:rPr lang="en-US" dirty="0" err="1" smtClean="0"/>
              <a:t>fatiguability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b="1" u="sng" dirty="0" smtClean="0"/>
              <a:t>P</a:t>
            </a:r>
            <a:r>
              <a:rPr lang="en-US" u="sng" dirty="0" smtClean="0"/>
              <a:t>osition and </a:t>
            </a:r>
            <a:r>
              <a:rPr lang="en-US" b="1" u="sng" dirty="0" smtClean="0"/>
              <a:t>P</a:t>
            </a:r>
            <a:r>
              <a:rPr lang="en-US" u="sng" dirty="0" smtClean="0"/>
              <a:t>osture </a:t>
            </a:r>
            <a:r>
              <a:rPr lang="en-US" dirty="0" smtClean="0"/>
              <a:t>– avoid bending and farther </a:t>
            </a:r>
            <a:r>
              <a:rPr lang="en-US" dirty="0" err="1" smtClean="0"/>
              <a:t>reachs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Use upright posture while sitting  and standing to promote breathing and conserve energy.</a:t>
            </a:r>
            <a:endParaRPr lang="en-US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u="sng" dirty="0" smtClean="0"/>
              <a:t>In </a:t>
            </a:r>
            <a:r>
              <a:rPr lang="en-US" u="sng" dirty="0" err="1" smtClean="0"/>
              <a:t>myasthenic</a:t>
            </a:r>
            <a:r>
              <a:rPr lang="en-US" u="sng" dirty="0" smtClean="0"/>
              <a:t> crisis: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Physical therapy for myasthenia gravis can also consist of </a:t>
            </a:r>
            <a:r>
              <a:rPr lang="en-US" b="1" dirty="0" smtClean="0"/>
              <a:t>breathing exercises </a:t>
            </a:r>
            <a:r>
              <a:rPr lang="en-US" dirty="0" smtClean="0"/>
              <a:t>to help </a:t>
            </a:r>
            <a:r>
              <a:rPr lang="en-US" dirty="0" smtClean="0"/>
              <a:t>improve patients </a:t>
            </a:r>
            <a:r>
              <a:rPr lang="en-US" dirty="0" smtClean="0"/>
              <a:t>lung function. It may be necessary to clear the lung, respiratory tract and </a:t>
            </a:r>
            <a:r>
              <a:rPr lang="en-US" b="1" dirty="0" smtClean="0"/>
              <a:t>assist respiration </a:t>
            </a:r>
            <a:r>
              <a:rPr lang="en-US" dirty="0" smtClean="0"/>
              <a:t>in later stages when there is the involvement of respiratory muscles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	Breathing exercises may include </a:t>
            </a:r>
            <a:r>
              <a:rPr lang="en-US" u="sng" dirty="0" smtClean="0"/>
              <a:t>inspiratory muscle training</a:t>
            </a:r>
            <a:r>
              <a:rPr lang="en-US" dirty="0" smtClean="0"/>
              <a:t>, which </a:t>
            </a:r>
            <a:r>
              <a:rPr lang="en-US" dirty="0" smtClean="0"/>
              <a:t>strengthens through </a:t>
            </a:r>
            <a:r>
              <a:rPr lang="en-US" dirty="0" smtClean="0"/>
              <a:t>use of a </a:t>
            </a:r>
            <a:r>
              <a:rPr lang="en-US" b="1" dirty="0" smtClean="0"/>
              <a:t>breathing device like volume based spirometer, diaphragmatic breathing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u="sng" dirty="0" smtClean="0"/>
              <a:t>Myasthenia gravis is an acquired neuromuscular junction disease with auto-immunological pathogenesis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r>
              <a:rPr lang="en-US" dirty="0" smtClean="0"/>
              <a:t>The condition gets worsened by exertion and the muscles fail to work with </a:t>
            </a:r>
            <a:r>
              <a:rPr lang="en-US" b="1" dirty="0" smtClean="0"/>
              <a:t>weakness and easy fatigability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r>
              <a:rPr lang="en-US" dirty="0" smtClean="0"/>
              <a:t>There is defect in the </a:t>
            </a:r>
            <a:r>
              <a:rPr lang="en-US" dirty="0" err="1" smtClean="0"/>
              <a:t>neuro</a:t>
            </a:r>
            <a:r>
              <a:rPr lang="en-US" dirty="0" smtClean="0"/>
              <a:t>-muscular junction and the nerve impulses fail to pass the muscle fibers.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 MG, the </a:t>
            </a:r>
            <a:r>
              <a:rPr lang="en-US" dirty="0" err="1" smtClean="0"/>
              <a:t>postynaptic</a:t>
            </a:r>
            <a:r>
              <a:rPr lang="en-US" dirty="0" smtClean="0"/>
              <a:t> muscle membrane is distorted and simplified, having lost its normal folded shape, the </a:t>
            </a:r>
            <a:r>
              <a:rPr lang="en-US" b="1" u="sng" dirty="0" smtClean="0"/>
              <a:t>concentration of </a:t>
            </a:r>
            <a:r>
              <a:rPr lang="en-US" b="1" u="sng" dirty="0" err="1" smtClean="0"/>
              <a:t>AChRs</a:t>
            </a:r>
            <a:r>
              <a:rPr lang="en-US" b="1" u="sng" dirty="0" smtClean="0"/>
              <a:t> on muscle endplate membrane is reduced fundamentally</a:t>
            </a:r>
            <a:r>
              <a:rPr lang="en-US" dirty="0" smtClean="0"/>
              <a:t>, and antibodies and complement are attached to membrane.</a:t>
            </a:r>
            <a:endParaRPr lang="en-US" dirty="0" smtClean="0"/>
          </a:p>
        </p:txBody>
      </p:sp>
      <p:pic>
        <p:nvPicPr>
          <p:cNvPr id="1027" name="Picture 3" descr="E:\1\.1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181600" y="152400"/>
            <a:ext cx="3743325" cy="2614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Myasthenic</a:t>
            </a:r>
            <a:r>
              <a:rPr lang="en-IN" dirty="0" smtClean="0"/>
              <a:t> Crisis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It is defined as onset of life threatening respiratory failure due to respiratory muscle weakness which requires severe to necessitate intubation or delay extubation with poor prognosis.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Physiotherapy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Therapist has to be careful so as to not to exert the patients while assessing.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u="sng" dirty="0" smtClean="0"/>
              <a:t>In first peak</a:t>
            </a:r>
            <a:endParaRPr lang="en-US" u="sng" dirty="0" smtClean="0"/>
          </a:p>
          <a:p>
            <a:pPr algn="just"/>
            <a:r>
              <a:rPr lang="en-US" dirty="0" smtClean="0"/>
              <a:t>Age:  youth - middle age</a:t>
            </a:r>
            <a:endParaRPr lang="en-US" dirty="0" smtClean="0"/>
          </a:p>
          <a:p>
            <a:pPr algn="just"/>
            <a:r>
              <a:rPr lang="en-US" dirty="0" smtClean="0"/>
              <a:t>Gender: females are more susceptible</a:t>
            </a:r>
            <a:endParaRPr lang="en-US" dirty="0" smtClean="0"/>
          </a:p>
          <a:p>
            <a:pPr algn="just"/>
            <a:r>
              <a:rPr lang="en-US" u="sng" dirty="0" smtClean="0"/>
              <a:t>In second peak</a:t>
            </a:r>
            <a:endParaRPr lang="en-US" u="sng" dirty="0" smtClean="0"/>
          </a:p>
          <a:p>
            <a:pPr algn="just"/>
            <a:r>
              <a:rPr lang="en-US" dirty="0" smtClean="0"/>
              <a:t>Age:  sixth or seventh decades</a:t>
            </a:r>
            <a:endParaRPr lang="en-US" dirty="0" smtClean="0"/>
          </a:p>
          <a:p>
            <a:pPr algn="just"/>
            <a:r>
              <a:rPr lang="en-US" dirty="0" smtClean="0"/>
              <a:t>Gender: males are more susceptible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Demographic details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Clinical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Feeling of </a:t>
            </a:r>
            <a:r>
              <a:rPr lang="en-US" u="sng" dirty="0" smtClean="0"/>
              <a:t>fatigue</a:t>
            </a:r>
            <a:r>
              <a:rPr lang="en-US" dirty="0" smtClean="0"/>
              <a:t> or exhaustion</a:t>
            </a:r>
            <a:endParaRPr lang="en-US" dirty="0" smtClean="0"/>
          </a:p>
          <a:p>
            <a:pPr algn="just"/>
            <a:r>
              <a:rPr lang="en-US" dirty="0" smtClean="0"/>
              <a:t>Difficulty in keeping eyes open for a longer period of time, </a:t>
            </a:r>
            <a:r>
              <a:rPr lang="en-US" u="sng" dirty="0" smtClean="0"/>
              <a:t>weakness</a:t>
            </a:r>
            <a:r>
              <a:rPr lang="en-US" dirty="0" smtClean="0"/>
              <a:t> in performing facial movements</a:t>
            </a:r>
            <a:endParaRPr lang="en-US" dirty="0" smtClean="0"/>
          </a:p>
          <a:p>
            <a:pPr algn="just"/>
            <a:r>
              <a:rPr lang="en-US" dirty="0" smtClean="0"/>
              <a:t>Blurring of vision or one object is seen as two </a:t>
            </a:r>
            <a:r>
              <a:rPr lang="en-US" u="sng" dirty="0" smtClean="0"/>
              <a:t>(</a:t>
            </a:r>
            <a:r>
              <a:rPr lang="en-US" u="sng" dirty="0" err="1" smtClean="0"/>
              <a:t>diplopia</a:t>
            </a:r>
            <a:r>
              <a:rPr lang="en-US" u="sng" dirty="0" smtClean="0"/>
              <a:t>)</a:t>
            </a:r>
            <a:endParaRPr lang="en-US" u="sng" dirty="0" smtClean="0"/>
          </a:p>
          <a:p>
            <a:pPr algn="just"/>
            <a:r>
              <a:rPr lang="en-US" dirty="0" smtClean="0"/>
              <a:t>Difficulty while speaking, eating, chewing, swallowing</a:t>
            </a:r>
            <a:endParaRPr lang="en-US" dirty="0" smtClean="0"/>
          </a:p>
          <a:p>
            <a:pPr algn="just"/>
            <a:r>
              <a:rPr lang="en-US" dirty="0" smtClean="0"/>
              <a:t>Difficulty in breathing, shortness of breath</a:t>
            </a:r>
            <a:endParaRPr lang="en-US" dirty="0" smtClean="0"/>
          </a:p>
          <a:p>
            <a:pPr algn="just"/>
            <a:r>
              <a:rPr lang="en-US" dirty="0" smtClean="0"/>
              <a:t>Difficulty while holding the head erect for a longer time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ta Pie Charts">
  <a:themeElements>
    <a:clrScheme name="Data Pie Chart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Data Pie Chart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Data Pie Char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5794</Words>
  <Application>WPS Presentation</Application>
  <PresentationFormat>On-screen Show (4:3)</PresentationFormat>
  <Paragraphs>132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Arial</vt:lpstr>
      <vt:lpstr>SimSun</vt:lpstr>
      <vt:lpstr>Wingdings</vt:lpstr>
      <vt:lpstr>Calibri</vt:lpstr>
      <vt:lpstr>Microsoft YaHei</vt:lpstr>
      <vt:lpstr>Arial Unicode MS</vt:lpstr>
      <vt:lpstr>Data Pie Charts</vt:lpstr>
      <vt:lpstr>Myasthenia Gravis</vt:lpstr>
      <vt:lpstr>Objectives </vt:lpstr>
      <vt:lpstr>Introduction</vt:lpstr>
      <vt:lpstr>PowerPoint 演示文稿</vt:lpstr>
      <vt:lpstr>Myasthenic Crisis</vt:lpstr>
      <vt:lpstr>Physiotherapy Assessment</vt:lpstr>
      <vt:lpstr>PowerPoint 演示文稿</vt:lpstr>
      <vt:lpstr>Demographic details</vt:lpstr>
      <vt:lpstr>Clinical symptoms</vt:lpstr>
      <vt:lpstr>History </vt:lpstr>
      <vt:lpstr>Factors affecting MG symptoms</vt:lpstr>
      <vt:lpstr>On Observation</vt:lpstr>
      <vt:lpstr>On Examination</vt:lpstr>
      <vt:lpstr>PowerPoint 演示文稿</vt:lpstr>
      <vt:lpstr>PowerPoint 演示文稿</vt:lpstr>
      <vt:lpstr>PowerPoint 演示文稿</vt:lpstr>
      <vt:lpstr>Physiotherapy management</vt:lpstr>
      <vt:lpstr>Physiotherapy management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Myasthenia Gravis</dc:title>
  <dc:creator>user</dc:creator>
  <cp:lastModifiedBy>ACER</cp:lastModifiedBy>
  <cp:revision>48</cp:revision>
  <dcterms:created xsi:type="dcterms:W3CDTF">2006-08-16T00:00:00Z</dcterms:created>
  <dcterms:modified xsi:type="dcterms:W3CDTF">2020-08-14T04:54:25Z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1033-11.2.0.9629</vt:lpwstr>
  </property>
</Properties>
</file>