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sldIdLst>
    <p:sldId id="290" r:id="rId2"/>
    <p:sldId id="273" r:id="rId3"/>
    <p:sldId id="436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334" r:id="rId19"/>
    <p:sldId id="437" r:id="rId20"/>
    <p:sldId id="438" r:id="rId21"/>
    <p:sldId id="439" r:id="rId22"/>
    <p:sldId id="440" r:id="rId2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699EF-A9AC-4A5B-955A-6B0C442BB449}" type="slidenum">
              <a:rPr lang="en-US"/>
              <a:pPr/>
              <a:t>4</a:t>
            </a:fld>
            <a:endParaRPr lang="en-US"/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4CF04E-A299-4861-ADE7-4DB5E19DD809}" type="slidenum">
              <a:rPr lang="en-US"/>
              <a:pPr/>
              <a:t>16</a:t>
            </a:fld>
            <a:endParaRPr lang="en-US"/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AA2C6-A589-46BA-ABF2-289C2EC43AE9}" type="slidenum">
              <a:rPr lang="en-US"/>
              <a:pPr/>
              <a:t>17</a:t>
            </a:fld>
            <a:endParaRPr lang="en-US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5B205-9C21-4B4F-80E4-1A0A6841E6D6}" type="slidenum">
              <a:rPr lang="en-US"/>
              <a:pPr/>
              <a:t>5</a:t>
            </a:fld>
            <a:endParaRPr lang="en-US"/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7775E-FD06-4C64-824B-DE20BA2761AB}" type="slidenum">
              <a:rPr lang="en-US"/>
              <a:pPr/>
              <a:t>6</a:t>
            </a:fld>
            <a:endParaRPr lang="en-US"/>
          </a:p>
        </p:txBody>
      </p:sp>
      <p:sp>
        <p:nvSpPr>
          <p:cNvPr id="311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85D69-FB93-4685-BDEA-EB5DDAC55B4F}" type="slidenum">
              <a:rPr lang="en-US"/>
              <a:pPr/>
              <a:t>10</a:t>
            </a:fld>
            <a:endParaRPr lang="en-US"/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67EBF-16ED-4BAC-BDD0-99BBA3F2640D}" type="slidenum">
              <a:rPr lang="en-US"/>
              <a:pPr/>
              <a:t>11</a:t>
            </a:fld>
            <a:endParaRPr lang="en-US"/>
          </a:p>
        </p:txBody>
      </p:sp>
      <p:sp>
        <p:nvSpPr>
          <p:cNvPr id="313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BAA6F-9BC6-4D9A-9F0F-26A00542D745}" type="slidenum">
              <a:rPr lang="en-US"/>
              <a:pPr/>
              <a:t>12</a:t>
            </a:fld>
            <a:endParaRPr lang="en-US"/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9F8A8-F4C1-4E08-8A60-A9F6251C4DBD}" type="slidenum">
              <a:rPr lang="en-US"/>
              <a:pPr/>
              <a:t>13</a:t>
            </a:fld>
            <a:endParaRPr lang="en-US"/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CC0865-75ED-4254-AE02-F0F769793563}" type="slidenum">
              <a:rPr lang="en-US"/>
              <a:pPr/>
              <a:t>14</a:t>
            </a:fld>
            <a:endParaRPr lang="en-US"/>
          </a:p>
        </p:txBody>
      </p:sp>
      <p:sp>
        <p:nvSpPr>
          <p:cNvPr id="316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DB194-454D-4311-87F9-39EB3D56AB5F}" type="slidenum">
              <a:rPr lang="en-US"/>
              <a:pPr/>
              <a:t>15</a:t>
            </a:fld>
            <a:endParaRPr lang="en-US"/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3603452" TargetMode="External"/><Relationship Id="rId7" Type="http://schemas.openxmlformats.org/officeDocument/2006/relationships/hyperlink" Target="http://www.ncbi.nlm.nih.gov/pubmed?term=Wille%20T%5BAuthor%5D&amp;cauthor=true&amp;cauthor_uid=2360345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Thiermann%20H%5BAuthor%5D&amp;cauthor=true&amp;cauthor_uid=23603452" TargetMode="External"/><Relationship Id="rId5" Type="http://schemas.openxmlformats.org/officeDocument/2006/relationships/hyperlink" Target="http://www.ncbi.nlm.nih.gov/pubmed?term=Worek%20F%5BAuthor%5D&amp;cauthor=true&amp;cauthor_uid=23603452" TargetMode="External"/><Relationship Id="rId4" Type="http://schemas.openxmlformats.org/officeDocument/2006/relationships/hyperlink" Target="http://www.ncbi.nlm.nih.gov/pubmed?term=K%C3%B6niger%20C%5BAuthor%5D&amp;cauthor=true&amp;cauthor_uid=23603452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Gordon%20RK%5BAuthor%5D&amp;cauthor=true&amp;cauthor_uid=23523385" TargetMode="External"/><Relationship Id="rId3" Type="http://schemas.openxmlformats.org/officeDocument/2006/relationships/hyperlink" Target="http://www.ncbi.nlm.nih.gov/pubmed/23523385" TargetMode="External"/><Relationship Id="rId7" Type="http://schemas.openxmlformats.org/officeDocument/2006/relationships/hyperlink" Target="http://www.ncbi.nlm.nih.gov/pubmed?term=Pervitsky%20D%5BAuthor%5D&amp;cauthor=true&amp;cauthor_uid=2352338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Evans%20SA%5BAuthor%5D&amp;cauthor=true&amp;cauthor_uid=23523385" TargetMode="External"/><Relationship Id="rId5" Type="http://schemas.openxmlformats.org/officeDocument/2006/relationships/hyperlink" Target="http://www.ncbi.nlm.nih.gov/pubmed?term=Pomponio%20JW%5BAuthor%5D&amp;cauthor=true&amp;cauthor_uid=23523385" TargetMode="External"/><Relationship Id="rId4" Type="http://schemas.openxmlformats.org/officeDocument/2006/relationships/hyperlink" Target="http://www.ncbi.nlm.nih.gov/pubmed?term=Bhattacharjee%20AK%5BAuthor%5D&amp;cauthor=true&amp;cauthor_uid=2352338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IPRATROPIUM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USES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DISTINCTIVENESS FROM ATROPINE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MUSCARINIC RECEPTOR ANTAGONISTS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133600"/>
            <a:ext cx="7780337" cy="30480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Pirenzepine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Blocks the 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and the 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receptor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Its usefulness for peptic ulcer</a:t>
            </a:r>
          </a:p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Telenzepine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Blocks the 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receptor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Its usefulness for peptic ulcer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MUSCARINIC RECEPTOR ANTAGONISTS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828800"/>
            <a:ext cx="7780337" cy="28956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Tripitamine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Blocks the 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receptor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Blocks the action of acetylcholine at cardiac muscle fibers</a:t>
            </a:r>
          </a:p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Gallamine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Blocks 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and the 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nicotinic sites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MUSCARINIC RECEPTOR ANTAGONIST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514600"/>
            <a:ext cx="7780337" cy="27432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Darifenacin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Blocks the M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receptor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Blocks the actions of acetylcholine at smooth muscles and glands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381000"/>
            <a:ext cx="8534400" cy="1143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DRUGS OF OTHER CLASSES WITH ANTIMUSCARINIC ACTIVITY (1)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26670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Tricyclic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antidepressants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Imipramine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Amitriptyline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Protriptyline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Others</a:t>
            </a: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534400" cy="1143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DRUGS OF OTHER CLASSES WITH ANTIMUSCARINIC ACTIVITY (2)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29718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Phenothiazine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Antipsychotic Agents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Chlorpromazine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Thioridazine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Perphenazine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Others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457200"/>
            <a:ext cx="8534400" cy="1143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DRUGS OF OTHER CLASSES WITH ANTIMUSCARINIC ACTIVITY (3)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24384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Dibenzodiazepine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antipsychotic agents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Clozapine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Olanzepine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Dibenzoxazepine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antipsychotic agents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Loxapine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457200"/>
            <a:ext cx="8534400" cy="6096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DRUGS OF OTHER CLASSES WITH ANTIMUSCARINIC ACTIVITY (4)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447800"/>
            <a:ext cx="7932737" cy="464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Histamine receptor blocking agents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Diphenhydramine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Dimenhydrinate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Promethazine</a:t>
            </a: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Carbinoxamine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Dimenhydrinate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Pyrlamine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Tripelennamine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Brompheniramine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Chlorpheniramine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Cyproheptadine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7</a:t>
            </a:r>
            <a:r>
              <a:rPr lang="en-IN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113 to 121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 cholinergic system and drugs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Atropine substitutes, drugs, mechanism</a:t>
                      </a:r>
                      <a:r>
                        <a:rPr lang="en-IN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action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4290"/>
            <a:ext cx="8153400" cy="2786082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MUSCARINIC RECEPTOR BLOCKING DRUGS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298 to 306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Atropine substitutes, drugs, mechanism</a:t>
                      </a:r>
                      <a:r>
                        <a:rPr lang="en-IN" b="1" baseline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action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500042"/>
          <a:ext cx="7772400" cy="444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 tooltip="Chemico-biological interactions."/>
                        </a:rPr>
                        <a:t>Chem</a:t>
                      </a:r>
                      <a:r>
                        <a:rPr lang="en-US" dirty="0" smtClean="0">
                          <a:hlinkClick r:id="rId3" tooltip="Chemico-biological interactions."/>
                        </a:rPr>
                        <a:t> </a:t>
                      </a:r>
                      <a:r>
                        <a:rPr lang="en-US" dirty="0" err="1" smtClean="0">
                          <a:hlinkClick r:id="rId3" tooltip="Chemico-biological interactions."/>
                        </a:rPr>
                        <a:t>Biol</a:t>
                      </a:r>
                      <a:r>
                        <a:rPr lang="en-US" dirty="0" smtClean="0">
                          <a:hlinkClick r:id="rId3" tooltip="Chemico-biological interactions."/>
                        </a:rPr>
                        <a:t> Interact.</a:t>
                      </a:r>
                      <a:r>
                        <a:rPr lang="en-US" dirty="0" smtClean="0"/>
                        <a:t> 2013 Jun 25;204(1):1-5. </a:t>
                      </a:r>
                      <a:r>
                        <a:rPr lang="en-US" dirty="0" err="1" smtClean="0"/>
                        <a:t>doi</a:t>
                      </a:r>
                      <a:r>
                        <a:rPr lang="en-US" dirty="0" smtClean="0"/>
                        <a:t>: 10.1016/j.cbi.2013.04.004. </a:t>
                      </a:r>
                      <a:r>
                        <a:rPr lang="en-US" dirty="0" err="1" smtClean="0"/>
                        <a:t>Epub</a:t>
                      </a:r>
                      <a:r>
                        <a:rPr lang="en-US" dirty="0" smtClean="0"/>
                        <a:t> 2013 Apr 18.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Effect of MB327 and </a:t>
                      </a:r>
                      <a:r>
                        <a:rPr lang="en-US" b="1" dirty="0" err="1" smtClean="0"/>
                        <a:t>oximes</a:t>
                      </a:r>
                      <a:r>
                        <a:rPr lang="en-US" b="1" dirty="0" smtClean="0"/>
                        <a:t> on rat intestinal smooth muscle function.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4"/>
                        </a:rPr>
                        <a:t>Königer C</a:t>
                      </a:r>
                      <a:r>
                        <a:rPr lang="de-DE" baseline="30000" dirty="0" smtClean="0"/>
                        <a:t>1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smtClean="0">
                          <a:hlinkClick r:id="rId5"/>
                        </a:rPr>
                        <a:t>Worek F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smtClean="0">
                          <a:hlinkClick r:id="rId6"/>
                        </a:rPr>
                        <a:t>Thiermann H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smtClean="0">
                          <a:hlinkClick r:id="rId7"/>
                        </a:rPr>
                        <a:t>Wille T</a:t>
                      </a:r>
                      <a:r>
                        <a:rPr lang="de-DE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antimuscarinic</a:t>
                      </a:r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err="1" smtClean="0"/>
                        <a:t>Organophosphorous</a:t>
                      </a:r>
                      <a:r>
                        <a:rPr lang="en-US" dirty="0" smtClean="0"/>
                        <a:t> compounds (OP) are highly toxic compounds.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500042"/>
          <a:ext cx="7772400" cy="978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 tooltip="Bioorganic &amp; medicinal chemistry."/>
                        </a:rPr>
                        <a:t>Bioorg</a:t>
                      </a:r>
                      <a:r>
                        <a:rPr lang="en-US" dirty="0" smtClean="0">
                          <a:hlinkClick r:id="rId3" tooltip="Bioorganic &amp; medicinal chemistry."/>
                        </a:rPr>
                        <a:t> Med Chem.</a:t>
                      </a:r>
                      <a:r>
                        <a:rPr lang="en-US" dirty="0" smtClean="0"/>
                        <a:t> 2013 May 1;21(9):2651-62. </a:t>
                      </a:r>
                      <a:r>
                        <a:rPr lang="en-US" dirty="0" err="1" smtClean="0"/>
                        <a:t>doi</a:t>
                      </a:r>
                      <a:r>
                        <a:rPr lang="en-US" dirty="0" smtClean="0"/>
                        <a:t>: 10.1016/j.bmc.2013.01.072. </a:t>
                      </a:r>
                      <a:r>
                        <a:rPr lang="en-US" dirty="0" err="1" smtClean="0"/>
                        <a:t>Epub</a:t>
                      </a:r>
                      <a:r>
                        <a:rPr lang="en-US" dirty="0" smtClean="0"/>
                        <a:t> 2013 Feb 11.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Discovery of subtype selective </a:t>
                      </a:r>
                      <a:r>
                        <a:rPr lang="en-US" b="1" dirty="0" err="1" smtClean="0"/>
                        <a:t>muscarinic</a:t>
                      </a:r>
                      <a:r>
                        <a:rPr lang="en-US" b="1" dirty="0" smtClean="0"/>
                        <a:t> receptor antagonists as alternatives to atropine using in </a:t>
                      </a:r>
                      <a:r>
                        <a:rPr lang="en-US" b="1" dirty="0" err="1" smtClean="0"/>
                        <a:t>silico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pharmacophore</a:t>
                      </a:r>
                      <a:r>
                        <a:rPr lang="en-US" b="1" dirty="0" smtClean="0"/>
                        <a:t> modeling and virtual screening methods.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4"/>
                        </a:rPr>
                        <a:t>Bhattacharjee</a:t>
                      </a:r>
                      <a:r>
                        <a:rPr lang="en-US" dirty="0" smtClean="0">
                          <a:hlinkClick r:id="rId4"/>
                        </a:rPr>
                        <a:t> AK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Pomponio</a:t>
                      </a:r>
                      <a:r>
                        <a:rPr lang="en-US" dirty="0" smtClean="0">
                          <a:hlinkClick r:id="rId5"/>
                        </a:rPr>
                        <a:t> JW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/>
                        </a:rPr>
                        <a:t>Evans SA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/>
                        </a:rPr>
                        <a:t>Pervitsky</a:t>
                      </a:r>
                      <a:r>
                        <a:rPr lang="en-US" dirty="0" smtClean="0">
                          <a:hlinkClick r:id="rId7"/>
                        </a:rPr>
                        <a:t> 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8"/>
                        </a:rPr>
                        <a:t>Gordon RK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antimuscarinic</a:t>
                      </a:r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err="1" smtClean="0"/>
                        <a:t>Muscarinic</a:t>
                      </a:r>
                      <a:r>
                        <a:rPr lang="en-US" dirty="0" smtClean="0"/>
                        <a:t> acetylcholine receptors (</a:t>
                      </a:r>
                      <a:r>
                        <a:rPr lang="en-US" dirty="0" err="1" smtClean="0"/>
                        <a:t>mAChRs</a:t>
                      </a:r>
                      <a:r>
                        <a:rPr lang="en-US" dirty="0" smtClean="0"/>
                        <a:t>) have five known subtypes which are widely distributed in both the peripheral and central nervous system for regulation of a variety of cholinergic functions.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err="1" smtClean="0"/>
                        <a:t>ACh</a:t>
                      </a:r>
                      <a:r>
                        <a:rPr lang="en-US" dirty="0" smtClean="0"/>
                        <a:t> accumulates due to OP inhibition of </a:t>
                      </a:r>
                      <a:r>
                        <a:rPr lang="en-US" dirty="0" err="1" smtClean="0"/>
                        <a:t>acetylcholinesterase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AChE</a:t>
                      </a:r>
                      <a:r>
                        <a:rPr lang="en-US" dirty="0" smtClean="0"/>
                        <a:t>), the enzyme that hydrolyzes </a:t>
                      </a:r>
                      <a:r>
                        <a:rPr lang="en-US" dirty="0" err="1" smtClean="0"/>
                        <a:t>ACh</a:t>
                      </a:r>
                      <a:r>
                        <a:rPr lang="en-US" smtClean="0"/>
                        <a:t>.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ATROPINE SUBSTITUTES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TERTIARY MUSCARINIC ANTAGONISTS AND THEIR USES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Ophthalmic applications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Cyclopentolate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Tropicamide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Homatropine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Parkinson’s disease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Benztropine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Trihexphenidyl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TERTIARY MUSCARINIC ANTAGONISTS AND THEIR USES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00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Used for antispasmodic purposes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Flavoxate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urinary bladder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Oxybutynin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urinary bladder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Tolterodine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urinary bladder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Dicyclomine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Oxyphencyclimine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744538" y="5334000"/>
            <a:ext cx="7789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In general, they are useful for spasms of the g.t. tract, bile duct, ureters,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TOLTERODINE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71600"/>
            <a:ext cx="7772400" cy="4191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Therapeutic use - reduce urinary urgency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Cytochrome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P450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Active metabolite is DD-01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Drug interactions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Ketoconazole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Erythromycin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QUATERNARY AMMONIUM ANTAGONISTS (1)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016000" y="2057400"/>
            <a:ext cx="6908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General characteristics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Pharmacology and therapeutic uses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Distinct side effects with high and sometimes therapeutic doses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QUATERNARY AMMONIUM ANTAGONISTS (2)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1066800" y="2438400"/>
            <a:ext cx="69770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Methantheline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Propantheline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 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Methscopolamine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 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Homatropine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methylbromide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 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Oxyphenonium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 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QUATERNARY AMMONIUM ANTAGONISTS (3)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016000" y="2209800"/>
            <a:ext cx="6908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Anisotropine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Glycopyrrolate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Isopropamide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Mepenzolate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Ipratropium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(N</a:t>
            </a:r>
            <a:r>
              <a:rPr lang="en-US" sz="3600" b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744</Words>
  <Application>Microsoft Office PowerPoint</Application>
  <PresentationFormat>On-screen Show (4:3)</PresentationFormat>
  <Paragraphs>176</Paragraphs>
  <Slides>22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IntroducingPowerPoint2007</vt:lpstr>
      <vt:lpstr>Slide 1</vt:lpstr>
      <vt:lpstr>MUSCARINIC RECEPTOR BLOCKING DRUGS</vt:lpstr>
      <vt:lpstr>Slide 3</vt:lpstr>
      <vt:lpstr>TERTIARY MUSCARINIC ANTAGONISTS AND THEIR USES</vt:lpstr>
      <vt:lpstr>TERTIARY MUSCARINIC ANTAGONISTS AND THEIR USES</vt:lpstr>
      <vt:lpstr>TOLTERODINE</vt:lpstr>
      <vt:lpstr>QUATERNARY AMMONIUM ANTAGONISTS (1)</vt:lpstr>
      <vt:lpstr>QUATERNARY AMMONIUM ANTAGONISTS (2)</vt:lpstr>
      <vt:lpstr>QUATERNARY AMMONIUM ANTAGONISTS (3)</vt:lpstr>
      <vt:lpstr>IPRATROPIUM</vt:lpstr>
      <vt:lpstr>M1 MUSCARINIC RECEPTOR ANTAGONISTS</vt:lpstr>
      <vt:lpstr>M2 MUSCARINIC RECEPTOR ANTAGONISTS</vt:lpstr>
      <vt:lpstr>M3 MUSCARINIC RECEPTOR ANTAGONIST</vt:lpstr>
      <vt:lpstr>DRUGS OF OTHER CLASSES WITH ANTIMUSCARINIC ACTIVITY (1)</vt:lpstr>
      <vt:lpstr>DRUGS OF OTHER CLASSES WITH ANTIMUSCARINIC ACTIVITY (2)</vt:lpstr>
      <vt:lpstr>DRUGS OF OTHER CLASSES WITH ANTIMUSCARINIC ACTIVITY (3)</vt:lpstr>
      <vt:lpstr>DRUGS OF OTHER CLASSES WITH ANTIMUSCARINIC ACTIVITY (4)</vt:lpstr>
      <vt:lpstr>Slide 18</vt:lpstr>
      <vt:lpstr>K. D. Tripathi M.D., Essentials of Medical Pharmacology , 7th dition , 2013,  pg. 113 to 121</vt:lpstr>
      <vt:lpstr>Satoskar &amp; Bhandarkar, Pharmacology and Pharmacotherapeutics , Revised 23rd Edition , 2013,  pg . 298 to 306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2014-02-28T11:00:13Z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