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290" r:id="rId4"/>
    <p:sldId id="259" r:id="rId5"/>
    <p:sldId id="262" r:id="rId6"/>
    <p:sldId id="281" r:id="rId7"/>
    <p:sldId id="314" r:id="rId8"/>
    <p:sldId id="315" r:id="rId9"/>
    <p:sldId id="316" r:id="rId10"/>
    <p:sldId id="320" r:id="rId11"/>
    <p:sldId id="318" r:id="rId12"/>
    <p:sldId id="319" r:id="rId13"/>
    <p:sldId id="307" r:id="rId14"/>
    <p:sldId id="323" r:id="rId15"/>
    <p:sldId id="330" r:id="rId16"/>
    <p:sldId id="331" r:id="rId17"/>
    <p:sldId id="332" r:id="rId18"/>
    <p:sldId id="333" r:id="rId19"/>
    <p:sldId id="334" r:id="rId20"/>
    <p:sldId id="335" r:id="rId21"/>
    <p:sldId id="336" r:id="rId22"/>
    <p:sldId id="337" r:id="rId23"/>
    <p:sldId id="338" r:id="rId24"/>
    <p:sldId id="33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in/url?url=http://www.gponline.com/osteoarthritis-clinical-review/rheumatology/osteoarthritis/article/1176359&amp;rct=j&amp;frm=1&amp;q=&amp;esrc=s&amp;sa=U&amp;ei=BuMJVNGaHM-3ogT744LoBQ&amp;ved=0CDsQ9QEwEw&amp;sig2=CaWmstQjA30qY0IApJvZlQ&amp;usg=AFQjCNFAsFBH-60USb0e4X8ufgkE3Ir_3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in/url?url=http://reference.medscape.com/features/slideshow/rheum-swollenknee&amp;rct=j&amp;frm=1&amp;q=&amp;esrc=s&amp;sa=U&amp;ei=1LUIVPe_AcWcugSzvIHgDA&amp;ved=0CDsQ9QEwEzgo&amp;sig2=fiUZj5GLNX5Hig6LBRjiHg&amp;usg=AFQjCNGu3816b1y5FbOzrKp_WG_AaET1hw"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212975"/>
          </a:xfrm>
        </p:spPr>
        <p:txBody>
          <a:bodyPr>
            <a:normAutofit/>
          </a:bodyPr>
          <a:lstStyle/>
          <a:p>
            <a:r>
              <a:rPr lang="en-US" dirty="0" smtClean="0"/>
              <a:t>OSTEOARTHRITIS OF KNEE, Principles of </a:t>
            </a:r>
            <a:r>
              <a:rPr lang="en-US" dirty="0" smtClean="0"/>
              <a:t>assessment and physiotherapy management</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lstStyle/>
          <a:p>
            <a:r>
              <a:rPr lang="en-US" dirty="0" smtClean="0"/>
              <a:t>Redness over the knee joint may be </a:t>
            </a:r>
            <a:r>
              <a:rPr lang="en-US" dirty="0" err="1" smtClean="0"/>
              <a:t>pesent</a:t>
            </a:r>
            <a:r>
              <a:rPr lang="en-US" dirty="0" smtClean="0"/>
              <a:t> due to inflammation.</a:t>
            </a:r>
          </a:p>
          <a:p>
            <a:r>
              <a:rPr lang="en-US" dirty="0" smtClean="0"/>
              <a:t>Gait </a:t>
            </a:r>
            <a:r>
              <a:rPr lang="en-US" dirty="0" smtClean="0">
                <a:sym typeface="Wingdings" pitchFamily="2" charset="2"/>
              </a:rPr>
              <a:t> </a:t>
            </a:r>
            <a:r>
              <a:rPr lang="en-US" dirty="0" err="1" smtClean="0">
                <a:sym typeface="Wingdings" pitchFamily="2" charset="2"/>
              </a:rPr>
              <a:t>antalgic</a:t>
            </a:r>
            <a:r>
              <a:rPr lang="en-US" dirty="0" smtClean="0">
                <a:sym typeface="Wingdings" pitchFamily="2" charset="2"/>
              </a:rPr>
              <a:t> gait due to pain</a:t>
            </a:r>
            <a:endParaRPr lang="en-US" dirty="0" smtClean="0"/>
          </a:p>
          <a:p>
            <a:pPr>
              <a:buNone/>
            </a:pPr>
            <a:endParaRPr lang="en-US" dirty="0" smtClean="0"/>
          </a:p>
          <a:p>
            <a:pPr>
              <a:buNone/>
            </a:pPr>
            <a:r>
              <a:rPr lang="en-US" dirty="0" smtClean="0"/>
              <a:t>ON PALPATION:</a:t>
            </a:r>
          </a:p>
          <a:p>
            <a:r>
              <a:rPr lang="en-US" dirty="0" smtClean="0"/>
              <a:t>Tenderness over medial knee joint line</a:t>
            </a:r>
          </a:p>
          <a:p>
            <a:r>
              <a:rPr lang="en-US" smtClean="0"/>
              <a:t>Muscle spasm </a:t>
            </a:r>
            <a:endParaRPr lang="en-US" dirty="0" smtClean="0"/>
          </a:p>
          <a:p>
            <a:r>
              <a:rPr lang="en-US" dirty="0" smtClean="0"/>
              <a:t>Warmth</a:t>
            </a:r>
          </a:p>
          <a:p>
            <a:r>
              <a:rPr lang="en-US" dirty="0" err="1" smtClean="0"/>
              <a:t>Crepitus</a:t>
            </a:r>
            <a:endParaRPr lang="en-US" dirty="0" smtClean="0"/>
          </a:p>
          <a:p>
            <a:r>
              <a:rPr lang="en-US" dirty="0" smtClean="0"/>
              <a:t>Swelling (hard or soft), if present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examination</a:t>
            </a:r>
            <a:endParaRPr lang="en-US" dirty="0"/>
          </a:p>
        </p:txBody>
      </p:sp>
      <p:sp>
        <p:nvSpPr>
          <p:cNvPr id="3" name="Content Placeholder 2"/>
          <p:cNvSpPr>
            <a:spLocks noGrp="1"/>
          </p:cNvSpPr>
          <p:nvPr>
            <p:ph idx="1"/>
          </p:nvPr>
        </p:nvSpPr>
        <p:spPr/>
        <p:txBody>
          <a:bodyPr/>
          <a:lstStyle/>
          <a:p>
            <a:pPr>
              <a:buNone/>
            </a:pPr>
            <a:r>
              <a:rPr lang="en-US" dirty="0" smtClean="0"/>
              <a:t>Pain assessment:</a:t>
            </a:r>
          </a:p>
          <a:p>
            <a:r>
              <a:rPr lang="en-US" dirty="0" smtClean="0"/>
              <a:t>Site : knee joint</a:t>
            </a:r>
          </a:p>
          <a:p>
            <a:r>
              <a:rPr lang="en-US" dirty="0" smtClean="0"/>
              <a:t>Type: dull aching</a:t>
            </a:r>
          </a:p>
          <a:p>
            <a:r>
              <a:rPr lang="en-US" dirty="0" smtClean="0"/>
              <a:t>Frequency: intermittent</a:t>
            </a:r>
          </a:p>
          <a:p>
            <a:r>
              <a:rPr lang="en-US" dirty="0" smtClean="0"/>
              <a:t>A/F: weight bearing activities</a:t>
            </a:r>
          </a:p>
          <a:p>
            <a:r>
              <a:rPr lang="en-US" dirty="0" smtClean="0"/>
              <a:t>R/F: rest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pPr>
              <a:buNone/>
            </a:pPr>
            <a:r>
              <a:rPr lang="en-US" dirty="0" smtClean="0"/>
              <a:t>ROM </a:t>
            </a:r>
            <a:r>
              <a:rPr lang="en-US" dirty="0" smtClean="0">
                <a:sym typeface="Wingdings" pitchFamily="2" charset="2"/>
              </a:rPr>
              <a:t> </a:t>
            </a:r>
            <a:r>
              <a:rPr lang="en-US" dirty="0" smtClean="0"/>
              <a:t>Loss of end range movement is most common. Extensor lag may be present due to weakness in quadriceps muscle.</a:t>
            </a:r>
          </a:p>
          <a:p>
            <a:r>
              <a:rPr lang="en-US" dirty="0" smtClean="0"/>
              <a:t>Also examine ranges of Hip and Ankle</a:t>
            </a:r>
          </a:p>
          <a:p>
            <a:endParaRPr lang="en-US" dirty="0" smtClean="0"/>
          </a:p>
          <a:p>
            <a:r>
              <a:rPr lang="en-US" dirty="0" smtClean="0"/>
              <a:t>Muscle strength</a:t>
            </a:r>
            <a:r>
              <a:rPr lang="en-US" dirty="0" smtClean="0">
                <a:sym typeface="Wingdings" pitchFamily="2" charset="2"/>
              </a:rPr>
              <a:t> check muscle strength of hip muscles, knee and ankle muscles.</a:t>
            </a:r>
          </a:p>
          <a:p>
            <a:r>
              <a:rPr lang="en-US" dirty="0" smtClean="0">
                <a:sym typeface="Wingdings" pitchFamily="2" charset="2"/>
              </a:rPr>
              <a:t>Quadriceps will be </a:t>
            </a:r>
            <a:r>
              <a:rPr lang="en-US" dirty="0" err="1" smtClean="0">
                <a:sym typeface="Wingdings" pitchFamily="2" charset="2"/>
              </a:rPr>
              <a:t>isometrically</a:t>
            </a:r>
            <a:r>
              <a:rPr lang="en-US" dirty="0" smtClean="0">
                <a:sym typeface="Wingdings" pitchFamily="2" charset="2"/>
              </a:rPr>
              <a:t> poor to fair compare to normal leg.</a:t>
            </a:r>
            <a:endParaRPr lang="en-US" dirty="0" smtClean="0"/>
          </a:p>
          <a:p>
            <a:r>
              <a:rPr lang="en-US" dirty="0" smtClean="0"/>
              <a:t>Also emphasize to check hip abductor muscle strength.</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assessment</a:t>
            </a:r>
            <a:endParaRPr lang="en-IN" dirty="0"/>
          </a:p>
        </p:txBody>
      </p:sp>
      <p:sp>
        <p:nvSpPr>
          <p:cNvPr id="3" name="Content Placeholder 2"/>
          <p:cNvSpPr>
            <a:spLocks noGrp="1"/>
          </p:cNvSpPr>
          <p:nvPr>
            <p:ph idx="1"/>
          </p:nvPr>
        </p:nvSpPr>
        <p:spPr/>
        <p:txBody>
          <a:bodyPr/>
          <a:lstStyle/>
          <a:p>
            <a:r>
              <a:rPr lang="en-US" dirty="0" smtClean="0"/>
              <a:t>All of the clinical features described above can result in functional difficulty, but this is variable from patient to patient.</a:t>
            </a:r>
          </a:p>
          <a:p>
            <a:endParaRPr lang="en-US" dirty="0" smtClean="0"/>
          </a:p>
          <a:p>
            <a:r>
              <a:rPr lang="en-US" dirty="0" smtClean="0"/>
              <a:t>OA knee patients may describe such problems as walking a distance, climbing stairs, getting out of chairs.</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r>
              <a:rPr lang="en-US" dirty="0" smtClean="0"/>
              <a:t>Investigation </a:t>
            </a:r>
            <a:r>
              <a:rPr lang="en-US" dirty="0" smtClean="0">
                <a:sym typeface="Wingdings" pitchFamily="2" charset="2"/>
              </a:rPr>
              <a:t> X-ray</a:t>
            </a:r>
          </a:p>
          <a:p>
            <a:pPr>
              <a:buNone/>
            </a:pPr>
            <a:endParaRPr lang="en-US" dirty="0" smtClean="0">
              <a:sym typeface="Wingdings" pitchFamily="2" charset="2"/>
            </a:endParaRPr>
          </a:p>
          <a:p>
            <a:endParaRPr lang="en-US" dirty="0"/>
          </a:p>
        </p:txBody>
      </p:sp>
      <p:pic>
        <p:nvPicPr>
          <p:cNvPr id="4" name="Picture 6" descr="https://encrypted-tbn3.gstatic.com/images?q=tbn:ANd9GcQlaMKzvqgsN4DD0mEiwlAg-tpEwhWuRqvGuAezHDksEWTqIYyoTE6tYwQ">
            <a:hlinkClick r:id="rId2"/>
          </p:cNvPr>
          <p:cNvPicPr>
            <a:picLocks noChangeAspect="1" noChangeArrowheads="1"/>
          </p:cNvPicPr>
          <p:nvPr/>
        </p:nvPicPr>
        <p:blipFill>
          <a:blip r:embed="rId3"/>
          <a:srcRect/>
          <a:stretch>
            <a:fillRect/>
          </a:stretch>
        </p:blipFill>
        <p:spPr bwMode="auto">
          <a:xfrm>
            <a:off x="2133600" y="838200"/>
            <a:ext cx="4876800" cy="527221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fontScale="90000"/>
          </a:bodyPr>
          <a:lstStyle/>
          <a:p>
            <a:r>
              <a:rPr lang="en-US" b="1" dirty="0" smtClean="0"/>
              <a:t>PRINCIPLES OF PHYSIOTHERAPY </a:t>
            </a:r>
            <a:r>
              <a:rPr lang="en-US" b="1" dirty="0" smtClean="0"/>
              <a:t>MANAGEMENT</a:t>
            </a:r>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GOALS</a:t>
            </a:r>
            <a:endParaRPr lang="en-IN" dirty="0"/>
          </a:p>
        </p:txBody>
      </p:sp>
      <p:sp>
        <p:nvSpPr>
          <p:cNvPr id="3" name="Content Placeholder 2"/>
          <p:cNvSpPr>
            <a:spLocks noGrp="1"/>
          </p:cNvSpPr>
          <p:nvPr>
            <p:ph idx="1"/>
          </p:nvPr>
        </p:nvSpPr>
        <p:spPr/>
        <p:txBody>
          <a:bodyPr/>
          <a:lstStyle/>
          <a:p>
            <a:pPr marL="514350" indent="-514350">
              <a:buAutoNum type="arabicPeriod"/>
            </a:pPr>
            <a:r>
              <a:rPr lang="en-US" dirty="0" smtClean="0"/>
              <a:t>To increase/maintain ROM</a:t>
            </a:r>
          </a:p>
          <a:p>
            <a:pPr marL="514350" indent="-514350">
              <a:buAutoNum type="arabicPeriod"/>
            </a:pPr>
            <a:r>
              <a:rPr lang="en-US" dirty="0" smtClean="0"/>
              <a:t>Increase muscle power</a:t>
            </a:r>
          </a:p>
          <a:p>
            <a:pPr marL="514350" indent="-514350">
              <a:buAutoNum type="arabicPeriod"/>
            </a:pPr>
            <a:r>
              <a:rPr lang="en-US" dirty="0" smtClean="0"/>
              <a:t>Increase endurance</a:t>
            </a:r>
          </a:p>
          <a:p>
            <a:pPr marL="514350" indent="-514350">
              <a:buAutoNum type="arabicPeriod"/>
            </a:pPr>
            <a:r>
              <a:rPr lang="en-US" dirty="0" smtClean="0"/>
              <a:t>Increase aerobic capacity</a:t>
            </a:r>
          </a:p>
          <a:p>
            <a:pPr marL="514350" indent="-514350">
              <a:buAutoNum type="arabicPeriod"/>
            </a:pPr>
            <a:r>
              <a:rPr lang="en-US" dirty="0" smtClean="0"/>
              <a:t>Increase ADLs capacity</a:t>
            </a:r>
            <a:endParaRPr lang="en-IN"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Ice therapy can be more beneficial to decrease pain and also in reducing effusion (temporarily).</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To be </a:t>
            </a:r>
            <a:r>
              <a:rPr lang="en-US" dirty="0" err="1" smtClean="0"/>
              <a:t>contd</a:t>
            </a:r>
            <a:r>
              <a:rPr lang="en-U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based Physiotherapy</a:t>
            </a:r>
            <a:endParaRPr lang="en-US" dirty="0"/>
          </a:p>
        </p:txBody>
      </p:sp>
      <p:sp>
        <p:nvSpPr>
          <p:cNvPr id="3" name="Content Placeholder 2"/>
          <p:cNvSpPr>
            <a:spLocks noGrp="1"/>
          </p:cNvSpPr>
          <p:nvPr>
            <p:ph idx="1"/>
          </p:nvPr>
        </p:nvSpPr>
        <p:spPr>
          <a:xfrm>
            <a:off x="457200" y="2819400"/>
            <a:ext cx="8229600" cy="2057400"/>
          </a:xfrm>
        </p:spPr>
        <p:txBody>
          <a:bodyPr/>
          <a:lstStyle/>
          <a:p>
            <a:pPr algn="ctr">
              <a:buNone/>
            </a:pPr>
            <a:r>
              <a:rPr lang="en-US" sz="4000" b="1" dirty="0" smtClean="0"/>
              <a:t>Hip muscle weakness in individuals with medial knee osteoarthritis</a:t>
            </a:r>
            <a:endParaRPr lang="en-US" sz="4000"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6">
                    <a:lumMod val="75000"/>
                  </a:schemeClr>
                </a:solidFill>
              </a:rPr>
              <a:t>Objectives </a:t>
            </a:r>
            <a:endParaRPr lang="en-IN" dirty="0">
              <a:solidFill>
                <a:schemeClr val="accent6">
                  <a:lumMod val="75000"/>
                </a:schemeClr>
              </a:solidFill>
            </a:endParaRPr>
          </a:p>
        </p:txBody>
      </p:sp>
      <p:sp>
        <p:nvSpPr>
          <p:cNvPr id="3" name="Content Placeholder 2"/>
          <p:cNvSpPr>
            <a:spLocks noGrp="1"/>
          </p:cNvSpPr>
          <p:nvPr>
            <p:ph idx="1"/>
          </p:nvPr>
        </p:nvSpPr>
        <p:spPr>
          <a:xfrm>
            <a:off x="457200" y="1600200"/>
            <a:ext cx="8229600" cy="5029200"/>
          </a:xfrm>
        </p:spPr>
        <p:txBody>
          <a:bodyPr>
            <a:normAutofit/>
          </a:bodyPr>
          <a:lstStyle/>
          <a:p>
            <a:pPr>
              <a:buNone/>
            </a:pPr>
            <a:r>
              <a:rPr lang="en-IN" sz="2800" dirty="0" smtClean="0">
                <a:solidFill>
                  <a:srgbClr val="0070C0"/>
                </a:solidFill>
              </a:rPr>
              <a:t>After completing this lecture, you will be able to:</a:t>
            </a:r>
          </a:p>
          <a:p>
            <a:endParaRPr lang="en-IN" sz="2800" dirty="0" smtClean="0"/>
          </a:p>
          <a:p>
            <a:r>
              <a:rPr lang="en-IN" sz="2800" dirty="0" smtClean="0"/>
              <a:t>Define Osteoarthritis</a:t>
            </a:r>
            <a:endParaRPr lang="en-IN" sz="2800" dirty="0" smtClean="0"/>
          </a:p>
          <a:p>
            <a:endParaRPr lang="en-IN" sz="2800" dirty="0" smtClean="0"/>
          </a:p>
          <a:p>
            <a:r>
              <a:rPr lang="en-IN" sz="2800" dirty="0" smtClean="0"/>
              <a:t>Explain principles </a:t>
            </a:r>
            <a:r>
              <a:rPr lang="en-IN" sz="2800" dirty="0" smtClean="0"/>
              <a:t>of assessment of OA joint</a:t>
            </a:r>
          </a:p>
          <a:p>
            <a:endParaRPr lang="en-IN" sz="2800" dirty="0" smtClean="0"/>
          </a:p>
          <a:p>
            <a:r>
              <a:rPr lang="en-IN" sz="2800" dirty="0" smtClean="0"/>
              <a:t>Discuss principles </a:t>
            </a:r>
            <a:r>
              <a:rPr lang="en-IN" sz="2800" dirty="0" smtClean="0"/>
              <a:t>of Physiotherapy management</a:t>
            </a:r>
          </a:p>
          <a:p>
            <a:endParaRPr lang="en-IN" sz="2800" dirty="0" smtClean="0"/>
          </a:p>
          <a:p>
            <a:r>
              <a:rPr lang="en-IN" sz="2800" dirty="0" smtClean="0"/>
              <a:t>Apply Evidence </a:t>
            </a:r>
            <a:r>
              <a:rPr lang="en-IN" sz="2800" dirty="0" smtClean="0"/>
              <a:t>based Physiotherapy</a:t>
            </a:r>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304800"/>
          <a:ext cx="7772400" cy="6324600"/>
        </p:xfrm>
        <a:graphic>
          <a:graphicData uri="http://schemas.openxmlformats.org/drawingml/2006/table">
            <a:tbl>
              <a:tblPr firstRow="1" bandRow="1">
                <a:tableStyleId>{F5AB1C69-6EDB-4FF4-983F-18BD219EF322}</a:tableStyleId>
              </a:tblPr>
              <a:tblGrid>
                <a:gridCol w="1143000"/>
                <a:gridCol w="1143000"/>
                <a:gridCol w="1524000"/>
                <a:gridCol w="2286000"/>
                <a:gridCol w="1676400"/>
              </a:tblGrid>
              <a:tr h="1228078">
                <a:tc>
                  <a:txBody>
                    <a:bodyPr/>
                    <a:lstStyle/>
                    <a:p>
                      <a:r>
                        <a:rPr lang="en-IN" dirty="0" smtClean="0"/>
                        <a:t>Journal</a:t>
                      </a:r>
                      <a:r>
                        <a:rPr lang="en-IN" baseline="0" dirty="0" smtClean="0"/>
                        <a:t> </a:t>
                      </a:r>
                    </a:p>
                    <a:p>
                      <a:r>
                        <a:rPr lang="en-IN" baseline="0" dirty="0" smtClean="0"/>
                        <a:t>Authors</a:t>
                      </a:r>
                      <a:endParaRPr lang="en-IN" dirty="0"/>
                    </a:p>
                  </a:txBody>
                  <a:tcPr/>
                </a:tc>
                <a:tc>
                  <a:txBody>
                    <a:bodyPr/>
                    <a:lstStyle/>
                    <a:p>
                      <a:r>
                        <a:rPr lang="en-IN" dirty="0" smtClean="0"/>
                        <a:t>Study design </a:t>
                      </a:r>
                    </a:p>
                    <a:p>
                      <a:r>
                        <a:rPr lang="en-IN" dirty="0" smtClean="0"/>
                        <a:t>Level of evidence</a:t>
                      </a:r>
                      <a:endParaRPr lang="en-IN" dirty="0"/>
                    </a:p>
                  </a:txBody>
                  <a:tcPr/>
                </a:tc>
                <a:tc>
                  <a:txBody>
                    <a:bodyPr/>
                    <a:lstStyle/>
                    <a:p>
                      <a:r>
                        <a:rPr lang="en-IN" dirty="0" smtClean="0"/>
                        <a:t>Aims</a:t>
                      </a:r>
                      <a:endParaRPr lang="en-IN" dirty="0"/>
                    </a:p>
                  </a:txBody>
                  <a:tcPr/>
                </a:tc>
                <a:tc>
                  <a:txBody>
                    <a:bodyPr/>
                    <a:lstStyle/>
                    <a:p>
                      <a:r>
                        <a:rPr lang="en-IN" dirty="0" smtClean="0"/>
                        <a:t>Methodology</a:t>
                      </a:r>
                      <a:endParaRPr lang="en-IN" dirty="0"/>
                    </a:p>
                  </a:txBody>
                  <a:tcPr/>
                </a:tc>
                <a:tc>
                  <a:txBody>
                    <a:bodyPr/>
                    <a:lstStyle/>
                    <a:p>
                      <a:r>
                        <a:rPr lang="en-IN" dirty="0" smtClean="0"/>
                        <a:t>conclusion</a:t>
                      </a:r>
                      <a:endParaRPr lang="en-IN" dirty="0"/>
                    </a:p>
                  </a:txBody>
                  <a:tcPr/>
                </a:tc>
              </a:tr>
              <a:tr h="50965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Arthritis Care &amp; Research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dk1"/>
                          </a:solidFill>
                          <a:latin typeface="+mn-lt"/>
                          <a:ea typeface="+mn-ea"/>
                          <a:cs typeface="+mn-cs"/>
                        </a:rPr>
                        <a:t>Rana</a:t>
                      </a:r>
                      <a:r>
                        <a:rPr lang="en-US" sz="1800" b="1" kern="1200" dirty="0" smtClean="0">
                          <a:solidFill>
                            <a:schemeClr val="dk1"/>
                          </a:solidFill>
                          <a:latin typeface="+mn-lt"/>
                          <a:ea typeface="+mn-ea"/>
                          <a:cs typeface="+mn-cs"/>
                        </a:rPr>
                        <a:t> S. </a:t>
                      </a:r>
                      <a:r>
                        <a:rPr lang="en-US" sz="1800" b="1" kern="1200" dirty="0" err="1" smtClean="0">
                          <a:solidFill>
                            <a:schemeClr val="dk1"/>
                          </a:solidFill>
                          <a:latin typeface="+mn-lt"/>
                          <a:ea typeface="+mn-ea"/>
                          <a:cs typeface="+mn-cs"/>
                        </a:rPr>
                        <a:t>Hinman</a:t>
                      </a:r>
                      <a:r>
                        <a:rPr lang="en-US" sz="1800" b="1" kern="1200" dirty="0" smtClean="0">
                          <a:solidFill>
                            <a:schemeClr val="dk1"/>
                          </a:solidFill>
                          <a:latin typeface="+mn-lt"/>
                          <a:ea typeface="+mn-ea"/>
                          <a:cs typeface="+mn-cs"/>
                        </a:rPr>
                        <a:t>, et. Al.</a:t>
                      </a:r>
                      <a:endParaRPr lang="en-US" sz="1800" kern="1200" dirty="0" smtClean="0">
                        <a:solidFill>
                          <a:schemeClr val="dk1"/>
                        </a:solidFill>
                        <a:latin typeface="+mn-lt"/>
                        <a:ea typeface="+mn-ea"/>
                        <a:cs typeface="+mn-cs"/>
                      </a:endParaRPr>
                    </a:p>
                    <a:p>
                      <a:endParaRPr lang="en-US" dirty="0"/>
                    </a:p>
                  </a:txBody>
                  <a:tcPr/>
                </a:tc>
                <a:tc>
                  <a:txBody>
                    <a:bodyPr/>
                    <a:lstStyle/>
                    <a:p>
                      <a:r>
                        <a:rPr lang="en-US" dirty="0" smtClean="0"/>
                        <a:t>Case control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To compare the strength of the hip musculature in people with symptomatic medial knee osteoarthritis (OA) with asymptomatic controls.</a:t>
                      </a:r>
                    </a:p>
                    <a:p>
                      <a:endParaRPr lang="en-US" dirty="0"/>
                    </a:p>
                  </a:txBody>
                  <a:tcPr/>
                </a:tc>
                <a:tc>
                  <a:txBody>
                    <a:bodyPr/>
                    <a:lstStyle/>
                    <a:p>
                      <a:r>
                        <a:rPr lang="en-US" sz="1800" kern="1200" dirty="0" smtClean="0">
                          <a:solidFill>
                            <a:schemeClr val="dk1"/>
                          </a:solidFill>
                          <a:latin typeface="+mn-lt"/>
                          <a:ea typeface="+mn-ea"/>
                          <a:cs typeface="+mn-cs"/>
                        </a:rPr>
                        <a:t>89 people with knee OA and 23 controls age &gt;50 years were recruited from the community. The maximal isometric strength (torque relative to body mass) of the hip abductors, adductors, flexors, extensors, and internal and external rotators was evaluated using hand-held dynamometry or a customized force transducer apparatus.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People with knee OA demonstrate significant weakness of the hip musculature compared with asymptomatic controls. Findings from this study support the inclusion of hip strengthening exercises in rehabilitation programs.</a:t>
                      </a:r>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Which ROM is most common for loss in OA knee patients?</a:t>
            </a:r>
          </a:p>
          <a:p>
            <a:pPr marL="514350" indent="-514350">
              <a:buAutoNum type="alphaLcPeriod"/>
            </a:pPr>
            <a:r>
              <a:rPr lang="en-US" dirty="0" smtClean="0"/>
              <a:t>Loss of end range movement</a:t>
            </a:r>
          </a:p>
          <a:p>
            <a:pPr marL="514350" indent="-514350">
              <a:buAutoNum type="alphaLcPeriod"/>
            </a:pPr>
            <a:r>
              <a:rPr lang="en-US" dirty="0" smtClean="0"/>
              <a:t>Loss of midrange movement</a:t>
            </a:r>
          </a:p>
          <a:p>
            <a:pPr marL="514350" indent="-514350">
              <a:buAutoNum type="alphaLcPeriod"/>
            </a:pPr>
            <a:r>
              <a:rPr lang="en-US" dirty="0" smtClean="0"/>
              <a:t>Loss of initial range movement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lstStyle/>
          <a:p>
            <a:pPr>
              <a:buNone/>
            </a:pPr>
            <a:r>
              <a:rPr lang="en-IN" dirty="0" smtClean="0"/>
              <a:t>2. Fracture through the joint or dislocation can lead to?</a:t>
            </a:r>
          </a:p>
          <a:p>
            <a:pPr marL="514350" indent="-514350">
              <a:buAutoNum type="alphaLcPeriod"/>
            </a:pPr>
            <a:r>
              <a:rPr lang="en-US" dirty="0" smtClean="0"/>
              <a:t>Primary knee OA</a:t>
            </a:r>
          </a:p>
          <a:p>
            <a:pPr marL="514350" indent="-514350">
              <a:buAutoNum type="alphaLcPeriod"/>
            </a:pPr>
            <a:r>
              <a:rPr lang="en-US" dirty="0" smtClean="0"/>
              <a:t>Secondary knee OA</a:t>
            </a:r>
          </a:p>
          <a:p>
            <a:endParaRPr lang="en-US" dirty="0" smtClean="0"/>
          </a:p>
          <a:p>
            <a:pPr>
              <a:buNone/>
            </a:pPr>
            <a:r>
              <a:rPr lang="en-US" dirty="0" smtClean="0"/>
              <a:t>3. Which type of gait is seen in an OA knee patient?</a:t>
            </a:r>
          </a:p>
          <a:p>
            <a:pPr marL="514350" indent="-514350">
              <a:buAutoNum type="alphaLcPeriod"/>
            </a:pPr>
            <a:r>
              <a:rPr lang="en-US" dirty="0" err="1" smtClean="0"/>
              <a:t>Trendelenburg</a:t>
            </a:r>
            <a:r>
              <a:rPr lang="en-US" dirty="0" smtClean="0"/>
              <a:t> gait</a:t>
            </a:r>
          </a:p>
          <a:p>
            <a:pPr marL="514350" indent="-514350">
              <a:buAutoNum type="alphaLcPeriod"/>
            </a:pPr>
            <a:r>
              <a:rPr lang="en-US" dirty="0" smtClean="0"/>
              <a:t>High </a:t>
            </a:r>
            <a:r>
              <a:rPr lang="en-US" dirty="0" err="1" smtClean="0"/>
              <a:t>steppage</a:t>
            </a:r>
            <a:r>
              <a:rPr lang="en-US" dirty="0" smtClean="0"/>
              <a:t> gait</a:t>
            </a:r>
          </a:p>
          <a:p>
            <a:pPr marL="514350" indent="-514350">
              <a:buAutoNum type="alphaLcPeriod"/>
            </a:pPr>
            <a:r>
              <a:rPr lang="en-US" dirty="0" err="1" smtClean="0"/>
              <a:t>Antalgic</a:t>
            </a:r>
            <a:r>
              <a:rPr lang="en-US" dirty="0" smtClean="0"/>
              <a:t> gait</a:t>
            </a:r>
          </a:p>
          <a:p>
            <a:pPr marL="514350" indent="-514350">
              <a:buAutoNum type="alphaLcPeriod"/>
            </a:pPr>
            <a:r>
              <a:rPr lang="en-US" dirty="0" smtClean="0"/>
              <a:t>Limping gait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92500" lnSpcReduction="10000"/>
          </a:bodyPr>
          <a:lstStyle/>
          <a:p>
            <a:pPr>
              <a:buNone/>
            </a:pPr>
            <a:r>
              <a:rPr lang="en-US" dirty="0" smtClean="0"/>
              <a:t>4. Which type of knee deformity is commonly seen in OA knee patients?</a:t>
            </a:r>
          </a:p>
          <a:p>
            <a:pPr marL="514350" indent="-514350">
              <a:buAutoNum type="alphaLcPeriod"/>
            </a:pPr>
            <a:r>
              <a:rPr lang="en-US" dirty="0" err="1" smtClean="0"/>
              <a:t>Genu</a:t>
            </a:r>
            <a:r>
              <a:rPr lang="en-US" dirty="0" smtClean="0"/>
              <a:t> </a:t>
            </a:r>
            <a:r>
              <a:rPr lang="en-US" dirty="0" err="1" smtClean="0"/>
              <a:t>valgum</a:t>
            </a:r>
            <a:endParaRPr lang="en-US" dirty="0" smtClean="0"/>
          </a:p>
          <a:p>
            <a:pPr marL="514350" indent="-514350">
              <a:buAutoNum type="alphaLcPeriod"/>
            </a:pPr>
            <a:r>
              <a:rPr lang="en-US" dirty="0" err="1" smtClean="0"/>
              <a:t>Genu</a:t>
            </a:r>
            <a:r>
              <a:rPr lang="en-US" dirty="0" smtClean="0"/>
              <a:t> </a:t>
            </a:r>
            <a:r>
              <a:rPr lang="en-US" dirty="0" err="1" smtClean="0"/>
              <a:t>varum</a:t>
            </a:r>
            <a:endParaRPr lang="en-US" dirty="0" smtClean="0"/>
          </a:p>
          <a:p>
            <a:pPr marL="514350" indent="-514350">
              <a:buAutoNum type="alphaLcPeriod"/>
            </a:pPr>
            <a:r>
              <a:rPr lang="en-US" dirty="0" err="1" smtClean="0"/>
              <a:t>Genu</a:t>
            </a:r>
            <a:r>
              <a:rPr lang="en-US" dirty="0" smtClean="0"/>
              <a:t> </a:t>
            </a:r>
            <a:r>
              <a:rPr lang="en-US" dirty="0" err="1" smtClean="0"/>
              <a:t>recurvatum</a:t>
            </a:r>
            <a:endParaRPr lang="en-US" dirty="0" smtClean="0"/>
          </a:p>
          <a:p>
            <a:pPr marL="514350" indent="-514350">
              <a:buNone/>
            </a:pPr>
            <a:endParaRPr lang="en-US" dirty="0" smtClean="0"/>
          </a:p>
          <a:p>
            <a:pPr marL="514350" indent="-514350">
              <a:buNone/>
            </a:pPr>
            <a:r>
              <a:rPr lang="en-US" dirty="0" smtClean="0"/>
              <a:t>5. Bow legs are also called as _______</a:t>
            </a:r>
          </a:p>
          <a:p>
            <a:pPr marL="514350" indent="-514350">
              <a:buAutoNum type="alphaLcPeriod"/>
            </a:pPr>
            <a:r>
              <a:rPr lang="en-US" dirty="0" err="1" smtClean="0"/>
              <a:t>Genu</a:t>
            </a:r>
            <a:r>
              <a:rPr lang="en-US" dirty="0" smtClean="0"/>
              <a:t> </a:t>
            </a:r>
            <a:r>
              <a:rPr lang="en-US" dirty="0" err="1" smtClean="0"/>
              <a:t>valgum</a:t>
            </a:r>
            <a:endParaRPr lang="en-US" dirty="0" smtClean="0"/>
          </a:p>
          <a:p>
            <a:pPr marL="514350" indent="-514350">
              <a:buAutoNum type="alphaLcPeriod"/>
            </a:pPr>
            <a:r>
              <a:rPr lang="en-US" dirty="0" err="1" smtClean="0"/>
              <a:t>Genu</a:t>
            </a:r>
            <a:r>
              <a:rPr lang="en-US" dirty="0" smtClean="0"/>
              <a:t> </a:t>
            </a:r>
            <a:r>
              <a:rPr lang="en-US" dirty="0" err="1" smtClean="0"/>
              <a:t>varum</a:t>
            </a:r>
            <a:endParaRPr lang="en-US" dirty="0" smtClean="0"/>
          </a:p>
          <a:p>
            <a:pPr marL="514350" indent="-514350">
              <a:buAutoNum type="alphaLcPeriod"/>
            </a:pPr>
            <a:r>
              <a:rPr lang="en-US" dirty="0" err="1" smtClean="0"/>
              <a:t>Genu</a:t>
            </a:r>
            <a:r>
              <a:rPr lang="en-US" dirty="0" smtClean="0"/>
              <a:t> </a:t>
            </a:r>
            <a:r>
              <a:rPr lang="en-US" dirty="0" err="1" smtClean="0"/>
              <a:t>recurvatum</a:t>
            </a:r>
            <a:endParaRPr lang="en-US" dirty="0" smtClean="0"/>
          </a:p>
          <a:p>
            <a:pPr marL="514350" indent="-514350">
              <a:buNone/>
            </a:pPr>
            <a:endParaRPr lang="en-US" dirty="0" smtClean="0"/>
          </a:p>
          <a:p>
            <a:pPr marL="514350" indent="-514350">
              <a:buNone/>
            </a:pPr>
            <a:r>
              <a:rPr lang="en-US" dirty="0" smtClean="0"/>
              <a: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a:t>
            </a:r>
            <a:endParaRPr lang="en-US" dirty="0"/>
          </a:p>
        </p:txBody>
      </p:sp>
      <p:sp>
        <p:nvSpPr>
          <p:cNvPr id="3" name="Content Placeholder 2"/>
          <p:cNvSpPr>
            <a:spLocks noGrp="1"/>
          </p:cNvSpPr>
          <p:nvPr>
            <p:ph idx="1"/>
          </p:nvPr>
        </p:nvSpPr>
        <p:spPr/>
        <p:txBody>
          <a:bodyPr/>
          <a:lstStyle/>
          <a:p>
            <a:pPr>
              <a:buNone/>
            </a:pPr>
            <a:r>
              <a:rPr lang="en-US" dirty="0" smtClean="0"/>
              <a:t>Tidy’s Physiotherapy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a:t>
            </a:r>
            <a:endParaRPr lang="en-IN" b="1" dirty="0"/>
          </a:p>
        </p:txBody>
      </p:sp>
      <p:sp>
        <p:nvSpPr>
          <p:cNvPr id="3" name="Content Placeholder 2"/>
          <p:cNvSpPr>
            <a:spLocks noGrp="1"/>
          </p:cNvSpPr>
          <p:nvPr>
            <p:ph idx="1"/>
          </p:nvPr>
        </p:nvSpPr>
        <p:spPr/>
        <p:txBody>
          <a:bodyPr/>
          <a:lstStyle/>
          <a:p>
            <a:r>
              <a:rPr lang="en-IN" dirty="0" smtClean="0"/>
              <a:t>Osteoarthritis (OA), which is also known as </a:t>
            </a:r>
            <a:r>
              <a:rPr lang="en-IN" dirty="0" err="1" smtClean="0"/>
              <a:t>osteoarthrosis</a:t>
            </a:r>
            <a:r>
              <a:rPr lang="en-IN" dirty="0" smtClean="0"/>
              <a:t> or degenerative joint disease (DJD), is a progressive disorder of the joints caused by gradual loss of cartilage and resulting in the development of bony spurs and cysts at the margins of the joints.</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a:t>
            </a:r>
            <a:endParaRPr lang="en-IN" dirty="0"/>
          </a:p>
        </p:txBody>
      </p:sp>
      <p:sp>
        <p:nvSpPr>
          <p:cNvPr id="3" name="Content Placeholder 2"/>
          <p:cNvSpPr>
            <a:spLocks noGrp="1"/>
          </p:cNvSpPr>
          <p:nvPr>
            <p:ph idx="1"/>
          </p:nvPr>
        </p:nvSpPr>
        <p:spPr/>
        <p:txBody>
          <a:bodyPr>
            <a:normAutofit/>
          </a:bodyPr>
          <a:lstStyle/>
          <a:p>
            <a:r>
              <a:rPr lang="en-IN" dirty="0" smtClean="0"/>
              <a:t>There are many ways of classifying (or subdividing) OA.</a:t>
            </a:r>
          </a:p>
          <a:p>
            <a:endParaRPr lang="en-IN" dirty="0" smtClean="0"/>
          </a:p>
          <a:p>
            <a:r>
              <a:rPr lang="en-IN" dirty="0" smtClean="0"/>
              <a:t>Simple approach of dividing OA is </a:t>
            </a:r>
            <a:r>
              <a:rPr lang="en-IN" u="sng" dirty="0" smtClean="0"/>
              <a:t>primary</a:t>
            </a:r>
            <a:r>
              <a:rPr lang="en-IN" dirty="0" smtClean="0"/>
              <a:t> and </a:t>
            </a:r>
            <a:r>
              <a:rPr lang="en-IN" u="sng" dirty="0" smtClean="0"/>
              <a:t>secondary</a:t>
            </a:r>
            <a:r>
              <a:rPr lang="en-IN" dirty="0" smtClean="0"/>
              <a:t>.</a:t>
            </a:r>
          </a:p>
          <a:p>
            <a:endParaRPr lang="en-IN"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eorthopod.com/images/ContentImages/knee/knee_arthroscopy/new_knee_arthroscopy_menisci04.jpg"/>
          <p:cNvPicPr>
            <a:picLocks noChangeAspect="1" noChangeArrowheads="1"/>
          </p:cNvPicPr>
          <p:nvPr/>
        </p:nvPicPr>
        <p:blipFill>
          <a:blip r:embed="rId2"/>
          <a:srcRect/>
          <a:stretch>
            <a:fillRect/>
          </a:stretch>
        </p:blipFill>
        <p:spPr bwMode="auto">
          <a:xfrm>
            <a:off x="1981200" y="914400"/>
            <a:ext cx="5638800" cy="4800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Symptoms</a:t>
            </a:r>
            <a:endParaRPr lang="en-IN" dirty="0"/>
          </a:p>
        </p:txBody>
      </p:sp>
      <p:sp>
        <p:nvSpPr>
          <p:cNvPr id="3" name="Content Placeholder 2"/>
          <p:cNvSpPr>
            <a:spLocks noGrp="1"/>
          </p:cNvSpPr>
          <p:nvPr>
            <p:ph idx="1"/>
          </p:nvPr>
        </p:nvSpPr>
        <p:spPr>
          <a:xfrm>
            <a:off x="457200" y="1600200"/>
            <a:ext cx="8229600" cy="4953000"/>
          </a:xfrm>
        </p:spPr>
        <p:txBody>
          <a:bodyPr>
            <a:normAutofit/>
          </a:bodyPr>
          <a:lstStyle/>
          <a:p>
            <a:r>
              <a:rPr lang="en-IN" dirty="0" smtClean="0"/>
              <a:t>Pain</a:t>
            </a:r>
          </a:p>
          <a:p>
            <a:r>
              <a:rPr lang="en-IN" dirty="0" smtClean="0"/>
              <a:t>Tenderness at joint line</a:t>
            </a:r>
          </a:p>
          <a:p>
            <a:r>
              <a:rPr lang="en-US" dirty="0" smtClean="0"/>
              <a:t>Inflammation</a:t>
            </a:r>
            <a:endParaRPr lang="en-IN" dirty="0" smtClean="0"/>
          </a:p>
          <a:p>
            <a:r>
              <a:rPr lang="en-US" dirty="0" smtClean="0"/>
              <a:t>Swelling </a:t>
            </a:r>
            <a:endParaRPr lang="en-IN" dirty="0" smtClean="0"/>
          </a:p>
          <a:p>
            <a:r>
              <a:rPr lang="en-IN" dirty="0" err="1" smtClean="0"/>
              <a:t>Crepitus</a:t>
            </a:r>
            <a:r>
              <a:rPr lang="en-IN" dirty="0" smtClean="0"/>
              <a:t> (a grating in the joint), </a:t>
            </a:r>
          </a:p>
          <a:p>
            <a:r>
              <a:rPr lang="en-IN" dirty="0" smtClean="0"/>
              <a:t>Morning Stiffness</a:t>
            </a:r>
          </a:p>
          <a:p>
            <a:r>
              <a:rPr lang="en-IN" dirty="0" smtClean="0"/>
              <a:t>Loss of function</a:t>
            </a:r>
          </a:p>
          <a:p>
            <a:r>
              <a:rPr lang="en-IN" dirty="0" smtClean="0"/>
              <a:t>Joint instability</a:t>
            </a:r>
          </a:p>
        </p:txBody>
      </p:sp>
      <p:pic>
        <p:nvPicPr>
          <p:cNvPr id="4" name="Picture 2" descr="https://encrypted-tbn1.gstatic.com/images?q=tbn:ANd9GcSMVwOMaRiwJ7o2GM3rmjvGHrZV4FWd1vVKS7YNWDZs6U1feQgOh4EtOTw">
            <a:hlinkClick r:id="rId2"/>
          </p:cNvPr>
          <p:cNvPicPr>
            <a:picLocks noChangeAspect="1" noChangeArrowheads="1"/>
          </p:cNvPicPr>
          <p:nvPr/>
        </p:nvPicPr>
        <p:blipFill>
          <a:blip r:embed="rId3"/>
          <a:srcRect/>
          <a:stretch>
            <a:fillRect/>
          </a:stretch>
        </p:blipFill>
        <p:spPr bwMode="auto">
          <a:xfrm>
            <a:off x="4953000" y="1295400"/>
            <a:ext cx="4038600" cy="2667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b="1" dirty="0" smtClean="0"/>
              <a:t>Principles of assessment</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lstStyle/>
          <a:p>
            <a:r>
              <a:rPr lang="en-US" b="1" dirty="0" smtClean="0"/>
              <a:t>History</a:t>
            </a:r>
            <a:r>
              <a:rPr lang="en-US" dirty="0" smtClean="0"/>
              <a:t> : patient will complain of pain at knee joint especially in weight bearing positions. Morning stiffness which is resolved within 30 min after knee movement. No H/O fall, trauma. </a:t>
            </a:r>
          </a:p>
          <a:p>
            <a:r>
              <a:rPr lang="en-US" dirty="0" smtClean="0"/>
              <a:t>Patient will complain of pain in squatting positing and while climbing and descending stairs.</a:t>
            </a:r>
          </a:p>
          <a:p>
            <a:r>
              <a:rPr lang="en-US" dirty="0" smtClean="0"/>
              <a:t>In secondary knee OA, patient will have a past history of knee surgery.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observation</a:t>
            </a:r>
            <a:endParaRPr lang="en-US" dirty="0"/>
          </a:p>
        </p:txBody>
      </p:sp>
      <p:sp>
        <p:nvSpPr>
          <p:cNvPr id="3" name="Content Placeholder 2"/>
          <p:cNvSpPr>
            <a:spLocks noGrp="1"/>
          </p:cNvSpPr>
          <p:nvPr>
            <p:ph idx="1"/>
          </p:nvPr>
        </p:nvSpPr>
        <p:spPr>
          <a:xfrm>
            <a:off x="457200" y="1600200"/>
            <a:ext cx="8229600" cy="5029200"/>
          </a:xfrm>
        </p:spPr>
        <p:txBody>
          <a:bodyPr/>
          <a:lstStyle/>
          <a:p>
            <a:r>
              <a:rPr lang="en-US" dirty="0" smtClean="0"/>
              <a:t>Body built</a:t>
            </a:r>
          </a:p>
          <a:p>
            <a:r>
              <a:rPr lang="en-US" dirty="0" smtClean="0"/>
              <a:t>Deformity </a:t>
            </a:r>
            <a:r>
              <a:rPr lang="en-US" dirty="0" smtClean="0">
                <a:sym typeface="Wingdings" pitchFamily="2" charset="2"/>
              </a:rPr>
              <a:t> patient may have fixed flexion deformity in chronic cases, </a:t>
            </a:r>
            <a:r>
              <a:rPr lang="en-US" dirty="0" err="1" smtClean="0">
                <a:sym typeface="Wingdings" pitchFamily="2" charset="2"/>
              </a:rPr>
              <a:t>genu</a:t>
            </a:r>
            <a:r>
              <a:rPr lang="en-US" dirty="0" smtClean="0">
                <a:sym typeface="Wingdings" pitchFamily="2" charset="2"/>
              </a:rPr>
              <a:t> </a:t>
            </a:r>
            <a:r>
              <a:rPr lang="en-US" dirty="0" err="1" smtClean="0">
                <a:sym typeface="Wingdings" pitchFamily="2" charset="2"/>
              </a:rPr>
              <a:t>varum</a:t>
            </a:r>
            <a:r>
              <a:rPr lang="en-US" dirty="0" smtClean="0">
                <a:sym typeface="Wingdings" pitchFamily="2" charset="2"/>
              </a:rPr>
              <a:t> (bow legs)</a:t>
            </a:r>
          </a:p>
          <a:p>
            <a:r>
              <a:rPr lang="en-US" dirty="0" smtClean="0">
                <a:sym typeface="Wingdings" pitchFamily="2" charset="2"/>
              </a:rPr>
              <a:t>Attitude of limb  observe hip, knee and ankle.</a:t>
            </a:r>
          </a:p>
          <a:p>
            <a:r>
              <a:rPr lang="en-US" dirty="0" smtClean="0">
                <a:sym typeface="Wingdings" pitchFamily="2" charset="2"/>
              </a:rPr>
              <a:t>Swelling  may be present at the knee joint</a:t>
            </a:r>
          </a:p>
          <a:p>
            <a:r>
              <a:rPr lang="en-US" dirty="0" smtClean="0">
                <a:sym typeface="Wingdings" pitchFamily="2" charset="2"/>
              </a:rPr>
              <a:t>Muscle atrophy  check for quadriceps muscle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782</TotalTime>
  <Words>722</Words>
  <Application>Microsoft Office PowerPoint</Application>
  <PresentationFormat>On-screen Show (4:3)</PresentationFormat>
  <Paragraphs>115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OSTEOARTHRITIS OF KNEE, Principles of assessment and physiotherapy management</vt:lpstr>
      <vt:lpstr>Objectives </vt:lpstr>
      <vt:lpstr>DEFINITION</vt:lpstr>
      <vt:lpstr>CLASSIFICATION</vt:lpstr>
      <vt:lpstr>Slide 5</vt:lpstr>
      <vt:lpstr>Symptoms</vt:lpstr>
      <vt:lpstr>Principles of assessment</vt:lpstr>
      <vt:lpstr>Slide 8</vt:lpstr>
      <vt:lpstr>On observation</vt:lpstr>
      <vt:lpstr>Slide 10</vt:lpstr>
      <vt:lpstr>On examination</vt:lpstr>
      <vt:lpstr>Slide 12</vt:lpstr>
      <vt:lpstr>Functional assessment</vt:lpstr>
      <vt:lpstr>Slide 14</vt:lpstr>
      <vt:lpstr>PRINCIPLES OF PHYSIOTHERAPY MANAGEMENT</vt:lpstr>
      <vt:lpstr>GOALS</vt:lpstr>
      <vt:lpstr>Slide 17</vt:lpstr>
      <vt:lpstr>Slide 18</vt:lpstr>
      <vt:lpstr>Evidence based Physiotherapy</vt:lpstr>
      <vt:lpstr>Slide 20</vt:lpstr>
      <vt:lpstr>MCQs</vt:lpstr>
      <vt:lpstr>Slide 22</vt:lpstr>
      <vt:lpstr>Slide 23</vt:lpstr>
      <vt:lpstr>Reference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Windows User</cp:lastModifiedBy>
  <cp:revision>263</cp:revision>
  <dcterms:created xsi:type="dcterms:W3CDTF">2006-08-16T00:00:00Z</dcterms:created>
  <dcterms:modified xsi:type="dcterms:W3CDTF">2020-08-18T01:10:13Z</dcterms:modified>
</cp:coreProperties>
</file>