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3" r:id="rId3"/>
    <p:sldId id="308" r:id="rId4"/>
    <p:sldId id="309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57" r:id="rId13"/>
    <p:sldId id="258" r:id="rId14"/>
    <p:sldId id="259" r:id="rId15"/>
    <p:sldId id="260" r:id="rId16"/>
    <p:sldId id="261" r:id="rId17"/>
    <p:sldId id="317" r:id="rId18"/>
    <p:sldId id="318" r:id="rId19"/>
    <p:sldId id="319" r:id="rId20"/>
    <p:sldId id="320" r:id="rId21"/>
    <p:sldId id="321" r:id="rId22"/>
    <p:sldId id="322" r:id="rId23"/>
    <p:sldId id="262" r:id="rId24"/>
    <p:sldId id="263" r:id="rId25"/>
    <p:sldId id="300" r:id="rId26"/>
    <p:sldId id="301" r:id="rId27"/>
    <p:sldId id="302" r:id="rId28"/>
    <p:sldId id="303" r:id="rId29"/>
    <p:sldId id="307" r:id="rId30"/>
    <p:sldId id="305" r:id="rId31"/>
    <p:sldId id="306" r:id="rId32"/>
    <p:sldId id="264" r:id="rId33"/>
    <p:sldId id="265" r:id="rId34"/>
    <p:sldId id="266" r:id="rId35"/>
    <p:sldId id="267" r:id="rId36"/>
    <p:sldId id="268" r:id="rId37"/>
    <p:sldId id="269" r:id="rId38"/>
    <p:sldId id="270" r:id="rId39"/>
    <p:sldId id="271" r:id="rId40"/>
    <p:sldId id="272" r:id="rId41"/>
    <p:sldId id="280" r:id="rId42"/>
    <p:sldId id="311" r:id="rId43"/>
    <p:sldId id="281" r:id="rId44"/>
    <p:sldId id="312" r:id="rId45"/>
    <p:sldId id="283" r:id="rId46"/>
    <p:sldId id="284" r:id="rId47"/>
    <p:sldId id="285" r:id="rId48"/>
    <p:sldId id="286" r:id="rId49"/>
    <p:sldId id="287" r:id="rId50"/>
    <p:sldId id="288" r:id="rId51"/>
    <p:sldId id="289" r:id="rId52"/>
    <p:sldId id="290" r:id="rId53"/>
    <p:sldId id="313" r:id="rId54"/>
    <p:sldId id="316" r:id="rId55"/>
    <p:sldId id="291" r:id="rId56"/>
    <p:sldId id="293" r:id="rId57"/>
    <p:sldId id="292" r:id="rId58"/>
    <p:sldId id="295" r:id="rId59"/>
    <p:sldId id="296" r:id="rId60"/>
    <p:sldId id="297" r:id="rId61"/>
    <p:sldId id="298" r:id="rId62"/>
    <p:sldId id="299" r:id="rId6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.in/url?sa=i&amp;rct=j&amp;q=&amp;esrc=s&amp;frm=1&amp;source=images&amp;cd=&amp;cad=rja&amp;uact=8&amp;docid=DTHEgVgrnxEPiM&amp;tbnid=0Phr_Lb766jnVM:&amp;ved=0CAcQjRw&amp;url=https://www.ncmedical.com/item_850.html&amp;ei=xM4VVNbkMsy8uATkjoC4Bg&amp;bvm=bv.75097201,d.c2E&amp;psig=AFQjCNGWW32k5txjJGlblM8OlUcS3TitLg&amp;ust=1410801696284585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Principles of PHYSIOTHERAPY Management in  OA Knee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MANAGEMENT GUIDELINES (</a:t>
            </a:r>
            <a:r>
              <a:rPr lang="en-US" dirty="0" err="1" smtClean="0"/>
              <a:t>contd</a:t>
            </a:r>
            <a:r>
              <a:rPr lang="en-US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6.</a:t>
            </a:r>
            <a:r>
              <a:rPr lang="en-US" b="1" dirty="0" smtClean="0"/>
              <a:t> Plan of Care</a:t>
            </a:r>
            <a:endParaRPr lang="en-US" dirty="0" smtClean="0"/>
          </a:p>
          <a:p>
            <a:r>
              <a:rPr lang="en-US" dirty="0" smtClean="0"/>
              <a:t> Improve balance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Intervention</a:t>
            </a:r>
          </a:p>
          <a:p>
            <a:pPr>
              <a:buNone/>
            </a:pPr>
            <a:r>
              <a:rPr lang="en-US" dirty="0" smtClean="0"/>
              <a:t>Balance training activities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MANAGEMENT GUIDELINES (</a:t>
            </a:r>
            <a:r>
              <a:rPr lang="en-US" dirty="0" err="1" smtClean="0"/>
              <a:t>contd</a:t>
            </a:r>
            <a:r>
              <a:rPr lang="en-US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7. </a:t>
            </a:r>
            <a:r>
              <a:rPr lang="en-US" b="1" dirty="0" smtClean="0"/>
              <a:t>Plan of Care</a:t>
            </a:r>
          </a:p>
          <a:p>
            <a:r>
              <a:rPr lang="en-US" dirty="0" smtClean="0"/>
              <a:t>Improve physical conditioning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Intervention</a:t>
            </a:r>
          </a:p>
          <a:p>
            <a:pPr>
              <a:buNone/>
            </a:pPr>
            <a:r>
              <a:rPr lang="en-US" dirty="0" smtClean="0"/>
              <a:t>Nonimpact or low-impact aerobic exercise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Principles of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Pain, joint stiffness, decreased muscle performance, and decreased aerobic capacity affect the quality of life and increase the risk for disability for the individual with OA.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Patient instruction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Education includes teaching the </a:t>
            </a:r>
            <a:r>
              <a:rPr lang="en-US" dirty="0" smtClean="0"/>
              <a:t>patient about the disease of OA, how to protect the joints while remaining active, and how to manage the symptoms.</a:t>
            </a:r>
          </a:p>
          <a:p>
            <a:endParaRPr lang="en-US" dirty="0" smtClean="0"/>
          </a:p>
          <a:p>
            <a:r>
              <a:rPr lang="en-US" dirty="0" smtClean="0"/>
              <a:t>The patient is instructed in a home program of safe exercises to improve muscle performance, ROM, and endurance.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Pain management—early stages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Pain and feelings of “stiffness” are common complaints during the early stages. </a:t>
            </a:r>
          </a:p>
          <a:p>
            <a:r>
              <a:rPr lang="en-US" dirty="0" smtClean="0"/>
              <a:t>Pain usually occurs because of excessive activity and stress on the involved joint and is relieved with rest.</a:t>
            </a:r>
          </a:p>
          <a:p>
            <a:r>
              <a:rPr lang="en-US" dirty="0" smtClean="0"/>
              <a:t>Brief periods of stiffness occur in the morning or after periods of inactivity. This is due to gelling of the involved joints after periods of inactivity.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Pain management—early stages</a:t>
            </a:r>
            <a:br>
              <a:rPr lang="en-US" b="1" dirty="0" smtClean="0"/>
            </a:br>
            <a:r>
              <a:rPr lang="en-US" b="1" dirty="0" smtClean="0"/>
              <a:t>(</a:t>
            </a:r>
            <a:r>
              <a:rPr lang="en-US" b="1" dirty="0" err="1" smtClean="0"/>
              <a:t>contd</a:t>
            </a:r>
            <a:r>
              <a:rPr lang="en-US" b="1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Movement relieves the stasis and feelings of stiffness. It is important to find a balance between activity and rest and to correct biomechanical stresses in order to prevent, retard, or correct the mechanical limitations.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Pain management—late stages.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During the late stages of the disease, pain is often present at rest. </a:t>
            </a:r>
          </a:p>
          <a:p>
            <a:r>
              <a:rPr lang="en-US" dirty="0" smtClean="0"/>
              <a:t>The pain is probably from secondary involvement of </a:t>
            </a:r>
            <a:r>
              <a:rPr lang="en-US" dirty="0" err="1" smtClean="0"/>
              <a:t>subchondral</a:t>
            </a:r>
            <a:r>
              <a:rPr lang="en-US" dirty="0" smtClean="0"/>
              <a:t> bone, </a:t>
            </a:r>
            <a:r>
              <a:rPr lang="en-US" dirty="0" err="1" smtClean="0"/>
              <a:t>synovium</a:t>
            </a:r>
            <a:r>
              <a:rPr lang="en-US" dirty="0" smtClean="0"/>
              <a:t>, and the joint capsule. </a:t>
            </a:r>
          </a:p>
          <a:p>
            <a:r>
              <a:rPr lang="en-US" dirty="0" smtClean="0"/>
              <a:t>Pain that cannot be managed with activity modification and analgesics is usually an indication for surgical intervention.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Pain management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SWD</a:t>
            </a:r>
          </a:p>
          <a:p>
            <a:r>
              <a:rPr lang="en-US" dirty="0" smtClean="0"/>
              <a:t>US</a:t>
            </a:r>
          </a:p>
          <a:p>
            <a:r>
              <a:rPr lang="en-US" dirty="0" smtClean="0"/>
              <a:t>IFT</a:t>
            </a:r>
          </a:p>
          <a:p>
            <a:r>
              <a:rPr lang="en-US" dirty="0" smtClean="0"/>
              <a:t>Moist heat</a:t>
            </a:r>
          </a:p>
          <a:p>
            <a:r>
              <a:rPr lang="en-US" dirty="0" smtClean="0"/>
              <a:t>TENS</a:t>
            </a:r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QUEIRY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Will low frequency or high frequency TENS be more effective in reducing pain in knee OA?</a:t>
            </a:r>
            <a:endParaRPr lang="en-IN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QUEIRY (</a:t>
            </a:r>
            <a:r>
              <a:rPr lang="en-US" dirty="0" err="1" smtClean="0"/>
              <a:t>contd</a:t>
            </a:r>
            <a:r>
              <a:rPr lang="en-US" dirty="0" smtClean="0"/>
              <a:t>…)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Effects of </a:t>
            </a:r>
            <a:r>
              <a:rPr lang="en-IN" b="1" dirty="0" err="1" smtClean="0"/>
              <a:t>Transcutaneous</a:t>
            </a:r>
            <a:r>
              <a:rPr lang="en-IN" b="1" dirty="0" smtClean="0"/>
              <a:t> Electrical Nerve Stimulation on Pain, Pain Sensitivity, and Function in People With Knee Osteoarthritis: A Randomized Controlled Trial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3">
                    <a:lumMod val="75000"/>
                  </a:schemeClr>
                </a:solidFill>
              </a:rPr>
              <a:t>OBJECTIVES</a:t>
            </a:r>
            <a:endParaRPr lang="en-IN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After completing this lecture, you will be able to:</a:t>
            </a:r>
          </a:p>
          <a:p>
            <a:endParaRPr lang="en-IN" dirty="0" smtClean="0"/>
          </a:p>
          <a:p>
            <a:r>
              <a:rPr lang="en-IN" dirty="0" smtClean="0"/>
              <a:t>Discuss </a:t>
            </a:r>
            <a:r>
              <a:rPr lang="en-IN" dirty="0" smtClean="0"/>
              <a:t>principles of Physiotherapy </a:t>
            </a:r>
            <a:r>
              <a:rPr lang="en-IN" dirty="0" smtClean="0"/>
              <a:t>management</a:t>
            </a:r>
          </a:p>
          <a:p>
            <a:endParaRPr lang="en-IN" dirty="0" smtClean="0"/>
          </a:p>
          <a:p>
            <a:r>
              <a:rPr lang="en-IN" dirty="0" smtClean="0"/>
              <a:t>Apply Evidence based Physiotherapy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b="1" dirty="0" smtClean="0"/>
              <a:t>Effects of </a:t>
            </a:r>
            <a:r>
              <a:rPr lang="en-IN" sz="2800" b="1" dirty="0" err="1" smtClean="0"/>
              <a:t>Transcutaneous</a:t>
            </a:r>
            <a:r>
              <a:rPr lang="en-IN" sz="2800" b="1" dirty="0" smtClean="0"/>
              <a:t> Electrical Nerve Stimulation on Pain, Pain Sensitivity, and Function in People With Knee Osteoarthritis: A Randomized Controlled Trial</a:t>
            </a:r>
            <a:r>
              <a:rPr lang="en-IN" sz="2800" dirty="0" smtClean="0"/>
              <a:t/>
            </a:r>
            <a:br>
              <a:rPr lang="en-IN" sz="2800" dirty="0" smtClean="0"/>
            </a:br>
            <a:endParaRPr lang="en-IN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People With Knee Osteoarthritis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high-frequency TENS (HF-TENS) 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low-frequency TENS (LF-TENS)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pressure pain threshold (PPT)</a:t>
                      </a:r>
                    </a:p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Timed “Up &amp; Go” Test (TUG), </a:t>
                      </a:r>
                    </a:p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pain intensity at rest and during the TUG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b="1" dirty="0" smtClean="0"/>
              <a:t>Effects of </a:t>
            </a:r>
            <a:r>
              <a:rPr lang="en-IN" sz="2800" b="1" dirty="0" err="1" smtClean="0"/>
              <a:t>Transcutaneous</a:t>
            </a:r>
            <a:r>
              <a:rPr lang="en-IN" sz="2800" b="1" dirty="0" smtClean="0"/>
              <a:t> Electrical Nerve Stimulation on Pain, Pain Sensitivity, and Function in People With Knee Osteoarthritis: A Randomized Controlled Trial</a:t>
            </a:r>
            <a:r>
              <a:rPr lang="en-IN" sz="2800" dirty="0" smtClean="0"/>
              <a:t/>
            </a:r>
            <a:br>
              <a:rPr lang="en-IN" sz="2800" dirty="0" smtClean="0"/>
            </a:br>
            <a:endParaRPr lang="en-IN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JOURNAL and AUTHORS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STUDY DESIGN and LEVEL OF EVIDENCE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AIMS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METHODOLOGY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RESULTS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Journal</a:t>
                      </a:r>
                      <a:r>
                        <a:rPr lang="en-US" sz="1800" b="1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n-US" sz="18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American</a:t>
                      </a:r>
                      <a:r>
                        <a:rPr lang="en-US" sz="1800" b="1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Physiotherapy Association (</a:t>
                      </a:r>
                      <a:r>
                        <a:rPr lang="en-US" sz="1800" b="1" u="non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apta</a:t>
                      </a:r>
                      <a:r>
                        <a:rPr lang="en-US" sz="1800" b="1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sz="1800" b="1" u="non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Carol Grace T. Vance, Barbara A. </a:t>
                      </a:r>
                      <a:r>
                        <a:rPr lang="en-IN" sz="1800" u="non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Rakel</a:t>
                      </a:r>
                      <a:r>
                        <a:rPr lang="en-IN" sz="18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Nicole P. Blodgett, </a:t>
                      </a:r>
                      <a:r>
                        <a:rPr lang="en-IN" sz="1800" u="non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Josimari</a:t>
                      </a:r>
                      <a:r>
                        <a:rPr lang="en-IN" sz="18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800" u="non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Melo</a:t>
                      </a:r>
                      <a:r>
                        <a:rPr lang="en-IN" sz="18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800" u="non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DeSantana</a:t>
                      </a:r>
                      <a:r>
                        <a:rPr lang="en-IN" sz="18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N" sz="1800" u="non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Annunziato</a:t>
                      </a:r>
                      <a:r>
                        <a:rPr lang="en-IN" sz="18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800" u="non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Amendola</a:t>
                      </a:r>
                      <a:r>
                        <a:rPr lang="en-IN" sz="18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Miriam Bridget Zimmerman, Deirdre M. Walsh, Kathleen A. </a:t>
                      </a:r>
                      <a:r>
                        <a:rPr lang="en-IN" sz="1800" u="non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Sluka</a:t>
                      </a:r>
                      <a:endParaRPr lang="en-IN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RCT</a:t>
                      </a:r>
                    </a:p>
                    <a:p>
                      <a:r>
                        <a:rPr lang="en-US" dirty="0" smtClean="0"/>
                        <a:t>1b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purpose of this study was to determine the effects of high-frequency TENS (HF-TENS) and low-frequency TENS (LF-TENS) on several outcome measures (pain at rest, movement-evoked pain, and pain sensitivity) in people with knee osteoarthritis.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Seventy-five participants were randomly assigned to receive HF-TENS (100 Hz) (n=25), LF-TENS (4 Hz) (n=25), or placebo TENS (n=25) (pulse duration=100 microseconds; intensity=10% below motor threshold).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Compared with placebo TENS, HF-TENS and LF-TENS increased PPT at the knee. Pain at rest and during the TUG was significantly reduced by HF-TENS, LF-TENS, and placebo TENS.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b="1" dirty="0" smtClean="0"/>
              <a:t>Effects of </a:t>
            </a:r>
            <a:r>
              <a:rPr lang="en-IN" sz="2800" b="1" dirty="0" err="1" smtClean="0"/>
              <a:t>Transcutaneous</a:t>
            </a:r>
            <a:r>
              <a:rPr lang="en-IN" sz="2800" b="1" dirty="0" smtClean="0"/>
              <a:t> Electrical Nerve Stimulation on Pain, Pain Sensitivity, and Function in People With Knee Osteoarthritis: A Randomized Controlled Trial</a:t>
            </a:r>
            <a:r>
              <a:rPr lang="en-IN" sz="2800" dirty="0" smtClean="0"/>
              <a:t/>
            </a:r>
            <a:br>
              <a:rPr lang="en-IN" sz="2800" dirty="0" smtClean="0"/>
            </a:b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CONCLUSION: </a:t>
            </a:r>
            <a:r>
              <a:rPr lang="en-IN" dirty="0" smtClean="0"/>
              <a:t>Both HF-TENS and LF-TENS increased PPT in people with knee osteoarthritis; placebo TENS had no significant effect on PPT. Subjective pain ratings at rest and during movement were similarly reduced by active TENS and placebo TENS, </a:t>
            </a:r>
            <a:r>
              <a:rPr lang="en-IN" b="1" dirty="0" smtClean="0"/>
              <a:t>suggesting a strong placebo component of the effect of TENS.</a:t>
            </a:r>
          </a:p>
          <a:p>
            <a:endParaRPr lang="en-IN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Assistive and supportive devices and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With progression of the disease, the bony remodeling, swelling, and contractures alter the transmission of forces through the joint, which further perpetuates the deforming forces and creates joint deformity. </a:t>
            </a:r>
          </a:p>
          <a:p>
            <a:r>
              <a:rPr lang="en-US" dirty="0" smtClean="0"/>
              <a:t>Functional activities become more difficult; and adaptive or assistive devices, such as a raised toilet seat, cane, or walker, may be needed to decrease painful stresses and maintain function.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Assistive and supportive devices and activity (</a:t>
            </a:r>
            <a:r>
              <a:rPr lang="en-US" b="1" dirty="0" err="1" smtClean="0"/>
              <a:t>contd</a:t>
            </a:r>
            <a:r>
              <a:rPr lang="en-US" b="1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Shock absorbing footwear may decrease the stresses in OA of the knees.</a:t>
            </a:r>
          </a:p>
          <a:p>
            <a:endParaRPr lang="en-US" dirty="0" smtClean="0"/>
          </a:p>
          <a:p>
            <a:r>
              <a:rPr lang="en-US" dirty="0" smtClean="0"/>
              <a:t> Aquatic therapy and group-based exercise in water decreases pain and improves physical function in patients with lower extremity OA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Aquatic therapy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By reducing joint compression, providing three-dimensional resistance, and dampening perceived pain, immersed strengthening exercises may be safely initiated earlier in the rehabilitation program than traditional land strengthening exercises.</a:t>
            </a:r>
          </a:p>
          <a:p>
            <a:r>
              <a:rPr lang="en-US" dirty="0" smtClean="0"/>
              <a:t> Both manual and mechanical immersed strengthening exercises typically are done in waist-depth water.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for strengthening exercises in water pool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1. Hip Flexion with Knee Flexion</a:t>
            </a:r>
          </a:p>
          <a:p>
            <a:r>
              <a:rPr lang="en-US" b="1" dirty="0" smtClean="0"/>
              <a:t>Practitioner Position:</a:t>
            </a:r>
          </a:p>
          <a:p>
            <a:r>
              <a:rPr lang="en-US" dirty="0" smtClean="0"/>
              <a:t>Stand at the side of the patient’s affected extremity, facing </a:t>
            </a:r>
            <a:r>
              <a:rPr lang="en-US" dirty="0" err="1" smtClean="0"/>
              <a:t>cephalad</a:t>
            </a:r>
            <a:endParaRPr lang="en-US" dirty="0" smtClean="0"/>
          </a:p>
          <a:p>
            <a:r>
              <a:rPr lang="en-US" b="1" dirty="0" smtClean="0"/>
              <a:t>Patient Position</a:t>
            </a:r>
          </a:p>
          <a:p>
            <a:r>
              <a:rPr lang="en-US" dirty="0" smtClean="0"/>
              <a:t>BS (Buoyancy-supported) supine.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for strengthening exercises in water pool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Hand Placement</a:t>
            </a:r>
          </a:p>
          <a:p>
            <a:r>
              <a:rPr lang="en-US" dirty="0" smtClean="0"/>
              <a:t>Place the guide hand on the buoyancy belt or lateral hip.</a:t>
            </a:r>
          </a:p>
          <a:p>
            <a:r>
              <a:rPr lang="en-US" dirty="0" smtClean="0"/>
              <a:t>The resistance hand grasps proximal to the distal </a:t>
            </a:r>
            <a:r>
              <a:rPr lang="en-US" dirty="0" err="1" smtClean="0"/>
              <a:t>tibiofibular</a:t>
            </a:r>
            <a:r>
              <a:rPr lang="en-US" dirty="0" smtClean="0"/>
              <a:t> joint.</a:t>
            </a:r>
          </a:p>
          <a:p>
            <a:r>
              <a:rPr lang="en-US" b="1" dirty="0" smtClean="0"/>
              <a:t>Direction of Movement</a:t>
            </a:r>
          </a:p>
          <a:p>
            <a:r>
              <a:rPr lang="en-US" dirty="0" smtClean="0"/>
              <a:t>Active contraction of the hip and knee flexors causes the patient’s body to glide toward the practitioner and fixed distal extremity.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for strengthening exercises in water pool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2. Knee Extension</a:t>
            </a:r>
          </a:p>
          <a:p>
            <a:r>
              <a:rPr lang="en-US" b="1" dirty="0" smtClean="0"/>
              <a:t>Practitioner Position</a:t>
            </a:r>
          </a:p>
          <a:p>
            <a:r>
              <a:rPr lang="en-US" dirty="0" smtClean="0"/>
              <a:t>Stand at the patient’s feet, facing </a:t>
            </a:r>
            <a:r>
              <a:rPr lang="en-US" dirty="0" err="1" smtClean="0"/>
              <a:t>cephalad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Patient Position</a:t>
            </a:r>
          </a:p>
          <a:p>
            <a:r>
              <a:rPr lang="en-US" dirty="0" smtClean="0"/>
              <a:t>BS supine.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for strengthening exercises in water pool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Hand Placement</a:t>
            </a:r>
          </a:p>
          <a:p>
            <a:r>
              <a:rPr lang="en-US" dirty="0" smtClean="0"/>
              <a:t>Place the guide hand at the patient’s lateral thigh and the resistance hand on the dorsal aspect of the distal </a:t>
            </a:r>
            <a:r>
              <a:rPr lang="en-US" dirty="0" err="1" smtClean="0"/>
              <a:t>tibiofibular</a:t>
            </a:r>
            <a:r>
              <a:rPr lang="en-US" dirty="0" smtClean="0"/>
              <a:t> joint.</a:t>
            </a:r>
          </a:p>
          <a:p>
            <a:r>
              <a:rPr lang="en-US" b="1" dirty="0" smtClean="0"/>
              <a:t>Direction of Movement</a:t>
            </a:r>
          </a:p>
          <a:p>
            <a:r>
              <a:rPr lang="en-US" dirty="0" smtClean="0"/>
              <a:t>Active contraction of the quadriceps against the practitioner’s resistance hand directs the body away from the practitioner as the knee extends.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techniques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Reassessment at every treatment session is useful to evaluate progress and change treatment as appropriate.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Aquatic therapy (</a:t>
            </a:r>
            <a:r>
              <a:rPr lang="en-US" b="1" dirty="0" err="1" smtClean="0"/>
              <a:t>contd</a:t>
            </a:r>
            <a:r>
              <a:rPr lang="en-US" b="1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Often patients perform immersed strengthening exercises independently. </a:t>
            </a:r>
          </a:p>
          <a:p>
            <a:endParaRPr lang="en-US" dirty="0" smtClean="0"/>
          </a:p>
          <a:p>
            <a:r>
              <a:rPr lang="en-US" dirty="0" smtClean="0"/>
              <a:t>Because the resistance created during movement through water is speed-dependent, patients are able to control the amount of work performed and the demands imposed on contractile elements.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Aquatic therapy (</a:t>
            </a:r>
            <a:r>
              <a:rPr lang="en-US" b="1" dirty="0" err="1" smtClean="0"/>
              <a:t>contd</a:t>
            </a:r>
            <a:r>
              <a:rPr lang="en-US" b="1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Typically, positioning and performance of equipment-assisted strengthening activities in water reflect that of traditional land exercise.</a:t>
            </a:r>
          </a:p>
          <a:p>
            <a:endParaRPr lang="en-US" dirty="0" smtClean="0"/>
          </a:p>
          <a:p>
            <a:r>
              <a:rPr lang="en-US" dirty="0" smtClean="0"/>
              <a:t>The aquatic environment allows patients to assume many positions (supine, prone, side-lying, seated, vertical).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Resistance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Progressive weakening in the muscle occurs either from inactivity or from inhibition of the neuronal pools. </a:t>
            </a:r>
          </a:p>
          <a:p>
            <a:r>
              <a:rPr lang="en-US" dirty="0" smtClean="0"/>
              <a:t>Weak muscles may add to the joint dysfunction. </a:t>
            </a:r>
          </a:p>
          <a:p>
            <a:r>
              <a:rPr lang="en-US" dirty="0" smtClean="0"/>
              <a:t>Strong muscles protect the joint.</a:t>
            </a:r>
          </a:p>
          <a:p>
            <a:r>
              <a:rPr lang="en-US" dirty="0" smtClean="0"/>
              <a:t> Resistance exercises, within the tolerance of the joint, should be part of the patient’s exercise program.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Resistance exercise (</a:t>
            </a:r>
            <a:r>
              <a:rPr lang="en-US" b="1" dirty="0" err="1" smtClean="0"/>
              <a:t>contd</a:t>
            </a:r>
            <a:r>
              <a:rPr lang="en-US" b="1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When performing resistive exercises, it is important to avoid deforming forces and heavy weights that the patient cannot control or that cause joint pain.</a:t>
            </a:r>
          </a:p>
          <a:p>
            <a:r>
              <a:rPr lang="en-US" dirty="0" smtClean="0"/>
              <a:t>Adaptations include the use of multiple-angle isometrics in pain-free positions, applying resistance only through arcs of motion that are not painful, and use of a pool to decrease weight-bearing stresses and improve functional performance.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Stretching and joint mobilization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Stretching and joint mobilization techniques are used to increase mobility.</a:t>
            </a:r>
          </a:p>
          <a:p>
            <a:endParaRPr lang="en-US" dirty="0" smtClean="0"/>
          </a:p>
          <a:p>
            <a:r>
              <a:rPr lang="en-US" dirty="0" smtClean="0"/>
              <a:t>The patient should be taught self stretching/flexibility exercises and the importance of movement to counteract the developing restrictions.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Balance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Joint position sense may be impaired.</a:t>
            </a:r>
          </a:p>
          <a:p>
            <a:endParaRPr lang="en-US" dirty="0" smtClean="0"/>
          </a:p>
          <a:p>
            <a:r>
              <a:rPr lang="en-US" dirty="0" smtClean="0"/>
              <a:t>Activities to promote static balance control include having the patient maintain sitting, half-kneeling, tall kneeling, and standing postures on a firm surface. (OA Knee patients may have pain in half-kneeling or tall kneeling. So avoid such positions in OA Knee patients. )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Balance activities (</a:t>
            </a:r>
            <a:r>
              <a:rPr lang="en-US" b="1" dirty="0" err="1" smtClean="0"/>
              <a:t>contd</a:t>
            </a:r>
            <a:r>
              <a:rPr lang="en-US" b="1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challenging activities include practice in the tandem and single-leg stance, lunge, and squat positions.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Progress these activities by working on soft surfaces (e.g., foam, sand, grass), narrowing the base of support, moving the arms, or closing the eyes.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Balance activities (</a:t>
            </a:r>
            <a:r>
              <a:rPr lang="en-US" b="1" dirty="0" err="1" smtClean="0"/>
              <a:t>contd</a:t>
            </a:r>
            <a:r>
              <a:rPr lang="en-US" b="1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resistance via handheld weights or elastic resistance.</a:t>
            </a:r>
          </a:p>
          <a:p>
            <a:endParaRPr lang="en-US" dirty="0" smtClean="0"/>
          </a:p>
          <a:p>
            <a:r>
              <a:rPr lang="en-US" dirty="0" smtClean="0"/>
              <a:t> Add a secondary task (i.e., catching a ball or mental calculations) to further increase the level of difficulty.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Balance activities (</a:t>
            </a:r>
            <a:r>
              <a:rPr lang="en-US" b="1" dirty="0" err="1" smtClean="0"/>
              <a:t>contd</a:t>
            </a:r>
            <a:r>
              <a:rPr lang="en-US" b="1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Have the patient maintain equal weight distribution and upright trunk postural alignment while on moving surfaces, such as sitting on a therapeutic ball, standing on wobble boards.</a:t>
            </a:r>
          </a:p>
          <a:p>
            <a:endParaRPr lang="en-US" dirty="0" smtClean="0"/>
          </a:p>
          <a:p>
            <a:r>
              <a:rPr lang="en-US" dirty="0" smtClean="0"/>
              <a:t>Progress the activities by superimposing movements such as shifting the body weight, rotating the trunk, moving the head or arms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encrypted-tbn3.gstatic.com/images?q=tbn:ANd9GcQZ8msyqK6ptQiEbrXVdHVF2MKVUZXSXMUEZ55hTd4J7pt6_SXd0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1219200"/>
            <a:ext cx="4600575" cy="4600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Aims of Exercises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To increase/maintain ROM</a:t>
            </a:r>
          </a:p>
          <a:p>
            <a:pPr marL="514350" indent="-514350">
              <a:buAutoNum type="arabicPeriod"/>
            </a:pPr>
            <a:r>
              <a:rPr lang="en-US" dirty="0" smtClean="0"/>
              <a:t>Increase muscle power</a:t>
            </a:r>
          </a:p>
          <a:p>
            <a:pPr marL="514350" indent="-514350">
              <a:buAutoNum type="arabicPeriod"/>
            </a:pPr>
            <a:r>
              <a:rPr lang="en-US" dirty="0" smtClean="0"/>
              <a:t>Increase endurance</a:t>
            </a:r>
          </a:p>
          <a:p>
            <a:pPr marL="514350" indent="-514350">
              <a:buAutoNum type="arabicPeriod"/>
            </a:pPr>
            <a:r>
              <a:rPr lang="en-US" dirty="0" smtClean="0"/>
              <a:t>Increase aerobic capacity</a:t>
            </a:r>
          </a:p>
          <a:p>
            <a:pPr marL="514350" indent="-514350">
              <a:buAutoNum type="arabicPeriod"/>
            </a:pPr>
            <a:r>
              <a:rPr lang="en-US" dirty="0" smtClean="0"/>
              <a:t>Increase ADLs capacity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Aerobic conditioning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patient should be instructed in low-, moderate-, or high-intensity exercises designed to improve cardiopulmonary function.</a:t>
            </a:r>
          </a:p>
          <a:p>
            <a:r>
              <a:rPr lang="en-US" dirty="0" smtClean="0"/>
              <a:t>The choice of exercise should have low impact on the joints, such as walking, biking, and swimming.</a:t>
            </a:r>
          </a:p>
          <a:p>
            <a:r>
              <a:rPr lang="en-US" dirty="0" smtClean="0"/>
              <a:t>Jogging, jumping, and activities that cause repetitive intensive loading should be avoided.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Maintain Soft Tissue and Joint Mobility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Passive, active-assistive or active ROM:</a:t>
            </a:r>
          </a:p>
          <a:p>
            <a:endParaRPr lang="en-US" dirty="0" smtClean="0"/>
          </a:p>
          <a:p>
            <a:r>
              <a:rPr lang="en-US" dirty="0" smtClean="0"/>
              <a:t>Use ROM techniques within the limits of pain and available motion. </a:t>
            </a:r>
          </a:p>
          <a:p>
            <a:endParaRPr lang="en-US" dirty="0" smtClean="0"/>
          </a:p>
          <a:p>
            <a:r>
              <a:rPr lang="en-US" dirty="0" smtClean="0"/>
              <a:t>The patient may be able to perform active ROM in the gravity eliminated, side-lying position, or self-assisted ROM.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Maintain Soft Tissue and Joint Mobility (</a:t>
            </a:r>
            <a:r>
              <a:rPr lang="en-US" b="1" dirty="0" err="1" smtClean="0"/>
              <a:t>contd</a:t>
            </a:r>
            <a:r>
              <a:rPr lang="en-US" b="1" dirty="0" smtClean="0"/>
              <a:t>…)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 active exercises</a:t>
            </a:r>
          </a:p>
          <a:p>
            <a:r>
              <a:rPr lang="en-US" dirty="0" smtClean="0"/>
              <a:t>Auto-assisted exercises</a:t>
            </a:r>
          </a:p>
          <a:p>
            <a:r>
              <a:rPr lang="en-US" dirty="0" smtClean="0"/>
              <a:t>Hydrotherapy</a:t>
            </a:r>
          </a:p>
          <a:p>
            <a:r>
              <a:rPr lang="en-US" dirty="0" smtClean="0"/>
              <a:t>Passive stretches and active contraction of the antagonist muscle group can be given to decrease joint stiffness and maintain ROM.</a:t>
            </a:r>
          </a:p>
          <a:p>
            <a:r>
              <a:rPr lang="en-US" dirty="0" smtClean="0"/>
              <a:t>Use heat prior to stretching to increase effects of stretching.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Maintain Muscle Function and</a:t>
            </a:r>
            <a:br>
              <a:rPr lang="en-US" b="1" dirty="0" smtClean="0"/>
            </a:br>
            <a:r>
              <a:rPr lang="en-US" b="1" dirty="0" smtClean="0"/>
              <a:t>Prevent Patellar Adhesions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i="1" dirty="0" smtClean="0"/>
              <a:t>Setting exercises:</a:t>
            </a:r>
          </a:p>
          <a:p>
            <a:r>
              <a:rPr lang="en-US" dirty="0" smtClean="0"/>
              <a:t>Have the patient perform pain-free quadriceps (“quad sets”) and hamstring muscle-setting exercises with the knee in various pain-free positions, quad sets with leg raising, and </a:t>
            </a:r>
            <a:r>
              <a:rPr lang="en-US" dirty="0" err="1" smtClean="0"/>
              <a:t>submaximal</a:t>
            </a:r>
            <a:r>
              <a:rPr lang="en-US" dirty="0" smtClean="0"/>
              <a:t> closed-chain muscle setting exercises. </a:t>
            </a:r>
          </a:p>
          <a:p>
            <a:r>
              <a:rPr lang="en-US" dirty="0" smtClean="0"/>
              <a:t>Quad sets may help maintain mobility of the patella when the </a:t>
            </a:r>
            <a:r>
              <a:rPr lang="en-US" dirty="0" err="1" smtClean="0"/>
              <a:t>tibiofemoral</a:t>
            </a:r>
            <a:r>
              <a:rPr lang="en-US" dirty="0" smtClean="0"/>
              <a:t> joint is immobilized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Improve Muscle Performance in Supporting Muscles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Free active exercises against gravity</a:t>
            </a:r>
          </a:p>
          <a:p>
            <a:endParaRPr lang="en-US" dirty="0" smtClean="0"/>
          </a:p>
          <a:p>
            <a:r>
              <a:rPr lang="en-US" dirty="0" smtClean="0"/>
              <a:t>Auto-resisted exercises</a:t>
            </a:r>
          </a:p>
          <a:p>
            <a:endParaRPr lang="en-US" dirty="0" smtClean="0"/>
          </a:p>
          <a:p>
            <a:r>
              <a:rPr lang="en-US" dirty="0" smtClean="0"/>
              <a:t>Hydrotherapy</a:t>
            </a:r>
          </a:p>
          <a:p>
            <a:endParaRPr lang="en-US" dirty="0" smtClean="0"/>
          </a:p>
          <a:p>
            <a:r>
              <a:rPr lang="en-US" dirty="0" smtClean="0"/>
              <a:t>Use of </a:t>
            </a:r>
            <a:r>
              <a:rPr lang="en-US" dirty="0" err="1" smtClean="0"/>
              <a:t>theraband</a:t>
            </a:r>
            <a:r>
              <a:rPr lang="en-US" dirty="0" smtClean="0"/>
              <a:t> or weights for resistance exercises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Improve Muscle Performance in Supporting Muscles (</a:t>
            </a:r>
            <a:r>
              <a:rPr lang="en-US" b="1" dirty="0" err="1" smtClean="0"/>
              <a:t>contd</a:t>
            </a:r>
            <a:r>
              <a:rPr lang="en-US" b="1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>Progressive strengthening</a:t>
            </a:r>
          </a:p>
          <a:p>
            <a:r>
              <a:rPr lang="en-US" dirty="0" smtClean="0"/>
              <a:t>Begin with multiple-angle isometrics to both knee flexion and extension, short-arc terminal extension exercises in open- and closed-chain positions, and a moderate progression of repetitions and resistance in wider arcs of motion so long as the motion is pain-free. </a:t>
            </a:r>
          </a:p>
          <a:p>
            <a:r>
              <a:rPr lang="en-US" dirty="0" smtClean="0"/>
              <a:t>Exercises intensity should be within the tolerance of the joint and not exacerbate symptoms.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Improve Muscle Performance in Supporting Muscles (</a:t>
            </a:r>
            <a:r>
              <a:rPr lang="en-US" b="1" dirty="0" err="1" smtClean="0"/>
              <a:t>contd</a:t>
            </a:r>
            <a:r>
              <a:rPr lang="en-US" b="1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doing open-chain exercises, patients experience less pain with faster speeds and lighter resistance than when doing the exercises slowly with heavy resistance.</a:t>
            </a:r>
          </a:p>
          <a:p>
            <a:endParaRPr lang="en-US" dirty="0" smtClean="0"/>
          </a:p>
          <a:p>
            <a:r>
              <a:rPr lang="en-US" dirty="0" smtClean="0"/>
              <a:t>Resistance through the mid-range (45 to 90) tends to exacerbate </a:t>
            </a:r>
            <a:r>
              <a:rPr lang="en-US" dirty="0" err="1" smtClean="0"/>
              <a:t>patellofemoral</a:t>
            </a:r>
            <a:r>
              <a:rPr lang="en-US" dirty="0" smtClean="0"/>
              <a:t> pain because of the compressive forces on the patella.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Improve Muscle Performance in Supporting Muscles (</a:t>
            </a:r>
            <a:r>
              <a:rPr lang="en-US" b="1" dirty="0" err="1" smtClean="0"/>
              <a:t>contd</a:t>
            </a:r>
            <a:r>
              <a:rPr lang="en-US" b="1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Apply resistance in arcs of motion that are pain-free on either side of the symptomatic range. </a:t>
            </a:r>
          </a:p>
          <a:p>
            <a:endParaRPr lang="en-US" dirty="0" smtClean="0"/>
          </a:p>
          <a:p>
            <a:r>
              <a:rPr lang="en-US" dirty="0" smtClean="0"/>
              <a:t>This could be done using manual or mechanical resistance in the pain-free ranges.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Improve Muscle Performance in Supporting Muscles (</a:t>
            </a:r>
            <a:r>
              <a:rPr lang="en-US" b="1" dirty="0" err="1" smtClean="0"/>
              <a:t>contd</a:t>
            </a:r>
            <a:r>
              <a:rPr lang="en-US" b="1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Strengthen both hip and ankle musculature using open and closed-chain activities in order to balance forces throughout the lower extremities and progress the patient toward functional independence.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Muscular endurance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muscular endurance, increase repetitions at each resistance level before progressing with greater resistance.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MANAGEMENT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b="1" dirty="0" smtClean="0"/>
              <a:t>Plan of Care:</a:t>
            </a:r>
          </a:p>
          <a:p>
            <a:pPr marL="514350" indent="-514350"/>
            <a:r>
              <a:rPr lang="en-US" dirty="0" smtClean="0"/>
              <a:t>Educate the patient</a:t>
            </a:r>
          </a:p>
          <a:p>
            <a:pPr marL="514350" indent="-514350">
              <a:buNone/>
            </a:pPr>
            <a:endParaRPr lang="en-US" b="1" dirty="0" smtClean="0"/>
          </a:p>
          <a:p>
            <a:pPr marL="514350" indent="-514350">
              <a:buNone/>
            </a:pPr>
            <a:r>
              <a:rPr lang="en-US" b="1" dirty="0" smtClean="0"/>
              <a:t>Intervention</a:t>
            </a:r>
          </a:p>
          <a:p>
            <a:r>
              <a:rPr lang="en-US" dirty="0" smtClean="0"/>
              <a:t>Teach about deforming forces and prevention.</a:t>
            </a:r>
          </a:p>
          <a:p>
            <a:r>
              <a:rPr lang="en-US" dirty="0" smtClean="0"/>
              <a:t>Teach home exercise program to reinforce interventions and minimize symptoms.</a:t>
            </a:r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Functional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Wall slides and mini-squats to 90 if tolerated:</a:t>
            </a:r>
          </a:p>
          <a:p>
            <a:r>
              <a:rPr lang="en-US" dirty="0" smtClean="0"/>
              <a:t>Stay within a range that does not exacerbate symptoms or cause </a:t>
            </a:r>
            <a:r>
              <a:rPr lang="en-US" dirty="0" err="1" smtClean="0"/>
              <a:t>crepitation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Practice sitting and sit-to-stand with arm assistance in various chair heights. </a:t>
            </a:r>
          </a:p>
          <a:p>
            <a:r>
              <a:rPr lang="en-US" dirty="0" smtClean="0"/>
              <a:t>Determine if chair adaptation is needed for safe function.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Functional training (</a:t>
            </a:r>
            <a:r>
              <a:rPr lang="en-US" b="1" dirty="0" err="1" smtClean="0"/>
              <a:t>contd</a:t>
            </a:r>
            <a:r>
              <a:rPr lang="en-US" b="1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>Partial lunges:</a:t>
            </a:r>
          </a:p>
          <a:p>
            <a:r>
              <a:rPr lang="en-US" dirty="0" smtClean="0"/>
              <a:t>This activity is progressed to include lunging to pick up small objects from the floor. </a:t>
            </a:r>
          </a:p>
          <a:p>
            <a:r>
              <a:rPr lang="en-US" dirty="0" smtClean="0"/>
              <a:t>Lunges are an effective way to teach body mechanics for an individual with unilateral knee impairment.</a:t>
            </a:r>
          </a:p>
          <a:p>
            <a:r>
              <a:rPr lang="en-US" dirty="0" smtClean="0"/>
              <a:t>Concentrate on trunk control during the motion. Have the patient contract the abdominals to stabilize the pelvis during the lunge activity.</a:t>
            </a:r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Functional training (</a:t>
            </a:r>
            <a:r>
              <a:rPr lang="en-US" b="1" dirty="0" err="1" smtClean="0"/>
              <a:t>contd</a:t>
            </a:r>
            <a:r>
              <a:rPr lang="en-US" b="1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Ambulation</a:t>
            </a:r>
          </a:p>
          <a:p>
            <a:r>
              <a:rPr lang="en-US" dirty="0" smtClean="0"/>
              <a:t>Decrease use of assistive devices as quadriceps strength improves to a manual muscle test level of 4/5. </a:t>
            </a:r>
          </a:p>
          <a:p>
            <a:endParaRPr lang="en-US" dirty="0" smtClean="0"/>
          </a:p>
          <a:p>
            <a:r>
              <a:rPr lang="en-US" dirty="0" smtClean="0"/>
              <a:t>Practice on a variety of terrains (land), up and down ramps, and reversing directions, first with assistance and then independently.</a:t>
            </a:r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Signs and Symptoms of Excessive Exercise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 should be instructed to the following:</a:t>
            </a:r>
          </a:p>
          <a:p>
            <a:r>
              <a:rPr lang="en-US" dirty="0" smtClean="0"/>
              <a:t>Increased joint swelling</a:t>
            </a:r>
          </a:p>
          <a:p>
            <a:r>
              <a:rPr lang="en-US" dirty="0" smtClean="0"/>
              <a:t>Significant fatigue </a:t>
            </a:r>
          </a:p>
          <a:p>
            <a:r>
              <a:rPr lang="en-US" dirty="0" smtClean="0"/>
              <a:t>Persistent muscle soreness</a:t>
            </a:r>
          </a:p>
          <a:p>
            <a:r>
              <a:rPr lang="en-US" dirty="0" smtClean="0"/>
              <a:t>Post exercise pain lasting more than 2 hours (Hicks, 1990)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Therapeutic exercise: Foundation and techniques book by Carolyn </a:t>
            </a:r>
            <a:r>
              <a:rPr lang="en-US" dirty="0" err="1" smtClean="0"/>
              <a:t>Kisner</a:t>
            </a:r>
            <a:endParaRPr lang="en-US" dirty="0" smtClean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Based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Hydrotherapy Versus Conventional Land-Based Exercise for the Management of Patients With Osteoarthritis of the Knee: A Randomized Clinical Trial</a:t>
            </a:r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Hydrotherapy Versus Conventional Land-Based Exercise for the Management of Patients With Osteoarthritis of the Knee: A Randomized Clinical Trial</a:t>
            </a:r>
            <a:br>
              <a:rPr lang="en-US" sz="2800" dirty="0" smtClean="0"/>
            </a:b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Patients With</a:t>
                      </a:r>
                    </a:p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Osteoarthritis of the Knee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Hydrotherapy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Conventional</a:t>
                      </a:r>
                    </a:p>
                    <a:p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Land-Based Exercise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 VAS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WOMAC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Pain during gait assessed by a VAS at rest and immediately following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50-foot (15.24-m) walk test (50FWT),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Walking time measured at fast and comfortable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paces during the 50FWT, and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Lequesne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Index.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Evidence Based Learning (</a:t>
            </a:r>
            <a:r>
              <a:rPr lang="en-US" dirty="0" err="1" smtClean="0"/>
              <a:t>contd</a:t>
            </a:r>
            <a:r>
              <a:rPr lang="en-US" dirty="0" smtClean="0"/>
              <a:t>…)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534400" cy="704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880"/>
                <a:gridCol w="1706880"/>
                <a:gridCol w="1706880"/>
                <a:gridCol w="1706880"/>
                <a:gridCol w="1706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JOURNAL and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AUTHORS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STUDY</a:t>
                      </a:r>
                      <a:r>
                        <a:rPr lang="en-US" baseline="0" dirty="0" smtClean="0"/>
                        <a:t> DESIGN and LEVEL OF EVIDENCE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METHODOLOGY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CONCLUSION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r>
                        <a:rPr lang="en-US" b="1" dirty="0" smtClean="0"/>
                        <a:t>ournal</a:t>
                      </a:r>
                      <a:r>
                        <a:rPr lang="en-US" b="1" baseline="0" dirty="0" smtClean="0"/>
                        <a:t> of </a:t>
                      </a:r>
                      <a:r>
                        <a:rPr lang="en-US" b="1" baseline="0" dirty="0" err="1" smtClean="0"/>
                        <a:t>Amercican</a:t>
                      </a:r>
                      <a:r>
                        <a:rPr lang="en-US" b="1" baseline="0" dirty="0" smtClean="0"/>
                        <a:t> Physical Therapy Association</a:t>
                      </a:r>
                      <a:endParaRPr lang="en-US" baseline="0" dirty="0" smtClean="0"/>
                    </a:p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Luciana E Silva, Valeria Valim, Ana Paula C Pessanha,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Leda M Oliveira, Samira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Myamoto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Anamaria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Jones and</a:t>
                      </a:r>
                    </a:p>
                    <a:p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Jamil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Natour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RCT</a:t>
                      </a:r>
                    </a:p>
                    <a:p>
                      <a:r>
                        <a:rPr lang="en-US" dirty="0" smtClean="0"/>
                        <a:t>1b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evaluate the effectiveness of hydrotherapy in subjects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with osteoarthritis (OA) of the knee compared with subjects with OA of the knee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who performed land-based exercises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Sixty-four subjects with OA of the knee were randomly assigned to 1 of 2 groups that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performed exercises for 18 weeks: a water-based exercise group and a land-based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exercise group. Measurements were recorded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by a blinded investigator at baseline and at 9 and 18 weeks after initiating the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intervention.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Hydrotherapy was superior to land-based exercise in relieving pain before and after walking during the last follow-up. Water-based exercises are a suitable and effective alternative for the management of OA of the knee.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Aerobic exercises that have low impact on knee joint are?</a:t>
            </a:r>
          </a:p>
          <a:p>
            <a:pPr marL="514350" indent="-514350">
              <a:buAutoNum type="alphaLcPeriod"/>
            </a:pPr>
            <a:r>
              <a:rPr lang="en-US" dirty="0" smtClean="0"/>
              <a:t>Walking</a:t>
            </a:r>
          </a:p>
          <a:p>
            <a:pPr marL="514350" indent="-514350">
              <a:buAutoNum type="alphaLcPeriod"/>
            </a:pPr>
            <a:r>
              <a:rPr lang="en-US" dirty="0" smtClean="0"/>
              <a:t>Biking </a:t>
            </a:r>
          </a:p>
          <a:p>
            <a:pPr marL="514350" indent="-514350">
              <a:buAutoNum type="alphaLcPeriod"/>
            </a:pPr>
            <a:r>
              <a:rPr lang="en-US" dirty="0" smtClean="0"/>
              <a:t>Swimming</a:t>
            </a:r>
          </a:p>
          <a:p>
            <a:pPr marL="514350" indent="-514350">
              <a:buAutoNum type="alphaLcPeriod"/>
            </a:pPr>
            <a:r>
              <a:rPr lang="en-US" dirty="0" smtClean="0"/>
              <a:t>All of the above</a:t>
            </a:r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(</a:t>
            </a:r>
            <a:r>
              <a:rPr lang="en-US" dirty="0" err="1" smtClean="0"/>
              <a:t>contd</a:t>
            </a:r>
            <a:r>
              <a:rPr lang="en-US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2. Exercises for functional training in OA Knee includes?</a:t>
            </a:r>
          </a:p>
          <a:p>
            <a:pPr marL="514350" indent="-514350">
              <a:buAutoNum type="alphaLcPeriod"/>
            </a:pPr>
            <a:r>
              <a:rPr lang="en-US" dirty="0" smtClean="0"/>
              <a:t>Wall slides</a:t>
            </a:r>
          </a:p>
          <a:p>
            <a:pPr marL="514350" indent="-514350">
              <a:buAutoNum type="alphaLcPeriod"/>
            </a:pPr>
            <a:r>
              <a:rPr lang="en-US" dirty="0" smtClean="0"/>
              <a:t>Mini squats</a:t>
            </a:r>
          </a:p>
          <a:p>
            <a:pPr marL="514350" indent="-514350">
              <a:buAutoNum type="alphaLcPeriod"/>
            </a:pPr>
            <a:r>
              <a:rPr lang="en-US" dirty="0" smtClean="0"/>
              <a:t>Partial lunges</a:t>
            </a:r>
          </a:p>
          <a:p>
            <a:pPr marL="514350" indent="-514350">
              <a:buAutoNum type="alphaLcPeriod"/>
            </a:pPr>
            <a:r>
              <a:rPr lang="en-US" dirty="0" smtClean="0"/>
              <a:t>All of the above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MANAGEMENT GUIDELINES (</a:t>
            </a:r>
            <a:r>
              <a:rPr lang="en-US" dirty="0" err="1" smtClean="0"/>
              <a:t>contd</a:t>
            </a:r>
            <a:r>
              <a:rPr lang="en-US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2. </a:t>
            </a:r>
            <a:r>
              <a:rPr lang="en-US" b="1" dirty="0" smtClean="0"/>
              <a:t>Plan of Care</a:t>
            </a:r>
          </a:p>
          <a:p>
            <a:r>
              <a:rPr lang="en-US" dirty="0" smtClean="0"/>
              <a:t>Decrease effects of stiffness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Intervention</a:t>
            </a:r>
          </a:p>
          <a:p>
            <a:r>
              <a:rPr lang="en-US" dirty="0" smtClean="0"/>
              <a:t>Active ROM</a:t>
            </a:r>
          </a:p>
          <a:p>
            <a:r>
              <a:rPr lang="en-US" dirty="0" smtClean="0"/>
              <a:t>Joint-play mobilization techniques.</a:t>
            </a:r>
            <a:endParaRPr 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(</a:t>
            </a:r>
            <a:r>
              <a:rPr lang="en-US" dirty="0" err="1" smtClean="0"/>
              <a:t>contd</a:t>
            </a:r>
            <a:r>
              <a:rPr lang="en-US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3. Progress balance exercises on?</a:t>
            </a:r>
          </a:p>
          <a:p>
            <a:pPr marL="514350" indent="-514350">
              <a:buAutoNum type="alphaLcPeriod"/>
            </a:pPr>
            <a:r>
              <a:rPr lang="en-US" dirty="0" smtClean="0"/>
              <a:t>Soft surface and narrow base of support</a:t>
            </a:r>
          </a:p>
          <a:p>
            <a:pPr marL="514350" indent="-514350">
              <a:buAutoNum type="alphaLcPeriod"/>
            </a:pPr>
            <a:r>
              <a:rPr lang="en-US" dirty="0" smtClean="0"/>
              <a:t>Hard surface </a:t>
            </a:r>
          </a:p>
          <a:p>
            <a:pPr marL="514350" indent="-514350">
              <a:buAutoNum type="alphaLcPeriod"/>
            </a:pPr>
            <a:r>
              <a:rPr lang="en-US" dirty="0" smtClean="0"/>
              <a:t>None of the above </a:t>
            </a:r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(</a:t>
            </a:r>
            <a:r>
              <a:rPr lang="en-US" dirty="0" err="1" smtClean="0"/>
              <a:t>contd</a:t>
            </a:r>
            <a:r>
              <a:rPr lang="en-US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4. Quad sets may help maintain mobility of the _________ when the </a:t>
            </a:r>
            <a:r>
              <a:rPr lang="en-US" dirty="0" err="1" smtClean="0"/>
              <a:t>tibiofemoral</a:t>
            </a:r>
            <a:r>
              <a:rPr lang="en-US" dirty="0" smtClean="0"/>
              <a:t> joint is immobilized.</a:t>
            </a:r>
          </a:p>
          <a:p>
            <a:pPr marL="514350" indent="-514350">
              <a:buAutoNum type="alphaLcPeriod"/>
            </a:pPr>
            <a:r>
              <a:rPr lang="en-US" dirty="0" smtClean="0"/>
              <a:t>Quadriceps</a:t>
            </a:r>
          </a:p>
          <a:p>
            <a:pPr marL="514350" indent="-514350">
              <a:buAutoNum type="alphaLcPeriod"/>
            </a:pPr>
            <a:r>
              <a:rPr lang="en-US" dirty="0" smtClean="0"/>
              <a:t>Patella</a:t>
            </a:r>
          </a:p>
          <a:p>
            <a:pPr marL="514350" indent="-514350">
              <a:buAutoNum type="alphaLcPeriod"/>
            </a:pPr>
            <a:r>
              <a:rPr lang="en-US" dirty="0" smtClean="0"/>
              <a:t>Femur on tibia</a:t>
            </a:r>
          </a:p>
          <a:p>
            <a:pPr marL="514350" indent="-514350">
              <a:buAutoNum type="alphaLcPeriod"/>
            </a:pPr>
            <a:r>
              <a:rPr lang="en-US" dirty="0" smtClean="0"/>
              <a:t>None of the above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(</a:t>
            </a:r>
            <a:r>
              <a:rPr lang="en-US" dirty="0" err="1" smtClean="0"/>
              <a:t>contd</a:t>
            </a:r>
            <a:r>
              <a:rPr lang="en-US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5. Aquatic therapy and group-based exercise in water</a:t>
            </a:r>
          </a:p>
          <a:p>
            <a:pPr marL="514350" indent="-514350">
              <a:buAutoNum type="alphaLcPeriod"/>
            </a:pPr>
            <a:r>
              <a:rPr lang="en-US" dirty="0" smtClean="0"/>
              <a:t>decreases pain and improves physical function in OA Knee patients</a:t>
            </a:r>
          </a:p>
          <a:p>
            <a:pPr marL="514350" indent="-514350">
              <a:buAutoNum type="alphaLcPeriod"/>
            </a:pPr>
            <a:r>
              <a:rPr lang="en-US" dirty="0" smtClean="0"/>
              <a:t>Increases pain and improves physical function in OA Knee patients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MANAGEMENT GUIDELINES (</a:t>
            </a:r>
            <a:r>
              <a:rPr lang="en-US" dirty="0" err="1" smtClean="0"/>
              <a:t>contd</a:t>
            </a:r>
            <a:r>
              <a:rPr lang="en-US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3. </a:t>
            </a:r>
            <a:r>
              <a:rPr lang="en-US" b="1" dirty="0" smtClean="0"/>
              <a:t>Plan of Care</a:t>
            </a:r>
            <a:endParaRPr lang="en-US" dirty="0" smtClean="0"/>
          </a:p>
          <a:p>
            <a:r>
              <a:rPr lang="en-US" dirty="0" smtClean="0"/>
              <a:t>Decrease pain from mechanical stress and prevent deforming forces</a:t>
            </a:r>
          </a:p>
          <a:p>
            <a:pPr>
              <a:buNone/>
            </a:pPr>
            <a:r>
              <a:rPr lang="en-US" b="1" dirty="0" smtClean="0"/>
              <a:t>Intervention</a:t>
            </a:r>
          </a:p>
          <a:p>
            <a:r>
              <a:rPr lang="en-US" dirty="0" smtClean="0"/>
              <a:t>Splinting and/or assistive equipment to minimize stress or to correct faulty biomechanics, strengthen supporting muscles.</a:t>
            </a:r>
          </a:p>
          <a:p>
            <a:r>
              <a:rPr lang="en-US" dirty="0" smtClean="0"/>
              <a:t>Alternate activity with periods of rest.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MANAGEMENT GUIDELINES (</a:t>
            </a:r>
            <a:r>
              <a:rPr lang="en-US" dirty="0" err="1" smtClean="0"/>
              <a:t>contd</a:t>
            </a:r>
            <a:r>
              <a:rPr lang="en-US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4. </a:t>
            </a:r>
            <a:r>
              <a:rPr lang="en-US" b="1" dirty="0" smtClean="0"/>
              <a:t>Plan of Care</a:t>
            </a:r>
          </a:p>
          <a:p>
            <a:r>
              <a:rPr lang="en-US" dirty="0" smtClean="0"/>
              <a:t>Increase ROM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Intervention</a:t>
            </a:r>
          </a:p>
          <a:p>
            <a:r>
              <a:rPr lang="en-US" dirty="0" smtClean="0"/>
              <a:t>Stretch muscle, joint, or soft tissue restrictions with specific techniques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MANAGEMENT GUIDELINES (</a:t>
            </a:r>
            <a:r>
              <a:rPr lang="en-US" dirty="0" err="1" smtClean="0"/>
              <a:t>contd</a:t>
            </a:r>
            <a:r>
              <a:rPr lang="en-US" dirty="0" smtClean="0"/>
              <a:t>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5. </a:t>
            </a:r>
            <a:r>
              <a:rPr lang="en-US" b="1" dirty="0" smtClean="0"/>
              <a:t>Plan of Care</a:t>
            </a:r>
          </a:p>
          <a:p>
            <a:r>
              <a:rPr lang="en-US" dirty="0" smtClean="0"/>
              <a:t>Improve neuromuscular control, strength, and muscle endurance.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Intervention</a:t>
            </a:r>
          </a:p>
          <a:p>
            <a:r>
              <a:rPr lang="en-US" dirty="0" smtClean="0"/>
              <a:t>Low-intensity resistance exercises and muscle repetitions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2732</Words>
  <Application>Microsoft Office PowerPoint</Application>
  <PresentationFormat>On-screen Show (4:3)</PresentationFormat>
  <Paragraphs>318</Paragraphs>
  <Slides>62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3" baseType="lpstr">
      <vt:lpstr>Office Theme</vt:lpstr>
      <vt:lpstr>Principles of PHYSIOTHERAPY Management in  OA Knee</vt:lpstr>
      <vt:lpstr>OBJECTIVES</vt:lpstr>
      <vt:lpstr>Treatment techniques</vt:lpstr>
      <vt:lpstr>Aims of Exercises</vt:lpstr>
      <vt:lpstr>MANAGEMENT GUIDELINES</vt:lpstr>
      <vt:lpstr>MANAGEMENT GUIDELINES (contd…)</vt:lpstr>
      <vt:lpstr>MANAGEMENT GUIDELINES (contd…)</vt:lpstr>
      <vt:lpstr>MANAGEMENT GUIDELINES (contd…)</vt:lpstr>
      <vt:lpstr>MANAGEMENT GUIDELINES (contd…)</vt:lpstr>
      <vt:lpstr>MANAGEMENT GUIDELINES (contd…)</vt:lpstr>
      <vt:lpstr>MANAGEMENT GUIDELINES (contd…)</vt:lpstr>
      <vt:lpstr>Principles of Management</vt:lpstr>
      <vt:lpstr>Patient instruction </vt:lpstr>
      <vt:lpstr>Pain management—early stages</vt:lpstr>
      <vt:lpstr>Pain management—early stages (contd…)</vt:lpstr>
      <vt:lpstr>Pain management—late stages.</vt:lpstr>
      <vt:lpstr>Pain management</vt:lpstr>
      <vt:lpstr>CLINICAL QUEIRY</vt:lpstr>
      <vt:lpstr>CLINICAL QUEIRY (contd…)</vt:lpstr>
      <vt:lpstr>Effects of Transcutaneous Electrical Nerve Stimulation on Pain, Pain Sensitivity, and Function in People With Knee Osteoarthritis: A Randomized Controlled Trial </vt:lpstr>
      <vt:lpstr>Effects of Transcutaneous Electrical Nerve Stimulation on Pain, Pain Sensitivity, and Function in People With Knee Osteoarthritis: A Randomized Controlled Trial </vt:lpstr>
      <vt:lpstr>Effects of Transcutaneous Electrical Nerve Stimulation on Pain, Pain Sensitivity, and Function in People With Knee Osteoarthritis: A Randomized Controlled Trial </vt:lpstr>
      <vt:lpstr>Assistive and supportive devices and activity</vt:lpstr>
      <vt:lpstr>Assistive and supportive devices and activity (contd…)</vt:lpstr>
      <vt:lpstr>Aquatic therapy</vt:lpstr>
      <vt:lpstr>Examples for strengthening exercises in water pool </vt:lpstr>
      <vt:lpstr>Examples for strengthening exercises in water pool </vt:lpstr>
      <vt:lpstr>Examples for strengthening exercises in water pool </vt:lpstr>
      <vt:lpstr>Examples for strengthening exercises in water pool </vt:lpstr>
      <vt:lpstr>Aquatic therapy (contd…)</vt:lpstr>
      <vt:lpstr>Aquatic therapy (contd…)</vt:lpstr>
      <vt:lpstr>Resistance exercise</vt:lpstr>
      <vt:lpstr>Resistance exercise (contd…)</vt:lpstr>
      <vt:lpstr>Stretching and joint mobilization</vt:lpstr>
      <vt:lpstr>Balance activities</vt:lpstr>
      <vt:lpstr>Balance activities (contd…)</vt:lpstr>
      <vt:lpstr>Balance activities (contd…)</vt:lpstr>
      <vt:lpstr>Balance activities (contd…)</vt:lpstr>
      <vt:lpstr>Slide 39</vt:lpstr>
      <vt:lpstr>Aerobic conditioning</vt:lpstr>
      <vt:lpstr>Maintain Soft Tissue and Joint Mobility</vt:lpstr>
      <vt:lpstr>Maintain Soft Tissue and Joint Mobility (contd…)</vt:lpstr>
      <vt:lpstr>Maintain Muscle Function and Prevent Patellar Adhesions</vt:lpstr>
      <vt:lpstr>Improve Muscle Performance in Supporting Muscles</vt:lpstr>
      <vt:lpstr>Improve Muscle Performance in Supporting Muscles (contd…)</vt:lpstr>
      <vt:lpstr>Improve Muscle Performance in Supporting Muscles (contd…)</vt:lpstr>
      <vt:lpstr>Improve Muscle Performance in Supporting Muscles (contd…)</vt:lpstr>
      <vt:lpstr>Improve Muscle Performance in Supporting Muscles (contd…)</vt:lpstr>
      <vt:lpstr>Muscular endurance</vt:lpstr>
      <vt:lpstr>Functional training</vt:lpstr>
      <vt:lpstr>Functional training (contd…)</vt:lpstr>
      <vt:lpstr>Functional training (contd…)</vt:lpstr>
      <vt:lpstr>Signs and Symptoms of Excessive Exercise</vt:lpstr>
      <vt:lpstr>Reference </vt:lpstr>
      <vt:lpstr>Evidence Based Learning</vt:lpstr>
      <vt:lpstr>Hydrotherapy Versus Conventional Land-Based Exercise for the Management of Patients With Osteoarthritis of the Knee: A Randomized Clinical Trial </vt:lpstr>
      <vt:lpstr>Evidence Based Learning (contd…)</vt:lpstr>
      <vt:lpstr>MCQ</vt:lpstr>
      <vt:lpstr>MCQ (contd…)</vt:lpstr>
      <vt:lpstr>MCQ (contd…)</vt:lpstr>
      <vt:lpstr>MCQ (contd…)</vt:lpstr>
      <vt:lpstr>MCQ (contd…)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Rudra</dc:creator>
  <cp:lastModifiedBy>Windows User</cp:lastModifiedBy>
  <cp:revision>97</cp:revision>
  <dcterms:created xsi:type="dcterms:W3CDTF">2006-08-16T00:00:00Z</dcterms:created>
  <dcterms:modified xsi:type="dcterms:W3CDTF">2020-08-18T00:00:51Z</dcterms:modified>
</cp:coreProperties>
</file>