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57" r:id="rId15"/>
    <p:sldId id="290" r:id="rId16"/>
    <p:sldId id="277" r:id="rId17"/>
    <p:sldId id="291" r:id="rId18"/>
    <p:sldId id="278" r:id="rId19"/>
    <p:sldId id="292" r:id="rId20"/>
    <p:sldId id="293" r:id="rId21"/>
    <p:sldId id="258" r:id="rId22"/>
    <p:sldId id="294" r:id="rId23"/>
    <p:sldId id="259" r:id="rId24"/>
    <p:sldId id="260" r:id="rId25"/>
    <p:sldId id="295" r:id="rId26"/>
    <p:sldId id="261" r:id="rId27"/>
    <p:sldId id="262" r:id="rId28"/>
    <p:sldId id="263" r:id="rId29"/>
    <p:sldId id="268" r:id="rId30"/>
    <p:sldId id="269" r:id="rId31"/>
    <p:sldId id="271" r:id="rId32"/>
    <p:sldId id="272" r:id="rId33"/>
    <p:sldId id="273" r:id="rId34"/>
    <p:sldId id="274" r:id="rId35"/>
    <p:sldId id="275" r:id="rId36"/>
    <p:sldId id="297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SPORT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PHARMACOLOGY </a:t>
            </a:r>
            <a:r>
              <a:rPr lang="en-US" b="1" dirty="0" smtClean="0"/>
              <a:t>&amp; EFFECT OF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FATIGUE</a:t>
            </a:r>
            <a:r>
              <a:rPr lang="en-US" b="1" dirty="0" smtClean="0"/>
              <a:t> ON PLAY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NIKETA PATEL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2.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Neurological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Electromyography (EMG) </a:t>
            </a:r>
            <a:r>
              <a:rPr lang="en-US" dirty="0" smtClean="0">
                <a:sym typeface="Wingdings" pitchFamily="2" charset="2"/>
              </a:rPr>
              <a:t> measures muscle activity by recording action potentials from contracting fibers either by using surface electrodes or inserting needle electrodes into the muscle.</a:t>
            </a:r>
          </a:p>
          <a:p>
            <a:r>
              <a:rPr lang="en-US" b="1" dirty="0" smtClean="0">
                <a:sym typeface="Wingdings" pitchFamily="2" charset="2"/>
              </a:rPr>
              <a:t>Nerve conduction studies (NCV) </a:t>
            </a:r>
            <a:r>
              <a:rPr lang="en-US" dirty="0" smtClean="0">
                <a:sym typeface="Wingdings" pitchFamily="2" charset="2"/>
              </a:rPr>
              <a:t>it aims to recognize and localize peripheral nerve abnormalities. For e.g. </a:t>
            </a:r>
            <a:r>
              <a:rPr lang="en-US" dirty="0" err="1" smtClean="0">
                <a:sym typeface="Wingdings" pitchFamily="2" charset="2"/>
              </a:rPr>
              <a:t>demyelination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Neuropsychological testing </a:t>
            </a:r>
            <a:r>
              <a:rPr lang="en-US" dirty="0" smtClean="0">
                <a:sym typeface="Wingdings" pitchFamily="2" charset="2"/>
              </a:rPr>
              <a:t> to assess the severity of and recovery from minor head injury.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3.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Cardiovascular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r>
              <a:rPr lang="en-US" b="1" dirty="0" smtClean="0"/>
              <a:t>Electrocardiography (ECG/EKG) </a:t>
            </a:r>
            <a:r>
              <a:rPr lang="en-US" dirty="0" smtClean="0">
                <a:sym typeface="Wingdings" pitchFamily="2" charset="2"/>
              </a:rPr>
              <a:t> measures the electrical activity and function of the heart via surface electrodes. </a:t>
            </a:r>
          </a:p>
          <a:p>
            <a:r>
              <a:rPr lang="en-US" b="1" dirty="0" smtClean="0">
                <a:sym typeface="Wingdings" pitchFamily="2" charset="2"/>
              </a:rPr>
              <a:t>Stress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e</a:t>
            </a:r>
            <a:r>
              <a:rPr lang="en-US" b="1" dirty="0" smtClean="0"/>
              <a:t>lectrocardiography </a:t>
            </a:r>
            <a:r>
              <a:rPr lang="en-US" b="1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is performed by monitoring the patient electrographically while exercising to investigate ischemic heart disease.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Echocardiography</a:t>
            </a:r>
            <a:r>
              <a:rPr lang="en-US" dirty="0" smtClean="0">
                <a:sym typeface="Wingdings" pitchFamily="2" charset="2"/>
              </a:rPr>
              <a:t>  ultrasound waves reflects from the different parts of the heart and can map out the normal anatomical structure of the heart in 02 dimensions.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FATIGUE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Muscle fatigue can be defined as the inability to maintain the required or expected force or power output (Edwards, 1981; </a:t>
            </a:r>
            <a:r>
              <a:rPr lang="en-US" dirty="0" err="1" smtClean="0"/>
              <a:t>Fitts</a:t>
            </a:r>
            <a:r>
              <a:rPr lang="en-US" dirty="0" smtClean="0"/>
              <a:t>, 1994).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CHRONIC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FATIGUE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SYNDROME (</a:t>
            </a:r>
            <a:r>
              <a:rPr lang="en-US" b="1" dirty="0" smtClean="0">
                <a:solidFill>
                  <a:srgbClr val="C00000"/>
                </a:solidFill>
              </a:rPr>
              <a:t>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S)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number of definitions of CFS have been  proposed. </a:t>
            </a:r>
          </a:p>
          <a:p>
            <a:endParaRPr lang="en-US" dirty="0" smtClean="0"/>
          </a:p>
          <a:p>
            <a:r>
              <a:rPr lang="en-US" dirty="0" smtClean="0"/>
              <a:t>All include the concept of fatigue that interferes with ADLs and is of </a:t>
            </a:r>
            <a:r>
              <a:rPr lang="en-US" b="1" u="sng" dirty="0" smtClean="0"/>
              <a:t>at least 6 months duration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most prominent symptoms of CFS is usually overwhelming fatigue, especially after exercise.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Other common symptoms include headaches, sore throat, muscle pain especially after exercise.</a:t>
            </a:r>
          </a:p>
          <a:p>
            <a:endParaRPr lang="en-US" dirty="0" smtClean="0"/>
          </a:p>
          <a:p>
            <a:r>
              <a:rPr lang="en-US" dirty="0" smtClean="0"/>
              <a:t>Trigger points are also frequently seen in patients with CFS and form an important part of the treatment.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is more common in females, high achievers and professionals and more common in young adults.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Symptoms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CFS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Overwhelming fatigue, especially after exercise.</a:t>
            </a:r>
          </a:p>
          <a:p>
            <a:r>
              <a:rPr lang="en-US" dirty="0" smtClean="0"/>
              <a:t>Headaches</a:t>
            </a:r>
          </a:p>
          <a:p>
            <a:r>
              <a:rPr lang="en-US" dirty="0" smtClean="0"/>
              <a:t>Sore throat</a:t>
            </a:r>
          </a:p>
          <a:p>
            <a:r>
              <a:rPr lang="en-US" dirty="0" smtClean="0"/>
              <a:t>Enlarged lymph nodes</a:t>
            </a:r>
          </a:p>
          <a:p>
            <a:r>
              <a:rPr lang="en-US" dirty="0" smtClean="0"/>
              <a:t>Muscle pain</a:t>
            </a:r>
          </a:p>
          <a:p>
            <a:r>
              <a:rPr lang="en-US" dirty="0" err="1" smtClean="0"/>
              <a:t>Unrefreshing</a:t>
            </a:r>
            <a:r>
              <a:rPr lang="en-US" dirty="0" smtClean="0"/>
              <a:t> sleep</a:t>
            </a:r>
          </a:p>
          <a:p>
            <a:r>
              <a:rPr lang="en-US" dirty="0" smtClean="0"/>
              <a:t>Chest and abdominal pains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Fatigue is often the primary presenting symptoms.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Management</a:t>
            </a:r>
            <a:r>
              <a:rPr lang="en-US" b="1" dirty="0" smtClean="0"/>
              <a:t> in </a:t>
            </a:r>
            <a:r>
              <a:rPr lang="en-US" b="1" dirty="0" smtClean="0">
                <a:solidFill>
                  <a:srgbClr val="00B050"/>
                </a:solidFill>
              </a:rPr>
              <a:t>CFS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 is the cornerstone of treatment of chronic fatigue syndrome. </a:t>
            </a:r>
          </a:p>
          <a:p>
            <a:r>
              <a:rPr lang="en-US" dirty="0" smtClean="0"/>
              <a:t>This seems strange because post-exercise fatigue and muscle pain are 2 important symptoms in CFS.</a:t>
            </a:r>
          </a:p>
          <a:p>
            <a:r>
              <a:rPr lang="en-US" dirty="0" smtClean="0"/>
              <a:t>But slow, graduated increase in activity is an essential part of management.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Objectives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>
                <a:solidFill>
                  <a:srgbClr val="C00000"/>
                </a:solidFill>
              </a:rPr>
              <a:t>After completing this lecture, you will be able to:</a:t>
            </a:r>
          </a:p>
          <a:p>
            <a:endParaRPr lang="en-US" dirty="0" smtClean="0"/>
          </a:p>
          <a:p>
            <a:r>
              <a:rPr lang="en-US" dirty="0" smtClean="0"/>
              <a:t>Classify sports </a:t>
            </a:r>
            <a:r>
              <a:rPr lang="en-US" dirty="0" smtClean="0"/>
              <a:t>injuries</a:t>
            </a:r>
          </a:p>
          <a:p>
            <a:endParaRPr lang="en-US" dirty="0" smtClean="0"/>
          </a:p>
          <a:p>
            <a:r>
              <a:rPr lang="en-US" dirty="0" smtClean="0"/>
              <a:t>Differentiate between ‘Fatigue’ </a:t>
            </a:r>
            <a:r>
              <a:rPr lang="en-US" dirty="0" smtClean="0"/>
              <a:t>&amp; </a:t>
            </a:r>
            <a:r>
              <a:rPr lang="en-US" dirty="0" smtClean="0"/>
              <a:t>‘Chronic </a:t>
            </a:r>
            <a:r>
              <a:rPr lang="en-US" dirty="0" smtClean="0"/>
              <a:t>Fatigue </a:t>
            </a:r>
            <a:r>
              <a:rPr lang="en-US" dirty="0" smtClean="0"/>
              <a:t>Syndrome’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Explain </a:t>
            </a:r>
            <a:r>
              <a:rPr lang="en-US" dirty="0" smtClean="0"/>
              <a:t>‘Overtraining </a:t>
            </a:r>
            <a:r>
              <a:rPr lang="en-US" dirty="0" smtClean="0"/>
              <a:t>syndrome’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Write therapeutic </a:t>
            </a:r>
            <a:r>
              <a:rPr lang="en-US" dirty="0" smtClean="0"/>
              <a:t>drugs used in sport injuries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r>
              <a:rPr lang="en-US" dirty="0" smtClean="0"/>
              <a:t>The increase in activity should be very gradual and if adverse symptoms develop, the patient should return to the previous level of activity and build up even more slowly.</a:t>
            </a:r>
          </a:p>
          <a:p>
            <a:endParaRPr lang="en-US" dirty="0" smtClean="0"/>
          </a:p>
          <a:p>
            <a:r>
              <a:rPr lang="en-US" dirty="0" smtClean="0"/>
              <a:t>In a </a:t>
            </a:r>
            <a:r>
              <a:rPr lang="en-US" dirty="0" smtClean="0">
                <a:solidFill>
                  <a:srgbClr val="00B0F0"/>
                </a:solidFill>
              </a:rPr>
              <a:t>6 month </a:t>
            </a:r>
            <a:r>
              <a:rPr lang="en-US" dirty="0" smtClean="0">
                <a:solidFill>
                  <a:srgbClr val="00B050"/>
                </a:solidFill>
              </a:rPr>
              <a:t>randomized blinded prospective trial </a:t>
            </a:r>
            <a:r>
              <a:rPr lang="en-US" dirty="0" smtClean="0"/>
              <a:t>in 96 individuals with CFS, it was found that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graded exercise program </a:t>
            </a:r>
            <a:r>
              <a:rPr lang="en-US" dirty="0" smtClean="0"/>
              <a:t>significantly improved both health perceptions and the sense of fatigue whereas the use of antidepressant improved depression only. 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OVERTRAINING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SYNDROME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overtraining syndrome is a common cause of persistent tiredness in athletes.</a:t>
            </a:r>
          </a:p>
          <a:p>
            <a:endParaRPr lang="en-US" dirty="0" smtClean="0"/>
          </a:p>
          <a:p>
            <a:r>
              <a:rPr lang="en-US" dirty="0" smtClean="0"/>
              <a:t>The terms ‘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overtraining</a:t>
            </a:r>
            <a:r>
              <a:rPr lang="en-US" b="1" dirty="0" smtClean="0"/>
              <a:t>’, ‘</a:t>
            </a:r>
            <a:r>
              <a:rPr lang="en-US" b="1" dirty="0" smtClean="0">
                <a:solidFill>
                  <a:srgbClr val="00B0F0"/>
                </a:solidFill>
              </a:rPr>
              <a:t>overreaching</a:t>
            </a:r>
            <a:r>
              <a:rPr lang="en-US" b="1" dirty="0" smtClean="0"/>
              <a:t>’, ‘</a:t>
            </a:r>
            <a:r>
              <a:rPr lang="en-US" b="1" dirty="0" smtClean="0">
                <a:solidFill>
                  <a:schemeClr val="accent4"/>
                </a:solidFill>
              </a:rPr>
              <a:t>overtraining syndrome</a:t>
            </a:r>
            <a:r>
              <a:rPr lang="en-US" dirty="0" smtClean="0"/>
              <a:t>’ need to be clarified.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Overtraining</a:t>
            </a:r>
            <a:r>
              <a:rPr lang="en-US" dirty="0" smtClean="0"/>
              <a:t> is a process of excessive training in high performance athletes that may lead to persistent fatigue.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4"/>
                </a:solidFill>
              </a:rPr>
              <a:t>overtraining syndrome </a:t>
            </a:r>
            <a:r>
              <a:rPr lang="en-US" dirty="0" smtClean="0"/>
              <a:t>is a </a:t>
            </a:r>
            <a:r>
              <a:rPr lang="en-US" dirty="0" err="1" smtClean="0"/>
              <a:t>neuroendocrine</a:t>
            </a:r>
            <a:r>
              <a:rPr lang="en-US" dirty="0" smtClean="0"/>
              <a:t> disorder that may result from </a:t>
            </a:r>
            <a:r>
              <a:rPr lang="en-US" u="sng" dirty="0" smtClean="0"/>
              <a:t>the process of overtraining and reflects accumulated fatigue during periods of excessive training </a:t>
            </a:r>
            <a:r>
              <a:rPr lang="en-US" u="sng" dirty="0" smtClean="0">
                <a:solidFill>
                  <a:srgbClr val="FF0000"/>
                </a:solidFill>
              </a:rPr>
              <a:t>with inadequate recovery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term </a:t>
            </a:r>
            <a:r>
              <a:rPr lang="en-US" dirty="0" smtClean="0">
                <a:solidFill>
                  <a:srgbClr val="00B0F0"/>
                </a:solidFill>
              </a:rPr>
              <a:t>overreaching</a:t>
            </a:r>
            <a:r>
              <a:rPr lang="en-US" dirty="0" smtClean="0"/>
              <a:t> describes similar symptoms like fatigue, performance decrements, mood state changes.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overreaching is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resolved with short periods of rest</a:t>
            </a:r>
            <a:r>
              <a:rPr lang="en-US" dirty="0" smtClean="0"/>
              <a:t> or recovery training, usually within a 2 week period whereas overtraining may require months.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overtraining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Overreaching</a:t>
            </a:r>
            <a:r>
              <a:rPr lang="en-US" dirty="0" smtClean="0"/>
              <a:t> is often utilized by </a:t>
            </a:r>
            <a:r>
              <a:rPr lang="en-US" dirty="0" err="1" smtClean="0"/>
              <a:t>atheletes</a:t>
            </a:r>
            <a:r>
              <a:rPr lang="en-US" dirty="0" smtClean="0"/>
              <a:t> during a training cycle to improve performance.</a:t>
            </a:r>
          </a:p>
          <a:p>
            <a:r>
              <a:rPr lang="en-US" dirty="0" smtClean="0"/>
              <a:t>Intense training, in short term, can result in a decline in performance.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overtraining</a:t>
            </a:r>
            <a:r>
              <a:rPr lang="en-US" dirty="0" smtClean="0"/>
              <a:t> syndrome develops when there is failed adaptation to </a:t>
            </a:r>
            <a:r>
              <a:rPr lang="en-US" u="sng" dirty="0" smtClean="0">
                <a:solidFill>
                  <a:srgbClr val="FF0000"/>
                </a:solidFill>
              </a:rPr>
              <a:t>overload training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Overload</a:t>
            </a:r>
            <a:r>
              <a:rPr lang="en-US" dirty="0" smtClean="0"/>
              <a:t> is when the athlete is allowed to perform work at a greater intensity and there is decrease recovery. </a:t>
            </a:r>
          </a:p>
          <a:p>
            <a:endParaRPr lang="en-US" dirty="0" smtClean="0"/>
          </a:p>
          <a:p>
            <a:r>
              <a:rPr lang="en-US" dirty="0" smtClean="0"/>
              <a:t>A combination of excessive training load and inadequate recovery time results in short term overtraining. </a:t>
            </a:r>
          </a:p>
          <a:p>
            <a:endParaRPr lang="en-US" dirty="0" smtClean="0"/>
          </a:p>
          <a:p>
            <a:r>
              <a:rPr lang="en-US" dirty="0" smtClean="0"/>
              <a:t>The overreaching is associated with impaired performance. If at this stage, the athlete rests and has time to regenerate, the symptoms disappear and super compensation may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Unfortunately some athletes react to impaired performance by increasing the intensity of their training.</a:t>
            </a:r>
          </a:p>
          <a:p>
            <a:endParaRPr lang="en-US" dirty="0" smtClean="0"/>
          </a:p>
          <a:p>
            <a:r>
              <a:rPr lang="en-US" dirty="0" smtClean="0"/>
              <a:t>This leads to further impairment of performance, which results in athlete increasing training further.</a:t>
            </a:r>
          </a:p>
          <a:p>
            <a:endParaRPr lang="en-US" dirty="0" smtClean="0"/>
          </a:p>
          <a:p>
            <a:r>
              <a:rPr lang="en-US" dirty="0" smtClean="0"/>
              <a:t>So a vicious cycle develops and leads to the overtraining syndrome.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/>
          <a:lstStyle/>
          <a:p>
            <a:r>
              <a:rPr lang="en-US" dirty="0" smtClean="0"/>
              <a:t>The initial symptoms of the overtraining syndrome is usually fatigue.</a:t>
            </a:r>
          </a:p>
          <a:p>
            <a:endParaRPr lang="en-US" dirty="0" smtClean="0"/>
          </a:p>
          <a:p>
            <a:r>
              <a:rPr lang="en-US" dirty="0" smtClean="0"/>
              <a:t>Other symptoms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 decrements despite continued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Decreased effort during exercise</a:t>
            </a:r>
          </a:p>
          <a:p>
            <a:pPr marL="514350" indent="-514350">
              <a:buNone/>
            </a:pPr>
            <a:r>
              <a:rPr lang="en-US" dirty="0" smtClean="0"/>
              <a:t>3. Persistent fatigue</a:t>
            </a:r>
          </a:p>
          <a:p>
            <a:pPr marL="514350" indent="-514350">
              <a:buNone/>
            </a:pPr>
            <a:r>
              <a:rPr lang="en-US" dirty="0" smtClean="0"/>
              <a:t>4. Cardiovascular changes like increased morning heart rate or resting BP</a:t>
            </a:r>
          </a:p>
          <a:p>
            <a:pPr marL="514350" indent="-514350">
              <a:buNone/>
            </a:pPr>
            <a:r>
              <a:rPr lang="en-US" dirty="0" smtClean="0"/>
              <a:t>5. Loss of body mass.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Psychological and behavioral variables often associated with the overtraining syndrome:</a:t>
            </a:r>
          </a:p>
          <a:p>
            <a:pPr marL="514350" indent="-514350">
              <a:buAutoNum type="arabicPeriod"/>
            </a:pPr>
            <a:r>
              <a:rPr lang="en-US" dirty="0" smtClean="0"/>
              <a:t>Mood changes</a:t>
            </a:r>
          </a:p>
          <a:p>
            <a:pPr marL="514350" indent="-514350">
              <a:buAutoNum type="arabicPeriod"/>
            </a:pPr>
            <a:r>
              <a:rPr lang="en-US" dirty="0" smtClean="0"/>
              <a:t>Apathy, lack of motivation</a:t>
            </a:r>
          </a:p>
          <a:p>
            <a:pPr>
              <a:buNone/>
            </a:pPr>
            <a:r>
              <a:rPr lang="en-US" dirty="0" smtClean="0"/>
              <a:t>3. Loss of appetite</a:t>
            </a:r>
          </a:p>
          <a:p>
            <a:pPr>
              <a:buNone/>
            </a:pPr>
            <a:r>
              <a:rPr lang="en-US" dirty="0" smtClean="0"/>
              <a:t>4. Sleep disturbances</a:t>
            </a:r>
          </a:p>
          <a:p>
            <a:pPr>
              <a:buNone/>
            </a:pPr>
            <a:r>
              <a:rPr lang="en-US" dirty="0" smtClean="0"/>
              <a:t>5. High self-reported stress levels</a:t>
            </a:r>
          </a:p>
          <a:p>
            <a:pPr>
              <a:buNone/>
            </a:pPr>
            <a:r>
              <a:rPr lang="en-US" dirty="0" smtClean="0"/>
              <a:t>6. Irritability 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b="1" dirty="0" smtClean="0"/>
              <a:t>Therapeutic drugs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CLASSIFICATION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00B050"/>
                </a:solidFill>
              </a:rPr>
              <a:t>SPORTS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INJURIES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63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35052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ACUTE INJURIES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OVERUSE INJURIES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Fracture, </a:t>
                      </a:r>
                      <a:r>
                        <a:rPr lang="en-US" dirty="0" err="1" smtClean="0"/>
                        <a:t>Periosteal</a:t>
                      </a:r>
                      <a:r>
                        <a:rPr lang="en-US" dirty="0" smtClean="0"/>
                        <a:t> contusion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 fracture,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Articular</a:t>
                      </a:r>
                      <a:r>
                        <a:rPr lang="en-US" dirty="0" smtClean="0"/>
                        <a:t> cartilage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Osteochondral</a:t>
                      </a:r>
                      <a:r>
                        <a:rPr lang="en-US" baseline="0" dirty="0" smtClean="0"/>
                        <a:t> fractures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Chondropathy</a:t>
                      </a:r>
                      <a:r>
                        <a:rPr lang="en-US" dirty="0" smtClean="0"/>
                        <a:t> (e.g. </a:t>
                      </a:r>
                      <a:r>
                        <a:rPr lang="en-US" dirty="0" err="1" smtClean="0"/>
                        <a:t>Chondromalacia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Dislocation, </a:t>
                      </a:r>
                      <a:r>
                        <a:rPr lang="en-US" dirty="0" err="1" smtClean="0"/>
                        <a:t>Subluxation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Synovitis</a:t>
                      </a:r>
                      <a:r>
                        <a:rPr lang="en-US" dirty="0" smtClean="0"/>
                        <a:t>. Osteoarthritis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Ligament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Sprain</a:t>
                      </a:r>
                      <a:r>
                        <a:rPr lang="en-US" baseline="0" dirty="0" smtClean="0"/>
                        <a:t> (grades I-III)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Inflammation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Muscle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Strain </a:t>
                      </a:r>
                      <a:r>
                        <a:rPr lang="en-US" baseline="0" dirty="0" smtClean="0"/>
                        <a:t>(grades I-III)</a:t>
                      </a:r>
                    </a:p>
                    <a:p>
                      <a:r>
                        <a:rPr lang="en-US" baseline="0" dirty="0" smtClean="0"/>
                        <a:t>Contusion</a:t>
                      </a:r>
                    </a:p>
                    <a:p>
                      <a:r>
                        <a:rPr lang="en-US" baseline="0" dirty="0" smtClean="0"/>
                        <a:t>Cramp</a:t>
                      </a:r>
                    </a:p>
                    <a:p>
                      <a:r>
                        <a:rPr lang="en-US" baseline="0" dirty="0" smtClean="0"/>
                        <a:t>Acute compartment syndrome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Chronic compartment syndrome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Delayed Onset Muscle Soreness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Fibrosis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Tendon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Tear (complete or partial)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Tendinopathy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Bursa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Traumatic bursitis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Bursitis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Nerve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Neuropraxia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Entrapment,</a:t>
                      </a:r>
                      <a:r>
                        <a:rPr lang="en-US" baseline="0" dirty="0" smtClean="0"/>
                        <a:t> nerve injury/irritation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ANALGESICS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Used in acute phase immediately after injury to reduce pain.</a:t>
            </a:r>
          </a:p>
          <a:p>
            <a:r>
              <a:rPr lang="en-US" dirty="0" smtClean="0"/>
              <a:t>Subsequent use depends on the degree and duration of pain.</a:t>
            </a:r>
          </a:p>
          <a:p>
            <a:r>
              <a:rPr lang="en-US" dirty="0" smtClean="0"/>
              <a:t>Pain reduction during rehabilitation may facilitate movement.</a:t>
            </a:r>
          </a:p>
          <a:p>
            <a:r>
              <a:rPr lang="en-US" dirty="0" smtClean="0"/>
              <a:t>Aspirin, </a:t>
            </a:r>
            <a:r>
              <a:rPr lang="en-US" dirty="0" err="1" smtClean="0"/>
              <a:t>paracetamol</a:t>
            </a:r>
            <a:r>
              <a:rPr lang="en-US" dirty="0" smtClean="0"/>
              <a:t>, and codeine are most commonly used analgesics.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analgesics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Used extensively by athletes and are known as ‘sports rubs’, ‘heat rubs’ and ‘liniments’.</a:t>
            </a:r>
          </a:p>
          <a:p>
            <a:endParaRPr lang="en-US" dirty="0" smtClean="0"/>
          </a:p>
          <a:p>
            <a:r>
              <a:rPr lang="en-US" dirty="0" smtClean="0"/>
              <a:t>Most commercially available topical analgesics contain a combination of substances such as menthol, methyl </a:t>
            </a:r>
            <a:r>
              <a:rPr lang="en-US" dirty="0" err="1" smtClean="0"/>
              <a:t>salicylate</a:t>
            </a:r>
            <a:r>
              <a:rPr lang="en-US" dirty="0" smtClean="0"/>
              <a:t>, camphor and eucalyptus oil.</a:t>
            </a:r>
          </a:p>
          <a:p>
            <a:endParaRPr lang="en-US" dirty="0" smtClean="0"/>
          </a:p>
          <a:p>
            <a:r>
              <a:rPr lang="en-US" dirty="0" smtClean="0"/>
              <a:t>Majority act as skin counterirritants.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Non-steroidal anti-inflammatory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All NSAIDs have analgesic, anti inflammatory and antipyretic properties.</a:t>
            </a:r>
          </a:p>
          <a:p>
            <a:endParaRPr lang="en-US" dirty="0" smtClean="0"/>
          </a:p>
          <a:p>
            <a:r>
              <a:rPr lang="en-US" dirty="0" smtClean="0"/>
              <a:t>Have minimal adverse effects. Most common are gastrointestinal symptoms, especially nausea, indigestion, heart burn.</a:t>
            </a:r>
          </a:p>
          <a:p>
            <a:r>
              <a:rPr lang="en-US" dirty="0" err="1" smtClean="0"/>
              <a:t>Rofecoxib</a:t>
            </a:r>
            <a:r>
              <a:rPr lang="en-US" dirty="0" smtClean="0"/>
              <a:t> and </a:t>
            </a:r>
            <a:r>
              <a:rPr lang="en-US" dirty="0" err="1" smtClean="0"/>
              <a:t>valdecoxib</a:t>
            </a:r>
            <a:r>
              <a:rPr lang="en-US" dirty="0" smtClean="0"/>
              <a:t> are withdrawn from the market in 2004 due to increased risk of cardiovascular risk.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anti-inflammatory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potent anti-inflammatory drugs. </a:t>
            </a:r>
          </a:p>
          <a:p>
            <a:r>
              <a:rPr lang="en-US" dirty="0" smtClean="0"/>
              <a:t>Use are controversial due to its side effects. They can be administered by local injection, orally or by </a:t>
            </a:r>
            <a:r>
              <a:rPr lang="en-US" dirty="0" err="1" smtClean="0"/>
              <a:t>iontophoresis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Goal of these medication is to reduce pain &amp; inflammation sufficiently to allow a strengthening program to commence.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Iontophoresis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process by which the drugs can be transmitted through the intact skin via electrical potential.</a:t>
            </a:r>
          </a:p>
          <a:p>
            <a:r>
              <a:rPr lang="en-US" dirty="0" smtClean="0"/>
              <a:t>Drugs such as corticosteroids, NSAIDs can thus be administered.</a:t>
            </a:r>
          </a:p>
          <a:p>
            <a:r>
              <a:rPr lang="en-US" dirty="0" smtClean="0"/>
              <a:t>In the way the drug can reach the tissue that may have markedly reduced </a:t>
            </a:r>
            <a:r>
              <a:rPr lang="en-US" dirty="0" err="1" smtClean="0"/>
              <a:t>vascularity</a:t>
            </a:r>
            <a:r>
              <a:rPr lang="en-US" dirty="0" smtClean="0"/>
              <a:t>. E.g. tendons </a:t>
            </a:r>
            <a:r>
              <a:rPr lang="en-US" dirty="0" err="1" smtClean="0"/>
              <a:t>bursae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anesthetic injections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part of professional contact sports such as football.</a:t>
            </a:r>
          </a:p>
          <a:p>
            <a:r>
              <a:rPr lang="en-US" dirty="0" smtClean="0"/>
              <a:t>The aim is to lower the rate of players missing matches through injury.</a:t>
            </a:r>
          </a:p>
          <a:p>
            <a:r>
              <a:rPr lang="en-US" dirty="0" smtClean="0"/>
              <a:t>Most common injuries treated in this manner are AC joint sprain, finger and rib fractures, iliac crest </a:t>
            </a:r>
            <a:r>
              <a:rPr lang="en-US" dirty="0" err="1" smtClean="0"/>
              <a:t>haematoma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000" dirty="0" err="1" smtClean="0"/>
              <a:t>Wearden</a:t>
            </a:r>
            <a:r>
              <a:rPr lang="en-US" sz="2000" dirty="0" smtClean="0"/>
              <a:t> AJ, </a:t>
            </a:r>
            <a:r>
              <a:rPr lang="en-US" sz="2000" dirty="0" err="1" smtClean="0"/>
              <a:t>Morriss</a:t>
            </a:r>
            <a:r>
              <a:rPr lang="en-US" sz="2000" dirty="0" smtClean="0"/>
              <a:t> RK, Mullis R, Strickland PL, Pearson DJ, Appleby L, Campbell IT, Morris JA. </a:t>
            </a:r>
            <a:r>
              <a:rPr lang="en-US" sz="2000" dirty="0" err="1" smtClean="0"/>
              <a:t>Randomised</a:t>
            </a:r>
            <a:r>
              <a:rPr lang="en-US" sz="2000" dirty="0" smtClean="0"/>
              <a:t>, double-blind, placebo-controlled treatment trial of </a:t>
            </a:r>
            <a:r>
              <a:rPr lang="en-US" sz="2000" dirty="0" err="1" smtClean="0"/>
              <a:t>fluoxetine</a:t>
            </a:r>
            <a:r>
              <a:rPr lang="en-US" sz="2000" dirty="0" smtClean="0"/>
              <a:t> and graded exercise for chronic fatigue syndrome. The British Journal of Psychiatry. 1998 Jun 1;172(6):485-90.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Brukner</a:t>
            </a:r>
            <a:r>
              <a:rPr lang="en-US" sz="2000" dirty="0" smtClean="0"/>
              <a:t> P, Khan K. </a:t>
            </a:r>
            <a:r>
              <a:rPr lang="en-US" sz="2000" dirty="0" err="1" smtClean="0"/>
              <a:t>Brukner</a:t>
            </a:r>
            <a:r>
              <a:rPr lang="en-US" sz="2000" dirty="0" smtClean="0"/>
              <a:t> &amp; Khan's Clinical Sports Medicine: Injuries. McGraw-Hill Education Australia; 2016 Dec 19.</a:t>
            </a:r>
            <a:endParaRPr lang="en-U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609468">
            <a:off x="609600" y="2590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THANK YOU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101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35814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ACUTE INJURIES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OVERUSE INJURIES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Laceration, Abrasion, Puncture wound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Blister, Callus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AETIOLOGICAL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FACTORS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factors can be divided into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02</a:t>
            </a:r>
            <a:r>
              <a:rPr lang="en-US" dirty="0" smtClean="0"/>
              <a:t> main categories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Internal (Intrinsic)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External (extrinsic)</a:t>
            </a:r>
            <a:r>
              <a:rPr lang="en-US" dirty="0" smtClean="0">
                <a:sym typeface="Wingdings" pitchFamily="2" charset="2"/>
              </a:rPr>
              <a:t> factors.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Internal</a:t>
            </a:r>
            <a:r>
              <a:rPr lang="en-US" dirty="0" smtClean="0">
                <a:sym typeface="Wingdings" pitchFamily="2" charset="2"/>
              </a:rPr>
              <a:t> risk factors results in injury due to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personal</a:t>
            </a:r>
            <a:r>
              <a:rPr lang="en-US" dirty="0" smtClean="0">
                <a:sym typeface="Wingdings" pitchFamily="2" charset="2"/>
              </a:rPr>
              <a:t> factors 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External</a:t>
            </a:r>
            <a:r>
              <a:rPr lang="en-US" dirty="0" smtClean="0">
                <a:sym typeface="Wingdings" pitchFamily="2" charset="2"/>
              </a:rPr>
              <a:t> risk factors results in injury due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environmental</a:t>
            </a:r>
            <a:r>
              <a:rPr lang="en-US" dirty="0" smtClean="0">
                <a:sym typeface="Wingdings" pitchFamily="2" charset="2"/>
              </a:rPr>
              <a:t> factors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410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INTERNAL FACTORS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EXTERNAL FACTORS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defect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Sports</a:t>
                      </a:r>
                      <a:r>
                        <a:rPr lang="en-US" baseline="0" dirty="0" smtClean="0"/>
                        <a:t> – related factors 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 type of sport; exposure; nature of event; role of opponents and team mates</a:t>
                      </a:r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fitness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 aerobic endurance; strength; speed; sporting skill/ coordination; flexibility of muscles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Venue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 state of floor or ground; lighting; safety measures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 injury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Equipment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 tools, e.g. stick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 or racket; protective equipment; other equipment (shoes, clothing, etc)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Psychological factors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 self concepts; risk acceptance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Weather conditions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 temperature; relative humidity; wind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build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 height; weight; joint stability; body 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Trainer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Conduct of match; rules;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Investigations</a:t>
            </a:r>
            <a:r>
              <a:rPr lang="en-US" b="1" dirty="0" smtClean="0"/>
              <a:t> in </a:t>
            </a:r>
            <a:r>
              <a:rPr lang="en-US" b="1" dirty="0" smtClean="0">
                <a:solidFill>
                  <a:srgbClr val="00B050"/>
                </a:solidFill>
              </a:rPr>
              <a:t>SPORTS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investigations can confirm or exclude a diagnosis suggested by the history and physical examination but </a:t>
            </a:r>
            <a:r>
              <a:rPr lang="en-US" u="sng" dirty="0" smtClean="0">
                <a:solidFill>
                  <a:srgbClr val="C00000"/>
                </a:solidFill>
              </a:rPr>
              <a:t>it should never be a substitute for careful history taking and a comprehensive examination.</a:t>
            </a:r>
            <a:endParaRPr lang="en-US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1.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Radiological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investigations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b="1" dirty="0" smtClean="0"/>
              <a:t>Plain X-ray </a:t>
            </a:r>
            <a:r>
              <a:rPr lang="en-US" dirty="0" smtClean="0">
                <a:sym typeface="Wingdings" pitchFamily="2" charset="2"/>
              </a:rPr>
              <a:t> for bony abnormalities such as fractures, dislocations, dysplasia and calcification.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b="1" dirty="0" err="1" smtClean="0">
                <a:sym typeface="Wingdings" pitchFamily="2" charset="2"/>
              </a:rPr>
              <a:t>Radioisotopic</a:t>
            </a:r>
            <a:r>
              <a:rPr lang="en-US" b="1" dirty="0" smtClean="0">
                <a:sym typeface="Wingdings" pitchFamily="2" charset="2"/>
              </a:rPr>
              <a:t> bone scan</a:t>
            </a:r>
            <a:r>
              <a:rPr lang="en-US" dirty="0" smtClean="0">
                <a:sym typeface="Wingdings" pitchFamily="2" charset="2"/>
              </a:rPr>
              <a:t> provides physiological rather than anatomical information. It detects areas of increased blood flow (inflammation, infection) and bone turn over (fractures, tumor, etc.)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Computed </a:t>
            </a:r>
            <a:r>
              <a:rPr lang="en-US" b="1" dirty="0" err="1" smtClean="0"/>
              <a:t>tomographic</a:t>
            </a:r>
            <a:r>
              <a:rPr lang="en-US" b="1" dirty="0" smtClean="0"/>
              <a:t> scanning </a:t>
            </a:r>
            <a:r>
              <a:rPr lang="en-US" dirty="0" smtClean="0">
                <a:sym typeface="Wingdings" pitchFamily="2" charset="2"/>
              </a:rPr>
              <a:t> allows cross-sectional imaging of soft tissue, </a:t>
            </a:r>
            <a:r>
              <a:rPr lang="en-US" dirty="0" err="1" smtClean="0">
                <a:sym typeface="Wingdings" pitchFamily="2" charset="2"/>
              </a:rPr>
              <a:t>calcific</a:t>
            </a:r>
            <a:r>
              <a:rPr lang="en-US" dirty="0" smtClean="0">
                <a:sym typeface="Wingdings" pitchFamily="2" charset="2"/>
              </a:rPr>
              <a:t> deposits and bone.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Magnetic resonance imaging</a:t>
            </a:r>
            <a:r>
              <a:rPr lang="en-US" dirty="0" smtClean="0">
                <a:sym typeface="Wingdings" pitchFamily="2" charset="2"/>
              </a:rPr>
              <a:t>  is valuable in detecting spinal disk/root abnormalities, </a:t>
            </a:r>
            <a:r>
              <a:rPr lang="en-US" dirty="0" err="1" smtClean="0">
                <a:sym typeface="Wingdings" pitchFamily="2" charset="2"/>
              </a:rPr>
              <a:t>avascular</a:t>
            </a:r>
            <a:r>
              <a:rPr lang="en-US" dirty="0" smtClean="0">
                <a:sym typeface="Wingdings" pitchFamily="2" charset="2"/>
              </a:rPr>
              <a:t> necrosis and bone marrow tumors, and in evaluating soft tissue masses.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Ultrasound scan </a:t>
            </a:r>
            <a:r>
              <a:rPr lang="en-US" dirty="0" smtClean="0">
                <a:sym typeface="Wingdings" pitchFamily="2" charset="2"/>
              </a:rPr>
              <a:t>without exposing the patient to any radiation, using probes, imaging of tendons, muscles and other soft tissues can be done. Commonly examined tendons are </a:t>
            </a:r>
            <a:r>
              <a:rPr lang="en-US" dirty="0" err="1" smtClean="0">
                <a:sym typeface="Wingdings" pitchFamily="2" charset="2"/>
              </a:rPr>
              <a:t>achilles</a:t>
            </a:r>
            <a:r>
              <a:rPr lang="en-US" dirty="0" smtClean="0">
                <a:sym typeface="Wingdings" pitchFamily="2" charset="2"/>
              </a:rPr>
              <a:t>, patellar and rotator cuff. Muscle tear for thigh and calf. Also guide therapeutic injection. 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1635</Words>
  <Application>Microsoft Office PowerPoint</Application>
  <PresentationFormat>On-screen Show (4:3)</PresentationFormat>
  <Paragraphs>198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SPORT PHARMACOLOGY &amp; EFFECT OF FATIGUE ON PLAY</vt:lpstr>
      <vt:lpstr>Objectives </vt:lpstr>
      <vt:lpstr>CLASSIFICATION OF SPORTS INJURIES</vt:lpstr>
      <vt:lpstr>Slide 4</vt:lpstr>
      <vt:lpstr>AETIOLOGICAL FACTORS</vt:lpstr>
      <vt:lpstr>Slide 6</vt:lpstr>
      <vt:lpstr>Investigations in SPORTS INJURIES</vt:lpstr>
      <vt:lpstr>1. Radiological investigations</vt:lpstr>
      <vt:lpstr>Slide 9</vt:lpstr>
      <vt:lpstr>2. Neurological investigations</vt:lpstr>
      <vt:lpstr>Slide 11</vt:lpstr>
      <vt:lpstr>3. Cardiovascular investigations</vt:lpstr>
      <vt:lpstr>Slide 13</vt:lpstr>
      <vt:lpstr>FATIGUE</vt:lpstr>
      <vt:lpstr>CHRONIC FATIGUE SYNDROME (CFS)</vt:lpstr>
      <vt:lpstr>Slide 16</vt:lpstr>
      <vt:lpstr>Symptoms of CFS</vt:lpstr>
      <vt:lpstr>Slide 18</vt:lpstr>
      <vt:lpstr>Management in CFS</vt:lpstr>
      <vt:lpstr>Slide 20</vt:lpstr>
      <vt:lpstr>OVERTRAINING SYNDROME</vt:lpstr>
      <vt:lpstr>Slide 22</vt:lpstr>
      <vt:lpstr>Slide 23</vt:lpstr>
      <vt:lpstr>Development of overtraining syndrome</vt:lpstr>
      <vt:lpstr>Slide 25</vt:lpstr>
      <vt:lpstr>Slide 26</vt:lpstr>
      <vt:lpstr>Slide 27</vt:lpstr>
      <vt:lpstr>Slide 28</vt:lpstr>
      <vt:lpstr>Therapeutic drugs</vt:lpstr>
      <vt:lpstr>ANALGESICS</vt:lpstr>
      <vt:lpstr>Topical analgesics</vt:lpstr>
      <vt:lpstr>Non-steroidal anti-inflammatory drugs</vt:lpstr>
      <vt:lpstr>Topical anti-inflammatory agents</vt:lpstr>
      <vt:lpstr>Iontophoresis </vt:lpstr>
      <vt:lpstr>Local anesthetic injections</vt:lpstr>
      <vt:lpstr>REFERENCES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PHARMACOLOGY &amp; EFFECT OF FATIGUE ON PLAY</dc:title>
  <dc:creator>user</dc:creator>
  <cp:lastModifiedBy>Windows User</cp:lastModifiedBy>
  <cp:revision>109</cp:revision>
  <dcterms:created xsi:type="dcterms:W3CDTF">2006-08-16T00:00:00Z</dcterms:created>
  <dcterms:modified xsi:type="dcterms:W3CDTF">2020-08-18T00:08:28Z</dcterms:modified>
</cp:coreProperties>
</file>