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sldIdLst>
    <p:sldId id="290" r:id="rId2"/>
    <p:sldId id="273" r:id="rId3"/>
    <p:sldId id="390" r:id="rId4"/>
    <p:sldId id="391" r:id="rId5"/>
    <p:sldId id="393" r:id="rId6"/>
    <p:sldId id="395" r:id="rId7"/>
    <p:sldId id="396"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334" r:id="rId21"/>
    <p:sldId id="388" r:id="rId22"/>
    <p:sldId id="435" r:id="rId23"/>
    <p:sldId id="436" r:id="rId24"/>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FFFFFF"/>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7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4" Type="http://schemas.openxmlformats.org/officeDocument/2006/relationships/image" Target="../media/image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C238408C-6839-46EE-8131-EDA75C487F2E}" type="datetimeFigureOut">
              <a:rPr lang="en-US" smtClean="0"/>
              <a:pPr/>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87D77045-401A-4D5E-BFE3-54C21A8A66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p:spPr>
        <p:txBody>
          <a:bodyPr/>
          <a:lstStyle/>
          <a:p>
            <a:fld id="{0D94B6C8-69D9-4AA0-AFD7-48FEAB865EF3}" type="slidenum">
              <a:rPr lang="en-US"/>
              <a:pPr/>
              <a:t>3</a:t>
            </a:fld>
            <a:endParaRPr lang="en-US"/>
          </a:p>
        </p:txBody>
      </p:sp>
      <p:sp>
        <p:nvSpPr>
          <p:cNvPr id="279555" name="Rectangle 2"/>
          <p:cNvSpPr>
            <a:spLocks noGrp="1" noRot="1" noChangeAspect="1" noChangeArrowheads="1" noTextEdit="1"/>
          </p:cNvSpPr>
          <p:nvPr>
            <p:ph type="sldImg"/>
          </p:nvPr>
        </p:nvSpPr>
        <p:spPr>
          <a:ln/>
        </p:spPr>
      </p:sp>
      <p:sp>
        <p:nvSpPr>
          <p:cNvPr id="2795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7"/>
          <p:cNvSpPr>
            <a:spLocks noGrp="1" noChangeArrowheads="1"/>
          </p:cNvSpPr>
          <p:nvPr>
            <p:ph type="sldNum" sz="quarter" idx="5"/>
          </p:nvPr>
        </p:nvSpPr>
        <p:spPr>
          <a:noFill/>
        </p:spPr>
        <p:txBody>
          <a:bodyPr/>
          <a:lstStyle/>
          <a:p>
            <a:fld id="{926AEA12-CAE5-4BE2-9C76-8D4AE8F99BE5}" type="slidenum">
              <a:rPr lang="en-US"/>
              <a:pPr/>
              <a:t>13</a:t>
            </a:fld>
            <a:endParaRPr lang="en-US"/>
          </a:p>
        </p:txBody>
      </p:sp>
      <p:sp>
        <p:nvSpPr>
          <p:cNvPr id="302083" name="Rectangle 2"/>
          <p:cNvSpPr>
            <a:spLocks noGrp="1" noRot="1" noChangeAspect="1" noChangeArrowheads="1" noTextEdit="1"/>
          </p:cNvSpPr>
          <p:nvPr>
            <p:ph type="sldImg"/>
          </p:nvPr>
        </p:nvSpPr>
        <p:spPr>
          <a:ln/>
        </p:spPr>
      </p:sp>
      <p:sp>
        <p:nvSpPr>
          <p:cNvPr id="3020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p:spPr>
        <p:txBody>
          <a:bodyPr/>
          <a:lstStyle/>
          <a:p>
            <a:fld id="{587425A6-1E46-4BFF-A075-E36C8C490ACF}" type="slidenum">
              <a:rPr lang="en-US"/>
              <a:pPr/>
              <a:t>14</a:t>
            </a:fld>
            <a:endParaRPr lang="en-US"/>
          </a:p>
        </p:txBody>
      </p:sp>
      <p:sp>
        <p:nvSpPr>
          <p:cNvPr id="303107" name="Rectangle 2"/>
          <p:cNvSpPr>
            <a:spLocks noGrp="1" noRot="1" noChangeAspect="1" noChangeArrowheads="1" noTextEdit="1"/>
          </p:cNvSpPr>
          <p:nvPr>
            <p:ph type="sldImg"/>
          </p:nvPr>
        </p:nvSpPr>
        <p:spPr>
          <a:ln/>
        </p:spPr>
      </p:sp>
      <p:sp>
        <p:nvSpPr>
          <p:cNvPr id="3031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7"/>
          <p:cNvSpPr>
            <a:spLocks noGrp="1" noChangeArrowheads="1"/>
          </p:cNvSpPr>
          <p:nvPr>
            <p:ph type="sldNum" sz="quarter" idx="5"/>
          </p:nvPr>
        </p:nvSpPr>
        <p:spPr>
          <a:noFill/>
        </p:spPr>
        <p:txBody>
          <a:bodyPr/>
          <a:lstStyle/>
          <a:p>
            <a:fld id="{179F245A-26C3-40F4-AF21-BB389F5622E8}" type="slidenum">
              <a:rPr lang="en-US"/>
              <a:pPr/>
              <a:t>15</a:t>
            </a:fld>
            <a:endParaRPr lang="en-US"/>
          </a:p>
        </p:txBody>
      </p:sp>
      <p:sp>
        <p:nvSpPr>
          <p:cNvPr id="304131" name="Rectangle 2"/>
          <p:cNvSpPr>
            <a:spLocks noGrp="1" noRot="1" noChangeAspect="1" noChangeArrowheads="1" noTextEdit="1"/>
          </p:cNvSpPr>
          <p:nvPr>
            <p:ph type="sldImg"/>
          </p:nvPr>
        </p:nvSpPr>
        <p:spPr>
          <a:ln/>
        </p:spPr>
      </p:sp>
      <p:sp>
        <p:nvSpPr>
          <p:cNvPr id="3041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p:spPr>
        <p:txBody>
          <a:bodyPr/>
          <a:lstStyle/>
          <a:p>
            <a:fld id="{509C586F-51C6-4D08-969C-246E8FDD385F}" type="slidenum">
              <a:rPr lang="en-US"/>
              <a:pPr/>
              <a:t>16</a:t>
            </a:fld>
            <a:endParaRPr lang="en-US"/>
          </a:p>
        </p:txBody>
      </p:sp>
      <p:sp>
        <p:nvSpPr>
          <p:cNvPr id="305155" name="Rectangle 2"/>
          <p:cNvSpPr>
            <a:spLocks noGrp="1" noRot="1" noChangeAspect="1" noChangeArrowheads="1" noTextEdit="1"/>
          </p:cNvSpPr>
          <p:nvPr>
            <p:ph type="sldImg"/>
          </p:nvPr>
        </p:nvSpPr>
        <p:spPr>
          <a:ln/>
        </p:spPr>
      </p:sp>
      <p:sp>
        <p:nvSpPr>
          <p:cNvPr id="3051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a:noFill/>
        </p:spPr>
        <p:txBody>
          <a:bodyPr/>
          <a:lstStyle/>
          <a:p>
            <a:fld id="{2BDF1A4B-BA16-42AA-86FC-5346CB855B51}" type="slidenum">
              <a:rPr lang="en-US"/>
              <a:pPr/>
              <a:t>17</a:t>
            </a:fld>
            <a:endParaRPr lang="en-US"/>
          </a:p>
        </p:txBody>
      </p:sp>
      <p:sp>
        <p:nvSpPr>
          <p:cNvPr id="306179" name="Rectangle 2"/>
          <p:cNvSpPr>
            <a:spLocks noGrp="1" noRot="1" noChangeAspect="1" noChangeArrowheads="1" noTextEdit="1"/>
          </p:cNvSpPr>
          <p:nvPr>
            <p:ph type="sldImg"/>
          </p:nvPr>
        </p:nvSpPr>
        <p:spPr>
          <a:ln/>
        </p:spPr>
      </p:sp>
      <p:sp>
        <p:nvSpPr>
          <p:cNvPr id="3061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p:spPr>
        <p:txBody>
          <a:bodyPr/>
          <a:lstStyle/>
          <a:p>
            <a:fld id="{64D27EA7-2035-42D5-B0BF-29316EF4E957}" type="slidenum">
              <a:rPr lang="en-US"/>
              <a:pPr/>
              <a:t>18</a:t>
            </a:fld>
            <a:endParaRPr lang="en-US"/>
          </a:p>
        </p:txBody>
      </p:sp>
      <p:sp>
        <p:nvSpPr>
          <p:cNvPr id="307203" name="Rectangle 2"/>
          <p:cNvSpPr>
            <a:spLocks noGrp="1" noRot="1" noChangeAspect="1" noChangeArrowheads="1" noTextEdit="1"/>
          </p:cNvSpPr>
          <p:nvPr>
            <p:ph type="sldImg"/>
          </p:nvPr>
        </p:nvSpPr>
        <p:spPr>
          <a:ln/>
        </p:spPr>
      </p:sp>
      <p:sp>
        <p:nvSpPr>
          <p:cNvPr id="3072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p:spPr>
        <p:txBody>
          <a:bodyPr/>
          <a:lstStyle/>
          <a:p>
            <a:fld id="{55B775EE-561C-4607-BBB1-126FA2F27D3F}" type="slidenum">
              <a:rPr lang="en-US"/>
              <a:pPr/>
              <a:t>19</a:t>
            </a:fld>
            <a:endParaRPr lang="en-US"/>
          </a:p>
        </p:txBody>
      </p:sp>
      <p:sp>
        <p:nvSpPr>
          <p:cNvPr id="308227" name="Rectangle 2"/>
          <p:cNvSpPr>
            <a:spLocks noGrp="1" noRot="1" noChangeAspect="1" noChangeArrowheads="1" noTextEdit="1"/>
          </p:cNvSpPr>
          <p:nvPr>
            <p:ph type="sldImg"/>
          </p:nvPr>
        </p:nvSpPr>
        <p:spPr>
          <a:ln/>
        </p:spPr>
      </p:sp>
      <p:sp>
        <p:nvSpPr>
          <p:cNvPr id="3082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p:spPr>
        <p:txBody>
          <a:bodyPr/>
          <a:lstStyle/>
          <a:p>
            <a:fld id="{05824554-6A5D-40DC-8A2C-F9AADF59DC1B}" type="slidenum">
              <a:rPr lang="en-US"/>
              <a:pPr/>
              <a:t>4</a:t>
            </a:fld>
            <a:endParaRPr lang="en-US"/>
          </a:p>
        </p:txBody>
      </p:sp>
      <p:sp>
        <p:nvSpPr>
          <p:cNvPr id="280579" name="Rectangle 2"/>
          <p:cNvSpPr>
            <a:spLocks noGrp="1" noRot="1" noChangeAspect="1" noChangeArrowheads="1" noTextEdit="1"/>
          </p:cNvSpPr>
          <p:nvPr>
            <p:ph type="sldImg"/>
          </p:nvPr>
        </p:nvSpPr>
        <p:spPr>
          <a:xfrm>
            <a:off x="1143000" y="685800"/>
            <a:ext cx="4573588" cy="3429000"/>
          </a:xfrm>
          <a:ln/>
        </p:spPr>
      </p:sp>
      <p:sp>
        <p:nvSpPr>
          <p:cNvPr id="2805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p:spPr>
        <p:txBody>
          <a:bodyPr/>
          <a:lstStyle/>
          <a:p>
            <a:fld id="{CC680615-6B04-47A6-8CAA-A8AD89156819}" type="slidenum">
              <a:rPr lang="en-US"/>
              <a:pPr/>
              <a:t>5</a:t>
            </a:fld>
            <a:endParaRPr lang="en-US"/>
          </a:p>
        </p:txBody>
      </p:sp>
      <p:sp>
        <p:nvSpPr>
          <p:cNvPr id="282627" name="Rectangle 2"/>
          <p:cNvSpPr>
            <a:spLocks noGrp="1" noRot="1" noChangeAspect="1" noChangeArrowheads="1" noTextEdit="1"/>
          </p:cNvSpPr>
          <p:nvPr>
            <p:ph type="sldImg"/>
          </p:nvPr>
        </p:nvSpPr>
        <p:spPr>
          <a:ln/>
        </p:spPr>
      </p:sp>
      <p:sp>
        <p:nvSpPr>
          <p:cNvPr id="2826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p:spPr>
        <p:txBody>
          <a:bodyPr/>
          <a:lstStyle/>
          <a:p>
            <a:fld id="{A6E45EAE-4361-4841-97CF-EE9719313B68}" type="slidenum">
              <a:rPr lang="en-US"/>
              <a:pPr/>
              <a:t>6</a:t>
            </a:fld>
            <a:endParaRPr lang="en-US"/>
          </a:p>
        </p:txBody>
      </p:sp>
      <p:sp>
        <p:nvSpPr>
          <p:cNvPr id="284675" name="Rectangle 2"/>
          <p:cNvSpPr>
            <a:spLocks noGrp="1" noRot="1" noChangeAspect="1" noChangeArrowheads="1" noTextEdit="1"/>
          </p:cNvSpPr>
          <p:nvPr>
            <p:ph type="sldImg"/>
          </p:nvPr>
        </p:nvSpPr>
        <p:spPr>
          <a:ln/>
        </p:spPr>
      </p:sp>
      <p:sp>
        <p:nvSpPr>
          <p:cNvPr id="2846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p:spPr>
        <p:txBody>
          <a:bodyPr/>
          <a:lstStyle/>
          <a:p>
            <a:fld id="{5D1D5989-AE84-4659-8D60-7B8DF019F364}" type="slidenum">
              <a:rPr lang="en-US"/>
              <a:pPr/>
              <a:t>7</a:t>
            </a:fld>
            <a:endParaRPr lang="en-US"/>
          </a:p>
        </p:txBody>
      </p:sp>
      <p:sp>
        <p:nvSpPr>
          <p:cNvPr id="285699" name="Rectangle 2"/>
          <p:cNvSpPr>
            <a:spLocks noGrp="1" noRot="1" noChangeAspect="1" noChangeArrowheads="1" noTextEdit="1"/>
          </p:cNvSpPr>
          <p:nvPr>
            <p:ph type="sldImg"/>
          </p:nvPr>
        </p:nvSpPr>
        <p:spPr>
          <a:ln/>
        </p:spPr>
      </p:sp>
      <p:sp>
        <p:nvSpPr>
          <p:cNvPr id="2857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p:spPr>
        <p:txBody>
          <a:bodyPr/>
          <a:lstStyle/>
          <a:p>
            <a:fld id="{3347FC5D-4E27-4ACD-9CCD-D7BD0CF3EB4F}" type="slidenum">
              <a:rPr lang="en-US"/>
              <a:pPr/>
              <a:t>8</a:t>
            </a:fld>
            <a:endParaRPr lang="en-US"/>
          </a:p>
        </p:txBody>
      </p:sp>
      <p:sp>
        <p:nvSpPr>
          <p:cNvPr id="297987" name="Rectangle 2"/>
          <p:cNvSpPr>
            <a:spLocks noGrp="1" noRot="1" noChangeAspect="1" noChangeArrowheads="1" noTextEdit="1"/>
          </p:cNvSpPr>
          <p:nvPr>
            <p:ph type="sldImg"/>
          </p:nvPr>
        </p:nvSpPr>
        <p:spPr>
          <a:ln/>
        </p:spPr>
      </p:sp>
      <p:sp>
        <p:nvSpPr>
          <p:cNvPr id="2979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p:spPr>
        <p:txBody>
          <a:bodyPr/>
          <a:lstStyle/>
          <a:p>
            <a:fld id="{33D3608B-2A5C-4C34-8768-6F590FD0DFA1}" type="slidenum">
              <a:rPr lang="en-US"/>
              <a:pPr/>
              <a:t>9</a:t>
            </a:fld>
            <a:endParaRPr lang="en-US"/>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7"/>
          <p:cNvSpPr>
            <a:spLocks noGrp="1" noChangeArrowheads="1"/>
          </p:cNvSpPr>
          <p:nvPr>
            <p:ph type="sldNum" sz="quarter" idx="5"/>
          </p:nvPr>
        </p:nvSpPr>
        <p:spPr>
          <a:noFill/>
        </p:spPr>
        <p:txBody>
          <a:bodyPr/>
          <a:lstStyle/>
          <a:p>
            <a:fld id="{61A21AAF-D693-4087-B462-7CC33A3A17CB}" type="slidenum">
              <a:rPr lang="en-US"/>
              <a:pPr/>
              <a:t>11</a:t>
            </a:fld>
            <a:endParaRPr lang="en-US"/>
          </a:p>
        </p:txBody>
      </p:sp>
      <p:sp>
        <p:nvSpPr>
          <p:cNvPr id="300035" name="Rectangle 2"/>
          <p:cNvSpPr>
            <a:spLocks noGrp="1" noRot="1" noChangeAspect="1" noChangeArrowheads="1" noTextEdit="1"/>
          </p:cNvSpPr>
          <p:nvPr>
            <p:ph type="sldImg"/>
          </p:nvPr>
        </p:nvSpPr>
        <p:spPr>
          <a:ln/>
        </p:spPr>
      </p:sp>
      <p:sp>
        <p:nvSpPr>
          <p:cNvPr id="3000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p:spPr>
        <p:txBody>
          <a:bodyPr/>
          <a:lstStyle/>
          <a:p>
            <a:fld id="{6161AB90-9832-4BA8-88CA-2597A7EEF1B7}" type="slidenum">
              <a:rPr lang="en-US"/>
              <a:pPr/>
              <a:t>12</a:t>
            </a:fld>
            <a:endParaRPr lang="en-US"/>
          </a:p>
        </p:txBody>
      </p:sp>
      <p:sp>
        <p:nvSpPr>
          <p:cNvPr id="301059" name="Rectangle 2"/>
          <p:cNvSpPr>
            <a:spLocks noGrp="1" noRot="1" noChangeAspect="1" noChangeArrowheads="1" noTextEdit="1"/>
          </p:cNvSpPr>
          <p:nvPr>
            <p:ph type="sldImg"/>
          </p:nvPr>
        </p:nvSpPr>
        <p:spPr>
          <a:ln/>
        </p:spPr>
      </p:sp>
      <p:sp>
        <p:nvSpPr>
          <p:cNvPr id="3010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p>
        </p:txBody>
      </p:sp>
      <p:sp>
        <p:nvSpPr>
          <p:cNvPr id="28" name="Date Placeholder 27"/>
          <p:cNvSpPr>
            <a:spLocks noGrp="1"/>
          </p:cNvSpPr>
          <p:nvPr>
            <p:ph type="dt" sz="half" idx="10"/>
          </p:nvPr>
        </p:nvSpPr>
        <p:spPr>
          <a:xfrm>
            <a:off x="6477000" y="6416675"/>
            <a:ext cx="2133600" cy="365125"/>
          </a:xfrm>
        </p:spPr>
        <p:txBody>
          <a:bodyPr/>
          <a:lstStyle>
            <a:extLst/>
          </a:lstStyle>
          <a:p>
            <a:fld id="{743653DA-8BF4-4869-96FE-9BCF43372D46}" type="datetimeFigureOut">
              <a:rPr lang="en-US" smtClean="0"/>
              <a:pPr/>
              <a:t>2/28/2014</a:t>
            </a:fld>
            <a:endParaRPr lang="en-US"/>
          </a:p>
        </p:txBody>
      </p:sp>
      <p:sp>
        <p:nvSpPr>
          <p:cNvPr id="17" name="Footer Placeholder 16"/>
          <p:cNvSpPr>
            <a:spLocks noGrp="1"/>
          </p:cNvSpPr>
          <p:nvPr>
            <p:ph type="ftr" sz="quarter" idx="11"/>
          </p:nvPr>
        </p:nvSpPr>
        <p:spPr>
          <a:xfrm>
            <a:off x="914400" y="6416675"/>
            <a:ext cx="5562600" cy="365125"/>
          </a:xfrm>
        </p:spPr>
        <p:txBody>
          <a:bodyPr/>
          <a:lstStyle>
            <a:extLst/>
          </a:lstStyle>
          <a:p>
            <a:endParaRPr lang="en-US" dirty="0"/>
          </a:p>
        </p:txBody>
      </p:sp>
      <p:sp>
        <p:nvSpPr>
          <p:cNvPr id="29" name="Slide Number Placeholder 28"/>
          <p:cNvSpPr>
            <a:spLocks noGrp="1"/>
          </p:cNvSpPr>
          <p:nvPr>
            <p:ph type="sldNum" sz="quarter" idx="12"/>
          </p:nvPr>
        </p:nvSpPr>
        <p:spPr>
          <a:xfrm>
            <a:off x="8610600" y="6416675"/>
            <a:ext cx="457200" cy="365125"/>
          </a:xfrm>
        </p:spPr>
        <p:txBody>
          <a:bodyPr/>
          <a:lstStyle>
            <a:extLst/>
          </a:lstStyle>
          <a:p>
            <a:fld id="{72AC53DF-4216-466D-99A7-94400E6C2A25}"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Title 7"/>
          <p:cNvSpPr>
            <a:spLocks noGrp="1"/>
          </p:cNvSpPr>
          <p:nvPr>
            <p:ph type="ctrTitle"/>
          </p:nvPr>
        </p:nvSpPr>
        <p:spPr>
          <a:xfrm>
            <a:off x="533400" y="464504"/>
            <a:ext cx="8153400" cy="774192"/>
          </a:xfrm>
        </p:spPr>
        <p:txBody>
          <a:bodyPr/>
          <a:lstStyle>
            <a:lvl1pPr marR="9144" algn="r">
              <a:defRPr sz="3800"/>
            </a:lvl1pPr>
            <a:extLst/>
          </a:lstStyle>
          <a:p>
            <a:r>
              <a:rPr lang="en-US" smtClean="0"/>
              <a:t>Click to edit Master title style</a:t>
            </a:r>
            <a:endParaRPr lang="en-US" dirty="0"/>
          </a:p>
        </p:txBody>
      </p:sp>
      <p:sp>
        <p:nvSpPr>
          <p:cNvPr id="9" name="Subtitle 8"/>
          <p:cNvSpPr>
            <a:spLocks noGrp="1"/>
          </p:cNvSpPr>
          <p:nvPr>
            <p:ph type="subTitle" idx="1"/>
          </p:nvPr>
        </p:nvSpPr>
        <p:spPr>
          <a:xfrm>
            <a:off x="4838381" y="1371600"/>
            <a:ext cx="3848419" cy="457200"/>
          </a:xfrm>
        </p:spPr>
        <p:txBody>
          <a:bodyPr tIns="0"/>
          <a:lstStyle>
            <a:lvl1pPr marL="0" indent="0" algn="r">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B7129108-AC8D-4212-9283-60D9E99BF07A}" type="datetimeFigureOut">
              <a:rPr lang="en-US" smtClean="0"/>
              <a:pPr/>
              <a:t>2/28/2014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a:buNone/>
              <a:defRPr lang="en-US" sz="4000" b="1" cap="all" dirty="0">
                <a:ln/>
                <a:solidFill>
                  <a:schemeClr val="tx1"/>
                </a:solidFill>
                <a:effectLst>
                  <a:reflection blurRad="12700" stA="50000" endPos="50000" dir="5400000" sy="-100000" rotWithShape="0"/>
                </a:effectLst>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914400" y="5334000"/>
            <a:ext cx="7772400" cy="1052512"/>
          </a:xfrm>
        </p:spPr>
        <p:txBody>
          <a:bodyPr anchor="t"/>
          <a:lstStyle>
            <a:lvl1pPr marL="374904">
              <a:buNone/>
              <a:defRPr sz="20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lang="en-US" smtClean="0"/>
              <a:pPr/>
              <a:t>2/28/2014</a:t>
            </a:fld>
            <a:endParaRPr lang="en-US"/>
          </a:p>
        </p:txBody>
      </p:sp>
      <p:sp>
        <p:nvSpPr>
          <p:cNvPr id="5" name="Footer Placeholder 4"/>
          <p:cNvSpPr>
            <a:spLocks noGrp="1"/>
          </p:cNvSpPr>
          <p:nvPr>
            <p:ph type="ftr" sz="quarter" idx="11"/>
          </p:nvPr>
        </p:nvSpPr>
        <p:spPr>
          <a:xfrm>
            <a:off x="914400" y="6416675"/>
            <a:ext cx="5562600" cy="365125"/>
          </a:xfr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464344" y="1600200"/>
            <a:ext cx="4038600" cy="4525963"/>
          </a:xfrm>
        </p:spPr>
        <p:txBody>
          <a:bodyPr/>
          <a:lstStyle>
            <a:lvl1pPr marL="0" indent="0">
              <a:buFontTx/>
              <a:buNone/>
              <a:defRPr sz="2000"/>
            </a:lvl1pPr>
            <a:lvl2pPr>
              <a:defRPr sz="2400"/>
            </a:lvl2pPr>
            <a:lvl3pPr>
              <a:defRPr sz="2000"/>
            </a:lvl3pPr>
            <a:lvl4pPr>
              <a:defRPr sz="1800"/>
            </a:lvl4pPr>
            <a:lvl5pPr>
              <a:defRPr sz="1800"/>
            </a:lvl5pPr>
            <a:extLst/>
          </a:lstStyle>
          <a:p>
            <a:pPr lvl="0"/>
            <a:r>
              <a:rPr lang="en-US" smtClean="0"/>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extLst/>
          </a:lstStyle>
          <a:p>
            <a:fld id="{3B5F1E3E-4B2F-4895-B65E-28B2E64F39F6}" type="datetimeFigureOut">
              <a:rPr lang="en-US" smtClean="0"/>
              <a:pPr/>
              <a:t>2/28/2014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3"/>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extLst/>
          </a:lstStyle>
          <a:p>
            <a:fld id="{63085435-8225-4333-BFFA-0096413F0D76}" type="datetimeFigureOut">
              <a:rPr lang="en-US" smtClean="0"/>
              <a:pPr/>
              <a:t>2/28/2014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AD93096-5B34-4342-9326-69289CEAE4C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0783C494-2A87-468C-A21B-CB14FB9ABB00}" type="datetimeFigureOut">
              <a:rPr lang="en-US" smtClean="0"/>
              <a:pPr/>
              <a:t>2/28/2014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lang="en-US" smtClean="0"/>
              <a:pPr/>
              <a:t>2/28/2014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dirty="0"/>
          </a:p>
        </p:txBody>
      </p:sp>
      <p:sp>
        <p:nvSpPr>
          <p:cNvPr id="3" name="Text Placeholder 2"/>
          <p:cNvSpPr>
            <a:spLocks noGrp="1"/>
          </p:cNvSpPr>
          <p:nvPr>
            <p:ph type="body" idx="1"/>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2"/>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4BECC0C8-36B8-442A-833D-B6AACE86BB77}" type="datetimeFigureOut">
              <a:rPr lang="en-US" smtClean="0"/>
              <a:pPr/>
              <a:t>2/28/2014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a:buNone/>
              <a:defRPr sz="2100" b="0"/>
            </a:lvl1pPr>
            <a:extLst/>
          </a:lstStyle>
          <a:p>
            <a:r>
              <a:rPr lang="en-US" smtClean="0"/>
              <a:t>Click to edit Master title style</a:t>
            </a:r>
            <a:endParaRPr lang="en-US" dirty="0"/>
          </a:p>
        </p:txBody>
      </p:sp>
      <p:sp>
        <p:nvSpPr>
          <p:cNvPr id="3" name="Picture Placeholder 2"/>
          <p:cNvSpPr>
            <a:spLocks noGrp="1"/>
          </p:cNvSpPr>
          <p:nvPr>
            <p:ph type="pic" idx="1"/>
          </p:nvPr>
        </p:nvSpPr>
        <p:spPr>
          <a:xfrm>
            <a:off x="366712" y="1905000"/>
            <a:ext cx="8778240" cy="4960144"/>
          </a:xfrm>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extLst/>
          </a:lstStyle>
          <a:p>
            <a:fld id="{51E20EC5-AC53-4169-941E-EDF10CD23748}" type="datetimeFigureOut">
              <a:rPr lang="en-US" smtClean="0"/>
              <a:pPr/>
              <a:t>2/28/2014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lang="en-US" smtClean="0"/>
              <a:t>Click to edit Master title style</a:t>
            </a:r>
            <a:endParaRPr lang="en-US" dirty="0"/>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a:defRPr sz="1100">
                <a:solidFill>
                  <a:schemeClr val="tx2"/>
                </a:solidFill>
              </a:defRPr>
            </a:lvl1pPr>
            <a:extLst/>
          </a:lstStyle>
          <a:p>
            <a:fld id="{8D3816DF-213E-421B-92D3-C068DBB023D6}" type="datetimeFigureOut">
              <a:rPr lang="en-US" smtClean="0">
                <a:solidFill>
                  <a:schemeClr val="tx2"/>
                </a:solidFill>
              </a:rPr>
              <a:pPr/>
              <a:t>2/28/2014</a:t>
            </a:fld>
            <a:endParaRPr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a:defRPr sz="1100">
                <a:solidFill>
                  <a:schemeClr val="tx2"/>
                </a:solidFill>
              </a:defRPr>
            </a:lvl1pPr>
            <a:extLst/>
          </a:lstStyle>
          <a:p>
            <a:pPr algn="r"/>
            <a:endParaRPr lang="en-US" sz="1100" dirty="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a:defRPr sz="1200">
                <a:solidFill>
                  <a:schemeClr val="tx2"/>
                </a:solidFill>
              </a:defRPr>
            </a:lvl1pPr>
            <a:extLst/>
          </a:lstStyle>
          <a:p>
            <a:pPr algn="l"/>
            <a:fld id="{72AC53DF-4216-466D-99A7-94400E6C2A25}" type="slidenum">
              <a:rPr lang="en-US" sz="1200" smtClean="0">
                <a:solidFill>
                  <a:schemeClr val="tx2"/>
                </a:solidFill>
              </a:rPr>
              <a:pPr algn="l"/>
              <a:t>‹#›</a:t>
            </a:fld>
            <a:endParaRPr lang="en-U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5.xml"/><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ncbi.nlm.nih.gov/pubmed/23643733" TargetMode="External"/><Relationship Id="rId7" Type="http://schemas.openxmlformats.org/officeDocument/2006/relationships/hyperlink" Target="http://www.ncbi.nlm.nih.gov/pubmed?term=Gosens%20R%5BAuthor%5D&amp;cauthor=true&amp;cauthor_uid=2364373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ncbi.nlm.nih.gov/pubmed?term=Kistemaker%20LE%5BAuthor%5D&amp;cauthor=true&amp;cauthor_uid=23643733" TargetMode="External"/><Relationship Id="rId5" Type="http://schemas.openxmlformats.org/officeDocument/2006/relationships/hyperlink" Target="http://www.ncbi.nlm.nih.gov/pubmed?term=Oenema%20TA%5BAuthor%5D&amp;cauthor=true&amp;cauthor_uid=23643733" TargetMode="External"/><Relationship Id="rId4" Type="http://schemas.openxmlformats.org/officeDocument/2006/relationships/hyperlink" Target="http://www.ncbi.nlm.nih.gov/pubmed?term=Meurs%20H%5BAuthor%5D&amp;cauthor=true&amp;cauthor_uid=2364373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71737" y="1371600"/>
            <a:ext cx="6115064" cy="3914788"/>
          </a:xfrm>
        </p:spPr>
        <p:txBody>
          <a:bodyPr>
            <a:noAutofit/>
          </a:bodyPr>
          <a:lstStyle/>
          <a:p>
            <a:pPr algn="l"/>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Ervilla</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Dass</a:t>
            </a:r>
            <a:endParaRPr lang="en-US" sz="36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l"/>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Assistant Professor</a:t>
            </a:r>
          </a:p>
          <a:p>
            <a:pPr algn="l"/>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Department of Pharmacology</a:t>
            </a:r>
          </a:p>
          <a:p>
            <a:pPr algn="l"/>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S. B. K. S. Medical Institute and Research Centre </a:t>
            </a:r>
          </a:p>
          <a:p>
            <a:pPr algn="l"/>
            <a:r>
              <a:rPr lang="en-US" sz="3600" b="1" dirty="0" err="1" smtClean="0">
                <a:latin typeface="Times New Roman" pitchFamily="18" charset="0"/>
                <a:cs typeface="Times New Roman" pitchFamily="18" charset="0"/>
              </a:rPr>
              <a:t>Sumandeep</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Vidyapeeth</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Piparia</a:t>
            </a:r>
            <a:r>
              <a:rPr lang="en-US" sz="3600" b="1" dirty="0" smtClean="0">
                <a:latin typeface="Times New Roman" pitchFamily="18" charset="0"/>
                <a:cs typeface="Times New Roman" pitchFamily="18" charset="0"/>
              </a:rPr>
              <a:t>.</a:t>
            </a:r>
          </a:p>
          <a:p>
            <a:pPr algn="l"/>
            <a:endParaRPr lang="en-IN" sz="36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l"/>
            <a:endParaRPr lang="en-IN"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609600" y="2667000"/>
            <a:ext cx="7772400" cy="2262198"/>
          </a:xfrm>
        </p:spPr>
        <p:txBody>
          <a:bodyPr/>
          <a:lstStyle/>
          <a:p>
            <a:pPr algn="ctr"/>
            <a:r>
              <a:rPr lang="en-US" sz="5400" b="1" dirty="0" smtClean="0">
                <a:latin typeface="Times New Roman" pitchFamily="18" charset="0"/>
                <a:cs typeface="Times New Roman" pitchFamily="18" charset="0"/>
              </a:rPr>
              <a:t>Therapeutic Uses of </a:t>
            </a:r>
            <a:r>
              <a:rPr lang="en-US" sz="5400" b="1" dirty="0" err="1" smtClean="0">
                <a:latin typeface="Times New Roman" pitchFamily="18" charset="0"/>
                <a:cs typeface="Times New Roman" pitchFamily="18" charset="0"/>
              </a:rPr>
              <a:t>Antimuscarinic</a:t>
            </a:r>
            <a:r>
              <a:rPr lang="en-US" sz="5400" b="1" dirty="0" smtClean="0">
                <a:latin typeface="Times New Roman" pitchFamily="18" charset="0"/>
                <a:cs typeface="Times New Roman" pitchFamily="18" charset="0"/>
              </a:rPr>
              <a:t> Agents</a:t>
            </a:r>
            <a:endParaRPr lang="en-US" sz="7200" b="1"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85800" y="304800"/>
            <a:ext cx="7772400" cy="838200"/>
          </a:xfrm>
        </p:spPr>
        <p:txBody>
          <a:bodyPr/>
          <a:lstStyle/>
          <a:p>
            <a:pPr algn="ctr"/>
            <a:r>
              <a:rPr lang="en-US" sz="3200" b="1" dirty="0" smtClean="0">
                <a:latin typeface="Times New Roman" pitchFamily="18" charset="0"/>
                <a:cs typeface="Times New Roman" pitchFamily="18" charset="0"/>
              </a:rPr>
              <a:t>THERAPEUTIC USES OF MUSCARINIC ANTAGONISTS (1)</a:t>
            </a:r>
            <a:endParaRPr lang="en-US" sz="4800" b="1" dirty="0" smtClean="0">
              <a:latin typeface="Times New Roman" pitchFamily="18" charset="0"/>
              <a:cs typeface="Times New Roman" pitchFamily="18" charset="0"/>
            </a:endParaRPr>
          </a:p>
        </p:txBody>
      </p:sp>
      <p:sp>
        <p:nvSpPr>
          <p:cNvPr id="146435" name="Rectangle 3"/>
          <p:cNvSpPr>
            <a:spLocks noGrp="1" noChangeArrowheads="1"/>
          </p:cNvSpPr>
          <p:nvPr>
            <p:ph type="body" idx="1"/>
          </p:nvPr>
        </p:nvSpPr>
        <p:spPr>
          <a:xfrm>
            <a:off x="685800" y="1524000"/>
            <a:ext cx="7772400" cy="4114800"/>
          </a:xfrm>
        </p:spPr>
        <p:txBody>
          <a:bodyPr>
            <a:noAutofit/>
          </a:bodyPr>
          <a:lstStyle/>
          <a:p>
            <a:r>
              <a:rPr lang="en-US" sz="2400" b="1" dirty="0" smtClean="0">
                <a:latin typeface="Times New Roman" pitchFamily="18" charset="0"/>
                <a:cs typeface="Times New Roman" pitchFamily="18" charset="0"/>
              </a:rPr>
              <a:t>Cardiovascular System - atropine is generally used for the following cases</a:t>
            </a:r>
          </a:p>
          <a:p>
            <a:pPr lvl="1"/>
            <a:r>
              <a:rPr lang="en-US" sz="2400" b="1" dirty="0" smtClean="0">
                <a:latin typeface="Times New Roman" pitchFamily="18" charset="0"/>
                <a:cs typeface="Times New Roman" pitchFamily="18" charset="0"/>
              </a:rPr>
              <a:t>Improper use of </a:t>
            </a:r>
            <a:r>
              <a:rPr lang="en-US" sz="2400" b="1" dirty="0" err="1" smtClean="0">
                <a:latin typeface="Times New Roman" pitchFamily="18" charset="0"/>
                <a:cs typeface="Times New Roman" pitchFamily="18" charset="0"/>
              </a:rPr>
              <a:t>choline</a:t>
            </a:r>
            <a:r>
              <a:rPr lang="en-US" sz="2400" b="1" dirty="0" smtClean="0">
                <a:latin typeface="Times New Roman" pitchFamily="18" charset="0"/>
                <a:cs typeface="Times New Roman" pitchFamily="18" charset="0"/>
              </a:rPr>
              <a:t> esters</a:t>
            </a:r>
          </a:p>
          <a:p>
            <a:pPr lvl="1"/>
            <a:endParaRPr lang="en-US" sz="2400" b="1" dirty="0" smtClean="0">
              <a:latin typeface="Times New Roman" pitchFamily="18" charset="0"/>
              <a:cs typeface="Times New Roman" pitchFamily="18" charset="0"/>
            </a:endParaRPr>
          </a:p>
          <a:p>
            <a:pPr lvl="1"/>
            <a:r>
              <a:rPr lang="en-US" sz="2400" b="1" dirty="0" smtClean="0">
                <a:latin typeface="Times New Roman" pitchFamily="18" charset="0"/>
                <a:cs typeface="Times New Roman" pitchFamily="18" charset="0"/>
              </a:rPr>
              <a:t>Sinus or nodal </a:t>
            </a:r>
            <a:r>
              <a:rPr lang="en-US" sz="2400" b="1" dirty="0" err="1" smtClean="0">
                <a:latin typeface="Times New Roman" pitchFamily="18" charset="0"/>
                <a:cs typeface="Times New Roman" pitchFamily="18" charset="0"/>
              </a:rPr>
              <a:t>bradycardia</a:t>
            </a:r>
            <a:r>
              <a:rPr lang="en-US" sz="2400" b="1" dirty="0" smtClean="0">
                <a:latin typeface="Times New Roman" pitchFamily="18" charset="0"/>
                <a:cs typeface="Times New Roman" pitchFamily="18" charset="0"/>
              </a:rPr>
              <a:t> in cases of excessive </a:t>
            </a:r>
            <a:r>
              <a:rPr lang="en-US" sz="2400" b="1" dirty="0" err="1" smtClean="0">
                <a:latin typeface="Times New Roman" pitchFamily="18" charset="0"/>
                <a:cs typeface="Times New Roman" pitchFamily="18" charset="0"/>
              </a:rPr>
              <a:t>vagal</a:t>
            </a:r>
            <a:r>
              <a:rPr lang="en-US" sz="2400" b="1" dirty="0" smtClean="0">
                <a:latin typeface="Times New Roman" pitchFamily="18" charset="0"/>
                <a:cs typeface="Times New Roman" pitchFamily="18" charset="0"/>
              </a:rPr>
              <a:t> tone associated with myocardial infarct</a:t>
            </a:r>
          </a:p>
          <a:p>
            <a:pPr lvl="1"/>
            <a:endParaRPr lang="en-US" sz="2400" b="1" dirty="0" smtClean="0">
              <a:latin typeface="Times New Roman" pitchFamily="18" charset="0"/>
              <a:cs typeface="Times New Roman" pitchFamily="18" charset="0"/>
            </a:endParaRPr>
          </a:p>
          <a:p>
            <a:pPr lvl="1"/>
            <a:r>
              <a:rPr lang="en-US" sz="2400" b="1" dirty="0" smtClean="0">
                <a:latin typeface="Times New Roman" pitchFamily="18" charset="0"/>
                <a:cs typeface="Times New Roman" pitchFamily="18" charset="0"/>
              </a:rPr>
              <a:t>Hyperactive carotid sinus (syncope and severe </a:t>
            </a:r>
            <a:r>
              <a:rPr lang="en-US" sz="2400" b="1" dirty="0" err="1" smtClean="0">
                <a:latin typeface="Times New Roman" pitchFamily="18" charset="0"/>
                <a:cs typeface="Times New Roman" pitchFamily="18" charset="0"/>
              </a:rPr>
              <a:t>bradycardia</a:t>
            </a:r>
            <a:r>
              <a:rPr lang="en-US" sz="2400" b="1" dirty="0" smtClean="0">
                <a:latin typeface="Times New Roman" pitchFamily="18" charset="0"/>
                <a:cs typeface="Times New Roman" pitchFamily="18" charset="0"/>
              </a:rPr>
              <a:t>)</a:t>
            </a:r>
          </a:p>
          <a:p>
            <a:pPr lvl="1"/>
            <a:endParaRPr lang="en-US" sz="2400" b="1" dirty="0" smtClean="0">
              <a:latin typeface="Times New Roman" pitchFamily="18" charset="0"/>
              <a:cs typeface="Times New Roman" pitchFamily="18" charset="0"/>
            </a:endParaRPr>
          </a:p>
          <a:p>
            <a:pPr lvl="1"/>
            <a:r>
              <a:rPr lang="en-US" sz="2400" b="1" dirty="0" smtClean="0">
                <a:latin typeface="Times New Roman" pitchFamily="18" charset="0"/>
                <a:cs typeface="Times New Roman" pitchFamily="18" charset="0"/>
              </a:rPr>
              <a:t>Second degree heart block</a:t>
            </a:r>
            <a:endParaRPr lang="en-US" sz="2000" b="1"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685800" y="152400"/>
            <a:ext cx="7772400" cy="838200"/>
          </a:xfrm>
        </p:spPr>
        <p:txBody>
          <a:bodyPr/>
          <a:lstStyle/>
          <a:p>
            <a:pPr algn="ctr"/>
            <a:r>
              <a:rPr lang="en-US" sz="2800" b="1" dirty="0" smtClean="0">
                <a:latin typeface="Arial" charset="0"/>
              </a:rPr>
              <a:t>THERAPEUTIC USES OF MUSCARINIC ANTAGONISTS (2)</a:t>
            </a:r>
            <a:endParaRPr lang="en-US" sz="4400" b="1" dirty="0" smtClean="0">
              <a:latin typeface="Arial" charset="0"/>
            </a:endParaRPr>
          </a:p>
        </p:txBody>
      </p:sp>
      <p:sp>
        <p:nvSpPr>
          <p:cNvPr id="147459" name="Rectangle 3"/>
          <p:cNvSpPr>
            <a:spLocks noGrp="1" noChangeArrowheads="1"/>
          </p:cNvSpPr>
          <p:nvPr>
            <p:ph type="body" idx="1"/>
          </p:nvPr>
        </p:nvSpPr>
        <p:spPr>
          <a:xfrm>
            <a:off x="685800" y="1219200"/>
            <a:ext cx="7772400" cy="5029200"/>
          </a:xfrm>
        </p:spPr>
        <p:txBody>
          <a:bodyPr>
            <a:noAutofit/>
          </a:bodyPr>
          <a:lstStyle/>
          <a:p>
            <a:r>
              <a:rPr lang="en-US" sz="2400" b="1" dirty="0" smtClean="0">
                <a:latin typeface="Times New Roman" pitchFamily="18" charset="0"/>
                <a:cs typeface="Times New Roman" pitchFamily="18" charset="0"/>
              </a:rPr>
              <a:t>Gastrointestinal Tract</a:t>
            </a:r>
          </a:p>
          <a:p>
            <a:pPr lvl="1"/>
            <a:r>
              <a:rPr lang="en-US" sz="2400" b="1" dirty="0" smtClean="0">
                <a:latin typeface="Times New Roman" pitchFamily="18" charset="0"/>
                <a:cs typeface="Times New Roman" pitchFamily="18" charset="0"/>
              </a:rPr>
              <a:t>Peptic ulcers</a:t>
            </a:r>
          </a:p>
          <a:p>
            <a:pPr lvl="2"/>
            <a:r>
              <a:rPr lang="en-US" b="1" dirty="0" smtClean="0">
                <a:latin typeface="Times New Roman" pitchFamily="18" charset="0"/>
                <a:cs typeface="Times New Roman" pitchFamily="18" charset="0"/>
              </a:rPr>
              <a:t>In Europe, Japan, and Canada, M</a:t>
            </a:r>
            <a:r>
              <a:rPr lang="en-US" b="1" baseline="-25000" dirty="0" smtClean="0">
                <a:latin typeface="Times New Roman" pitchFamily="18" charset="0"/>
                <a:cs typeface="Times New Roman" pitchFamily="18" charset="0"/>
              </a:rPr>
              <a:t>1 </a:t>
            </a:r>
            <a:r>
              <a:rPr lang="en-US" b="1" dirty="0" err="1" smtClean="0">
                <a:latin typeface="Times New Roman" pitchFamily="18" charset="0"/>
                <a:cs typeface="Times New Roman" pitchFamily="18" charset="0"/>
              </a:rPr>
              <a:t>muscarinic</a:t>
            </a:r>
            <a:r>
              <a:rPr lang="en-US" b="1" dirty="0" smtClean="0">
                <a:latin typeface="Times New Roman" pitchFamily="18" charset="0"/>
                <a:cs typeface="Times New Roman" pitchFamily="18" charset="0"/>
              </a:rPr>
              <a:t> receptor antagonists such as </a:t>
            </a:r>
            <a:r>
              <a:rPr lang="en-US" b="1" dirty="0" err="1" smtClean="0">
                <a:latin typeface="Times New Roman" pitchFamily="18" charset="0"/>
                <a:cs typeface="Times New Roman" pitchFamily="18" charset="0"/>
              </a:rPr>
              <a:t>pirenzepine</a:t>
            </a:r>
            <a:r>
              <a:rPr lang="en-US" b="1" dirty="0" smtClean="0">
                <a:latin typeface="Times New Roman" pitchFamily="18" charset="0"/>
                <a:cs typeface="Times New Roman" pitchFamily="18" charset="0"/>
              </a:rPr>
              <a:t> and </a:t>
            </a:r>
            <a:r>
              <a:rPr lang="en-US" b="1" dirty="0" err="1" smtClean="0">
                <a:latin typeface="Times New Roman" pitchFamily="18" charset="0"/>
                <a:cs typeface="Times New Roman" pitchFamily="18" charset="0"/>
              </a:rPr>
              <a:t>telenzepine</a:t>
            </a:r>
            <a:r>
              <a:rPr lang="en-US" b="1" dirty="0" smtClean="0">
                <a:latin typeface="Times New Roman" pitchFamily="18" charset="0"/>
                <a:cs typeface="Times New Roman" pitchFamily="18" charset="0"/>
              </a:rPr>
              <a:t> are used</a:t>
            </a:r>
          </a:p>
          <a:p>
            <a:pPr lvl="2"/>
            <a:r>
              <a:rPr lang="en-US" b="1" dirty="0" smtClean="0">
                <a:latin typeface="Times New Roman" pitchFamily="18" charset="0"/>
                <a:cs typeface="Times New Roman" pitchFamily="18" charset="0"/>
              </a:rPr>
              <a:t>In the U.S. H</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histamine antagonists such as </a:t>
            </a:r>
            <a:r>
              <a:rPr lang="en-US" b="1" dirty="0" err="1" smtClean="0">
                <a:latin typeface="Times New Roman" pitchFamily="18" charset="0"/>
                <a:cs typeface="Times New Roman" pitchFamily="18" charset="0"/>
              </a:rPr>
              <a:t>cimetidine</a:t>
            </a:r>
            <a:r>
              <a:rPr lang="en-US" b="1" dirty="0" smtClean="0">
                <a:latin typeface="Times New Roman" pitchFamily="18" charset="0"/>
                <a:cs typeface="Times New Roman" pitchFamily="18" charset="0"/>
              </a:rPr>
              <a:t> are used</a:t>
            </a:r>
          </a:p>
          <a:p>
            <a:pPr lvl="1"/>
            <a:r>
              <a:rPr lang="en-US" sz="2400" b="1" dirty="0" smtClean="0">
                <a:latin typeface="Times New Roman" pitchFamily="18" charset="0"/>
                <a:cs typeface="Times New Roman" pitchFamily="18" charset="0"/>
              </a:rPr>
              <a:t>Spasticity of the </a:t>
            </a:r>
            <a:r>
              <a:rPr lang="en-US" sz="2400" b="1" dirty="0" err="1" smtClean="0">
                <a:latin typeface="Times New Roman" pitchFamily="18" charset="0"/>
                <a:cs typeface="Times New Roman" pitchFamily="18" charset="0"/>
              </a:rPr>
              <a:t>g.i</a:t>
            </a:r>
            <a:r>
              <a:rPr lang="en-US" sz="2400" b="1" dirty="0" smtClean="0">
                <a:latin typeface="Times New Roman" pitchFamily="18" charset="0"/>
                <a:cs typeface="Times New Roman" pitchFamily="18" charset="0"/>
              </a:rPr>
              <a:t>. tract</a:t>
            </a:r>
          </a:p>
          <a:p>
            <a:pPr lvl="2"/>
            <a:r>
              <a:rPr lang="en-US" b="1" dirty="0" smtClean="0">
                <a:latin typeface="Times New Roman" pitchFamily="18" charset="0"/>
                <a:cs typeface="Times New Roman" pitchFamily="18" charset="0"/>
              </a:rPr>
              <a:t>M</a:t>
            </a:r>
            <a:r>
              <a:rPr lang="en-US" b="1" baseline="-25000" dirty="0" smtClean="0">
                <a:latin typeface="Times New Roman" pitchFamily="18" charset="0"/>
                <a:cs typeface="Times New Roman" pitchFamily="18" charset="0"/>
              </a:rPr>
              <a:t>3</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muscarinic</a:t>
            </a:r>
            <a:r>
              <a:rPr lang="en-US" b="1" dirty="0" smtClean="0">
                <a:latin typeface="Times New Roman" pitchFamily="18" charset="0"/>
                <a:cs typeface="Times New Roman" pitchFamily="18" charset="0"/>
              </a:rPr>
              <a:t> antagonists are being investigated</a:t>
            </a:r>
          </a:p>
          <a:p>
            <a:pPr lvl="1"/>
            <a:r>
              <a:rPr lang="en-US" sz="2400" b="1" dirty="0" smtClean="0">
                <a:latin typeface="Times New Roman" pitchFamily="18" charset="0"/>
                <a:cs typeface="Times New Roman" pitchFamily="18" charset="0"/>
              </a:rPr>
              <a:t>Excessive salivation associated with heavy metal poisoning and parkinsonism</a:t>
            </a:r>
          </a:p>
          <a:p>
            <a:pPr lvl="1"/>
            <a:r>
              <a:rPr lang="en-US" sz="2400" b="1" dirty="0" smtClean="0">
                <a:latin typeface="Times New Roman" pitchFamily="18" charset="0"/>
                <a:cs typeface="Times New Roman" pitchFamily="18" charset="0"/>
              </a:rPr>
              <a:t>Production of partial blockade of salivation in patients unable to swallow</a:t>
            </a:r>
            <a:endParaRPr lang="en-US" sz="2800" b="1"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685800" y="304800"/>
            <a:ext cx="7772400" cy="838200"/>
          </a:xfrm>
        </p:spPr>
        <p:txBody>
          <a:bodyPr/>
          <a:lstStyle/>
          <a:p>
            <a:pPr algn="ctr"/>
            <a:r>
              <a:rPr lang="en-US" sz="2800" b="1" dirty="0" smtClean="0">
                <a:latin typeface="Times New Roman" pitchFamily="18" charset="0"/>
                <a:cs typeface="Times New Roman" pitchFamily="18" charset="0"/>
              </a:rPr>
              <a:t>THERAPEUTIC USES OF MUSCARINIC ANTAGONISTS (3)</a:t>
            </a:r>
            <a:endParaRPr lang="en-US" sz="4400" b="1" dirty="0" smtClean="0">
              <a:latin typeface="Times New Roman" pitchFamily="18" charset="0"/>
              <a:cs typeface="Times New Roman" pitchFamily="18" charset="0"/>
            </a:endParaRPr>
          </a:p>
        </p:txBody>
      </p:sp>
      <p:sp>
        <p:nvSpPr>
          <p:cNvPr id="148483" name="Rectangle 3"/>
          <p:cNvSpPr>
            <a:spLocks noGrp="1" noChangeArrowheads="1"/>
          </p:cNvSpPr>
          <p:nvPr>
            <p:ph type="body" idx="1"/>
          </p:nvPr>
        </p:nvSpPr>
        <p:spPr>
          <a:xfrm>
            <a:off x="609600" y="1447800"/>
            <a:ext cx="7772400" cy="4114800"/>
          </a:xfrm>
        </p:spPr>
        <p:txBody>
          <a:bodyPr>
            <a:noAutofit/>
          </a:bodyPr>
          <a:lstStyle/>
          <a:p>
            <a:r>
              <a:rPr lang="en-US" sz="2800" b="1" dirty="0" smtClean="0">
                <a:latin typeface="Times New Roman" pitchFamily="18" charset="0"/>
                <a:cs typeface="Times New Roman" pitchFamily="18" charset="0"/>
              </a:rPr>
              <a:t>Urinary Bladder</a:t>
            </a:r>
          </a:p>
          <a:p>
            <a:pPr lvl="1"/>
            <a:endParaRPr lang="en-US" sz="2400" b="1" dirty="0" smtClean="0">
              <a:latin typeface="Times New Roman" pitchFamily="18" charset="0"/>
              <a:cs typeface="Times New Roman" pitchFamily="18" charset="0"/>
            </a:endParaRPr>
          </a:p>
          <a:p>
            <a:pPr lvl="1"/>
            <a:r>
              <a:rPr lang="en-US" sz="2800" b="1" dirty="0" smtClean="0">
                <a:latin typeface="Times New Roman" pitchFamily="18" charset="0"/>
                <a:cs typeface="Times New Roman" pitchFamily="18" charset="0"/>
              </a:rPr>
              <a:t>Reverse spasm of the </a:t>
            </a:r>
            <a:r>
              <a:rPr lang="en-US" sz="2800" b="1" dirty="0" err="1" smtClean="0">
                <a:latin typeface="Times New Roman" pitchFamily="18" charset="0"/>
                <a:cs typeface="Times New Roman" pitchFamily="18" charset="0"/>
              </a:rPr>
              <a:t>ureteral</a:t>
            </a:r>
            <a:r>
              <a:rPr lang="en-US" sz="2800" b="1" dirty="0" smtClean="0">
                <a:latin typeface="Times New Roman" pitchFamily="18" charset="0"/>
                <a:cs typeface="Times New Roman" pitchFamily="18" charset="0"/>
              </a:rPr>
              <a:t> smooth muscle (renal colic)</a:t>
            </a:r>
          </a:p>
          <a:p>
            <a:pPr lvl="1"/>
            <a:endParaRPr lang="en-US" sz="2800" b="1" dirty="0" smtClean="0">
              <a:latin typeface="Times New Roman" pitchFamily="18" charset="0"/>
              <a:cs typeface="Times New Roman" pitchFamily="18" charset="0"/>
            </a:endParaRPr>
          </a:p>
          <a:p>
            <a:pPr lvl="1"/>
            <a:r>
              <a:rPr lang="en-US" sz="2800" b="1" dirty="0" smtClean="0">
                <a:latin typeface="Times New Roman" pitchFamily="18" charset="0"/>
                <a:cs typeface="Times New Roman" pitchFamily="18" charset="0"/>
              </a:rPr>
              <a:t>Increase bladder capacity in cases of enuresis</a:t>
            </a:r>
          </a:p>
          <a:p>
            <a:pPr lvl="1"/>
            <a:endParaRPr lang="en-US" sz="2800" b="1" dirty="0" smtClean="0">
              <a:latin typeface="Times New Roman" pitchFamily="18" charset="0"/>
              <a:cs typeface="Times New Roman" pitchFamily="18" charset="0"/>
            </a:endParaRPr>
          </a:p>
          <a:p>
            <a:pPr lvl="1"/>
            <a:r>
              <a:rPr lang="en-US" sz="2800" b="1" dirty="0" smtClean="0">
                <a:latin typeface="Times New Roman" pitchFamily="18" charset="0"/>
                <a:cs typeface="Times New Roman" pitchFamily="18" charset="0"/>
              </a:rPr>
              <a:t>Reduce urinary frequency in cases of hypertonic bladder</a:t>
            </a:r>
            <a:endParaRPr lang="en-US" sz="2400" b="1"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304800"/>
            <a:ext cx="7772400" cy="838200"/>
          </a:xfrm>
        </p:spPr>
        <p:txBody>
          <a:bodyPr/>
          <a:lstStyle/>
          <a:p>
            <a:pPr algn="ctr"/>
            <a:r>
              <a:rPr lang="en-US" sz="2800" b="1" dirty="0" smtClean="0">
                <a:latin typeface="Arial" charset="0"/>
              </a:rPr>
              <a:t>THERAPEUTIC USES OF MUSCARINIC ANTAGONISTS (4)</a:t>
            </a:r>
            <a:endParaRPr lang="en-US" sz="4400" b="1" dirty="0" smtClean="0">
              <a:latin typeface="Arial" charset="0"/>
            </a:endParaRPr>
          </a:p>
        </p:txBody>
      </p:sp>
      <p:sp>
        <p:nvSpPr>
          <p:cNvPr id="149507" name="Rectangle 3"/>
          <p:cNvSpPr>
            <a:spLocks noGrp="1" noChangeArrowheads="1"/>
          </p:cNvSpPr>
          <p:nvPr>
            <p:ph type="body" idx="1"/>
          </p:nvPr>
        </p:nvSpPr>
        <p:spPr>
          <a:xfrm>
            <a:off x="685800" y="1524000"/>
            <a:ext cx="7772400" cy="4114800"/>
          </a:xfrm>
        </p:spPr>
        <p:txBody>
          <a:bodyPr>
            <a:noAutofit/>
          </a:bodyPr>
          <a:lstStyle/>
          <a:p>
            <a:r>
              <a:rPr lang="en-US" sz="2800" b="1" dirty="0" smtClean="0">
                <a:latin typeface="Times New Roman" pitchFamily="18" charset="0"/>
                <a:cs typeface="Times New Roman" pitchFamily="18" charset="0"/>
              </a:rPr>
              <a:t>Central Nervous System</a:t>
            </a:r>
          </a:p>
          <a:p>
            <a:pPr lvl="1"/>
            <a:r>
              <a:rPr lang="en-US" sz="2800" b="1" dirty="0" smtClean="0">
                <a:latin typeface="Times New Roman" pitchFamily="18" charset="0"/>
                <a:cs typeface="Times New Roman" pitchFamily="18" charset="0"/>
              </a:rPr>
              <a:t>Parkinson’s disease</a:t>
            </a:r>
          </a:p>
          <a:p>
            <a:pPr lvl="1"/>
            <a:r>
              <a:rPr lang="en-US" sz="2800" b="1" dirty="0" smtClean="0">
                <a:latin typeface="Times New Roman" pitchFamily="18" charset="0"/>
                <a:cs typeface="Times New Roman" pitchFamily="18" charset="0"/>
              </a:rPr>
              <a:t>Motion sickness</a:t>
            </a:r>
          </a:p>
          <a:p>
            <a:pPr lvl="1"/>
            <a:r>
              <a:rPr lang="en-US" sz="2800" b="1" dirty="0" smtClean="0">
                <a:latin typeface="Times New Roman" pitchFamily="18" charset="0"/>
                <a:cs typeface="Times New Roman" pitchFamily="18" charset="0"/>
              </a:rPr>
              <a:t>Produce tranquilization and amnesia prior to surgery and in certain cases such as labor (not a prominent use anymore)</a:t>
            </a:r>
          </a:p>
          <a:p>
            <a:pPr lvl="1"/>
            <a:r>
              <a:rPr lang="en-US" sz="2800" b="1" dirty="0" smtClean="0">
                <a:latin typeface="Times New Roman" pitchFamily="18" charset="0"/>
                <a:cs typeface="Times New Roman" pitchFamily="18" charset="0"/>
              </a:rPr>
              <a:t>Anesthesia, to inhibit salivation (not a prominent use anymore)</a:t>
            </a:r>
          </a:p>
          <a:p>
            <a:pPr lvl="1"/>
            <a:r>
              <a:rPr lang="en-US" sz="2800" b="1" dirty="0" smtClean="0">
                <a:latin typeface="Times New Roman" pitchFamily="18" charset="0"/>
                <a:cs typeface="Times New Roman" pitchFamily="18" charset="0"/>
              </a:rPr>
              <a:t>Prevent </a:t>
            </a:r>
            <a:r>
              <a:rPr lang="en-US" sz="2800" b="1" dirty="0" err="1" smtClean="0">
                <a:latin typeface="Times New Roman" pitchFamily="18" charset="0"/>
                <a:cs typeface="Times New Roman" pitchFamily="18" charset="0"/>
              </a:rPr>
              <a:t>vagal</a:t>
            </a:r>
            <a:r>
              <a:rPr lang="en-US" sz="2800" b="1" dirty="0" smtClean="0">
                <a:latin typeface="Times New Roman" pitchFamily="18" charset="0"/>
                <a:cs typeface="Times New Roman" pitchFamily="18" charset="0"/>
              </a:rPr>
              <a:t> reflexes induced by surgical manipulation of organs</a:t>
            </a:r>
            <a:endParaRPr lang="en-US" sz="2400" b="1"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1026"/>
          <p:cNvSpPr>
            <a:spLocks noGrp="1" noChangeArrowheads="1"/>
          </p:cNvSpPr>
          <p:nvPr>
            <p:ph type="title"/>
          </p:nvPr>
        </p:nvSpPr>
        <p:spPr>
          <a:xfrm>
            <a:off x="685800" y="304800"/>
            <a:ext cx="7772400" cy="838200"/>
          </a:xfrm>
        </p:spPr>
        <p:txBody>
          <a:bodyPr/>
          <a:lstStyle/>
          <a:p>
            <a:pPr algn="ctr"/>
            <a:r>
              <a:rPr lang="en-US" sz="2400" b="1" dirty="0" smtClean="0">
                <a:latin typeface="Times New Roman" pitchFamily="18" charset="0"/>
                <a:cs typeface="Times New Roman" pitchFamily="18" charset="0"/>
              </a:rPr>
              <a:t>THERAPEUTIC USES OF MUSCARINIC ANTAGONISTS (5)</a:t>
            </a:r>
            <a:endParaRPr lang="en-US" b="1" dirty="0" smtClean="0">
              <a:latin typeface="Times New Roman" pitchFamily="18" charset="0"/>
              <a:cs typeface="Times New Roman" pitchFamily="18" charset="0"/>
            </a:endParaRPr>
          </a:p>
        </p:txBody>
      </p:sp>
      <p:sp>
        <p:nvSpPr>
          <p:cNvPr id="57348" name="Rectangle 1027"/>
          <p:cNvSpPr>
            <a:spLocks noGrp="1" noChangeArrowheads="1"/>
          </p:cNvSpPr>
          <p:nvPr>
            <p:ph type="body" idx="1"/>
          </p:nvPr>
        </p:nvSpPr>
        <p:spPr>
          <a:xfrm>
            <a:off x="304800" y="1295400"/>
            <a:ext cx="7772400" cy="5133996"/>
          </a:xfrm>
        </p:spPr>
        <p:txBody>
          <a:bodyPr>
            <a:noAutofit/>
          </a:bodyPr>
          <a:lstStyle/>
          <a:p>
            <a:r>
              <a:rPr lang="en-US" sz="2800" b="1" dirty="0" err="1" smtClean="0">
                <a:latin typeface="Times New Roman" pitchFamily="18" charset="0"/>
                <a:cs typeface="Times New Roman" pitchFamily="18" charset="0"/>
              </a:rPr>
              <a:t>Posioning</a:t>
            </a:r>
            <a:r>
              <a:rPr lang="en-US" sz="2800" b="1" dirty="0" smtClean="0">
                <a:latin typeface="Times New Roman" pitchFamily="18" charset="0"/>
                <a:cs typeface="Times New Roman" pitchFamily="18" charset="0"/>
              </a:rPr>
              <a:t> by inhibitors of </a:t>
            </a:r>
            <a:r>
              <a:rPr lang="en-US" sz="2800" b="1" dirty="0" err="1" smtClean="0">
                <a:latin typeface="Times New Roman" pitchFamily="18" charset="0"/>
                <a:cs typeface="Times New Roman" pitchFamily="18" charset="0"/>
              </a:rPr>
              <a:t>acetylcholinesterase</a:t>
            </a:r>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Mushroom poisoning due to </a:t>
            </a:r>
            <a:r>
              <a:rPr lang="en-US" sz="2800" b="1" dirty="0" err="1" smtClean="0">
                <a:latin typeface="Times New Roman" pitchFamily="18" charset="0"/>
                <a:cs typeface="Times New Roman" pitchFamily="18" charset="0"/>
              </a:rPr>
              <a:t>muscarine</a:t>
            </a:r>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In conjunction with inhibitors of </a:t>
            </a:r>
            <a:r>
              <a:rPr lang="en-US" sz="2800" b="1" dirty="0" err="1" smtClean="0">
                <a:latin typeface="Times New Roman" pitchFamily="18" charset="0"/>
                <a:cs typeface="Times New Roman" pitchFamily="18" charset="0"/>
              </a:rPr>
              <a:t>acetylcholinesterase</a:t>
            </a:r>
            <a:r>
              <a:rPr lang="en-US" sz="2800" b="1" dirty="0" smtClean="0">
                <a:latin typeface="Times New Roman" pitchFamily="18" charset="0"/>
                <a:cs typeface="Times New Roman" pitchFamily="18" charset="0"/>
              </a:rPr>
              <a:t> when they are used to promote recovery from neuromuscular blockade after surgery</a:t>
            </a:r>
          </a:p>
          <a:p>
            <a:r>
              <a:rPr lang="en-US" sz="2800" b="1" dirty="0" smtClean="0">
                <a:latin typeface="Times New Roman" pitchFamily="18" charset="0"/>
                <a:cs typeface="Times New Roman" pitchFamily="18" charset="0"/>
              </a:rPr>
              <a:t>Injudicious use of </a:t>
            </a:r>
            <a:r>
              <a:rPr lang="en-US" sz="2800" b="1" dirty="0" err="1" smtClean="0">
                <a:latin typeface="Times New Roman" pitchFamily="18" charset="0"/>
                <a:cs typeface="Times New Roman" pitchFamily="18" charset="0"/>
              </a:rPr>
              <a:t>choline</a:t>
            </a:r>
            <a:r>
              <a:rPr lang="en-US" sz="2800" b="1" dirty="0" smtClean="0">
                <a:latin typeface="Times New Roman" pitchFamily="18" charset="0"/>
                <a:cs typeface="Times New Roman" pitchFamily="18" charset="0"/>
              </a:rPr>
              <a:t> esters</a:t>
            </a:r>
          </a:p>
          <a:p>
            <a:r>
              <a:rPr lang="en-US" sz="2800" b="1" dirty="0" smtClean="0">
                <a:latin typeface="Times New Roman" pitchFamily="18" charset="0"/>
                <a:cs typeface="Times New Roman" pitchFamily="18" charset="0"/>
              </a:rPr>
              <a:t>Prevent </a:t>
            </a:r>
            <a:r>
              <a:rPr lang="en-US" sz="2800" b="1" dirty="0" err="1" smtClean="0">
                <a:latin typeface="Times New Roman" pitchFamily="18" charset="0"/>
                <a:cs typeface="Times New Roman" pitchFamily="18" charset="0"/>
              </a:rPr>
              <a:t>vagal</a:t>
            </a:r>
            <a:r>
              <a:rPr lang="en-US" sz="2800" b="1" dirty="0" smtClean="0">
                <a:latin typeface="Times New Roman" pitchFamily="18" charset="0"/>
                <a:cs typeface="Times New Roman" pitchFamily="18" charset="0"/>
              </a:rPr>
              <a:t> reflexes induced by surgical manipulation of visceral organs</a:t>
            </a:r>
          </a:p>
        </p:txBody>
      </p:sp>
      <p:sp>
        <p:nvSpPr>
          <p:cNvPr id="57349" name="Text Box 1028"/>
          <p:cNvSpPr txBox="1">
            <a:spLocks noChangeArrowheads="1"/>
          </p:cNvSpPr>
          <p:nvPr/>
        </p:nvSpPr>
        <p:spPr bwMode="auto">
          <a:xfrm>
            <a:off x="500034" y="5786454"/>
            <a:ext cx="6400800" cy="519113"/>
          </a:xfrm>
          <a:prstGeom prst="rect">
            <a:avLst/>
          </a:prstGeom>
          <a:noFill/>
          <a:ln w="9525">
            <a:noFill/>
            <a:miter lim="800000"/>
            <a:headEnd/>
            <a:tailEnd/>
          </a:ln>
        </p:spPr>
        <p:txBody>
          <a:bodyPr>
            <a:spAutoFit/>
          </a:bodyPr>
          <a:lstStyle/>
          <a:p>
            <a:pPr>
              <a:spcBef>
                <a:spcPct val="50000"/>
              </a:spcBef>
            </a:pPr>
            <a:r>
              <a:rPr lang="en-US" dirty="0"/>
              <a:t>Atropine is used for the above </a:t>
            </a:r>
          </a:p>
        </p:txBody>
      </p:sp>
      <p:graphicFrame>
        <p:nvGraphicFramePr>
          <p:cNvPr id="57346" name="Object 1024"/>
          <p:cNvGraphicFramePr>
            <a:graphicFrameLocks noChangeAspect="1"/>
          </p:cNvGraphicFramePr>
          <p:nvPr/>
        </p:nvGraphicFramePr>
        <p:xfrm>
          <a:off x="7286644" y="4114800"/>
          <a:ext cx="2416175" cy="2743200"/>
        </p:xfrm>
        <a:graphic>
          <a:graphicData uri="http://schemas.openxmlformats.org/presentationml/2006/ole">
            <p:oleObj spid="_x0000_s200706" name="Bitmap Image" r:id="rId4" imgW="3085992" imgH="3504854" progId="">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en-US" sz="3600" b="1" dirty="0" smtClean="0">
                <a:latin typeface="Times New Roman" pitchFamily="18" charset="0"/>
                <a:cs typeface="Times New Roman" pitchFamily="18" charset="0"/>
              </a:rPr>
              <a:t>TOXICITY OF ATROPINE</a:t>
            </a:r>
            <a:endParaRPr lang="en-US" sz="5400" b="1"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271463" y="609600"/>
            <a:ext cx="8601075" cy="1600200"/>
          </a:xfrm>
        </p:spPr>
        <p:txBody>
          <a:bodyPr/>
          <a:lstStyle/>
          <a:p>
            <a:pPr algn="ctr"/>
            <a:r>
              <a:rPr lang="en-US" sz="2800" b="1" dirty="0" smtClean="0">
                <a:solidFill>
                  <a:schemeClr val="tx1"/>
                </a:solidFill>
                <a:latin typeface="Times New Roman" pitchFamily="18" charset="0"/>
                <a:cs typeface="Times New Roman" pitchFamily="18" charset="0"/>
              </a:rPr>
              <a:t>CONTRAINDICATIONS TO THE USE OF ANTIMUSCARINIC AGENTS</a:t>
            </a:r>
            <a:endParaRPr lang="en-US" sz="4400" dirty="0" smtClean="0">
              <a:latin typeface="Times New Roman" pitchFamily="18" charset="0"/>
              <a:cs typeface="Times New Roman" pitchFamily="18" charset="0"/>
            </a:endParaRPr>
          </a:p>
        </p:txBody>
      </p:sp>
      <p:sp>
        <p:nvSpPr>
          <p:cNvPr id="151555" name="Rectangle 3"/>
          <p:cNvSpPr>
            <a:spLocks noGrp="1" noChangeArrowheads="1"/>
          </p:cNvSpPr>
          <p:nvPr>
            <p:ph type="body" idx="1"/>
          </p:nvPr>
        </p:nvSpPr>
        <p:spPr>
          <a:xfrm>
            <a:off x="228600" y="2971800"/>
            <a:ext cx="8399463" cy="2819400"/>
          </a:xfrm>
        </p:spPr>
        <p:txBody>
          <a:bodyPr>
            <a:normAutofit/>
          </a:bodyPr>
          <a:lstStyle/>
          <a:p>
            <a:r>
              <a:rPr lang="en-US" sz="3200" b="1" dirty="0" smtClean="0">
                <a:latin typeface="Times New Roman" pitchFamily="18" charset="0"/>
                <a:cs typeface="Times New Roman" pitchFamily="18" charset="0"/>
              </a:rPr>
              <a:t>Narrow Angle Glaucoma</a:t>
            </a:r>
          </a:p>
        </p:txBody>
      </p:sp>
      <p:sp>
        <p:nvSpPr>
          <p:cNvPr id="151556" name="Rectangle 4"/>
          <p:cNvSpPr>
            <a:spLocks noChangeArrowheads="1"/>
          </p:cNvSpPr>
          <p:nvPr/>
        </p:nvSpPr>
        <p:spPr bwMode="auto">
          <a:xfrm>
            <a:off x="3133725" y="3849688"/>
            <a:ext cx="184150" cy="457200"/>
          </a:xfrm>
          <a:prstGeom prst="rect">
            <a:avLst/>
          </a:prstGeom>
          <a:noFill/>
          <a:ln w="9525">
            <a:noFill/>
            <a:miter lim="800000"/>
            <a:headEnd/>
            <a:tailEnd/>
          </a:ln>
        </p:spPr>
        <p:txBody>
          <a:bodyPr wrap="none">
            <a:spAutoFit/>
          </a:bodyPr>
          <a:lstStyle/>
          <a:p>
            <a:endParaRPr lang="en-US" sz="2400">
              <a:solidFill>
                <a:srgbClr val="FF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4" name="Rectangle 2"/>
          <p:cNvSpPr>
            <a:spLocks noGrp="1" noChangeArrowheads="1"/>
          </p:cNvSpPr>
          <p:nvPr>
            <p:ph type="title"/>
          </p:nvPr>
        </p:nvSpPr>
        <p:spPr>
          <a:xfrm>
            <a:off x="685800" y="304800"/>
            <a:ext cx="7772400" cy="457200"/>
          </a:xfrm>
        </p:spPr>
        <p:txBody>
          <a:bodyPr/>
          <a:lstStyle/>
          <a:p>
            <a:pPr algn="ctr"/>
            <a:r>
              <a:rPr lang="en-US" sz="2800" b="1" dirty="0" smtClean="0">
                <a:latin typeface="Times New Roman" pitchFamily="18" charset="0"/>
                <a:cs typeface="Times New Roman" pitchFamily="18" charset="0"/>
              </a:rPr>
              <a:t>FLOW OF AQUEOUS AND ITS ESCAPE FROM THE EYE </a:t>
            </a:r>
            <a:endParaRPr lang="en-US" sz="2400" b="1" dirty="0" smtClean="0">
              <a:latin typeface="Times New Roman" pitchFamily="18" charset="0"/>
              <a:cs typeface="Times New Roman" pitchFamily="18" charset="0"/>
            </a:endParaRPr>
          </a:p>
        </p:txBody>
      </p:sp>
      <p:pic>
        <p:nvPicPr>
          <p:cNvPr id="58375" name="Picture 5"/>
          <p:cNvPicPr>
            <a:picLocks noChangeAspect="1" noChangeArrowheads="1"/>
          </p:cNvPicPr>
          <p:nvPr/>
        </p:nvPicPr>
        <p:blipFill>
          <a:blip r:embed="rId4"/>
          <a:srcRect/>
          <a:stretch>
            <a:fillRect/>
          </a:stretch>
        </p:blipFill>
        <p:spPr bwMode="auto">
          <a:xfrm>
            <a:off x="990600" y="892175"/>
            <a:ext cx="4343400" cy="3727450"/>
          </a:xfrm>
          <a:prstGeom prst="rect">
            <a:avLst/>
          </a:prstGeom>
          <a:noFill/>
          <a:ln w="9525">
            <a:noFill/>
            <a:miter lim="800000"/>
            <a:headEnd/>
            <a:tailEnd/>
          </a:ln>
        </p:spPr>
      </p:pic>
      <p:graphicFrame>
        <p:nvGraphicFramePr>
          <p:cNvPr id="58370" name="Object 12"/>
          <p:cNvGraphicFramePr>
            <a:graphicFrameLocks noChangeAspect="1"/>
          </p:cNvGraphicFramePr>
          <p:nvPr/>
        </p:nvGraphicFramePr>
        <p:xfrm>
          <a:off x="6172200" y="1905000"/>
          <a:ext cx="2301875" cy="1636713"/>
        </p:xfrm>
        <a:graphic>
          <a:graphicData uri="http://schemas.openxmlformats.org/presentationml/2006/ole">
            <p:oleObj spid="_x0000_s201730" name="Photo Editor Photo" r:id="rId5" imgW="6295238" imgH="5238095" progId="">
              <p:embed/>
            </p:oleObj>
          </a:graphicData>
        </a:graphic>
      </p:graphicFrame>
      <p:graphicFrame>
        <p:nvGraphicFramePr>
          <p:cNvPr id="58371" name="Object 13"/>
          <p:cNvGraphicFramePr>
            <a:graphicFrameLocks noChangeAspect="1"/>
          </p:cNvGraphicFramePr>
          <p:nvPr/>
        </p:nvGraphicFramePr>
        <p:xfrm>
          <a:off x="990600" y="4954588"/>
          <a:ext cx="2252663" cy="1674812"/>
        </p:xfrm>
        <a:graphic>
          <a:graphicData uri="http://schemas.openxmlformats.org/presentationml/2006/ole">
            <p:oleObj spid="_x0000_s201731" name="Photo Editor Photo" r:id="rId6" imgW="5990476" imgH="5210902" progId="">
              <p:embed/>
            </p:oleObj>
          </a:graphicData>
        </a:graphic>
      </p:graphicFrame>
      <p:graphicFrame>
        <p:nvGraphicFramePr>
          <p:cNvPr id="58372" name="Object 14"/>
          <p:cNvGraphicFramePr>
            <a:graphicFrameLocks noChangeAspect="1"/>
          </p:cNvGraphicFramePr>
          <p:nvPr/>
        </p:nvGraphicFramePr>
        <p:xfrm>
          <a:off x="3810000" y="4876800"/>
          <a:ext cx="2319338" cy="1716088"/>
        </p:xfrm>
        <a:graphic>
          <a:graphicData uri="http://schemas.openxmlformats.org/presentationml/2006/ole">
            <p:oleObj spid="_x0000_s201732" name="Photo Editor Photo" r:id="rId7" imgW="5733333" imgH="4963218" progId="">
              <p:embed/>
            </p:oleObj>
          </a:graphicData>
        </a:graphic>
      </p:graphicFrame>
      <p:graphicFrame>
        <p:nvGraphicFramePr>
          <p:cNvPr id="58373" name="Object 15"/>
          <p:cNvGraphicFramePr>
            <a:graphicFrameLocks noChangeAspect="1"/>
          </p:cNvGraphicFramePr>
          <p:nvPr/>
        </p:nvGraphicFramePr>
        <p:xfrm>
          <a:off x="6781800" y="4648200"/>
          <a:ext cx="2093913" cy="1866900"/>
        </p:xfrm>
        <a:graphic>
          <a:graphicData uri="http://schemas.openxmlformats.org/presentationml/2006/ole">
            <p:oleObj spid="_x0000_s201733" name="Photo Editor Photo" r:id="rId8" imgW="5723810" imgH="5971429" progId="">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271463" y="609600"/>
            <a:ext cx="8601075" cy="609600"/>
          </a:xfrm>
        </p:spPr>
        <p:txBody>
          <a:bodyPr/>
          <a:lstStyle/>
          <a:p>
            <a:pPr algn="ctr"/>
            <a:r>
              <a:rPr lang="en-US" sz="3200" b="1" dirty="0" smtClean="0">
                <a:solidFill>
                  <a:schemeClr val="tx1"/>
                </a:solidFill>
                <a:latin typeface="Times New Roman" pitchFamily="18" charset="0"/>
                <a:cs typeface="Times New Roman" pitchFamily="18" charset="0"/>
              </a:rPr>
              <a:t>CONTRAINDICATIONS TO THE USE OF ANTIMUSCARINIC AGENTS</a:t>
            </a:r>
            <a:endParaRPr lang="en-US" sz="4800" b="1" dirty="0" smtClean="0">
              <a:latin typeface="Times New Roman" pitchFamily="18" charset="0"/>
              <a:cs typeface="Times New Roman" pitchFamily="18" charset="0"/>
            </a:endParaRPr>
          </a:p>
        </p:txBody>
      </p:sp>
      <p:sp>
        <p:nvSpPr>
          <p:cNvPr id="152579" name="Rectangle 3"/>
          <p:cNvSpPr>
            <a:spLocks noGrp="1" noChangeArrowheads="1"/>
          </p:cNvSpPr>
          <p:nvPr>
            <p:ph type="body" idx="1"/>
          </p:nvPr>
        </p:nvSpPr>
        <p:spPr>
          <a:xfrm>
            <a:off x="609600" y="2209800"/>
            <a:ext cx="7319986" cy="3576654"/>
          </a:xfrm>
        </p:spPr>
        <p:txBody>
          <a:bodyPr>
            <a:noAutofit/>
          </a:bodyPr>
          <a:lstStyle/>
          <a:p>
            <a:r>
              <a:rPr lang="en-US" sz="3600" b="1" dirty="0" smtClean="0">
                <a:latin typeface="Times New Roman" pitchFamily="18" charset="0"/>
                <a:cs typeface="Times New Roman" pitchFamily="18" charset="0"/>
              </a:rPr>
              <a:t>Narrow angle glaucoma</a:t>
            </a:r>
          </a:p>
          <a:p>
            <a:r>
              <a:rPr lang="en-US" sz="3600" b="1" dirty="0" smtClean="0">
                <a:latin typeface="Times New Roman" pitchFamily="18" charset="0"/>
                <a:cs typeface="Times New Roman" pitchFamily="18" charset="0"/>
              </a:rPr>
              <a:t>Hypertrophy of the prostate gland</a:t>
            </a:r>
          </a:p>
          <a:p>
            <a:r>
              <a:rPr lang="en-US" sz="3600" b="1" dirty="0" err="1" smtClean="0">
                <a:latin typeface="Times New Roman" pitchFamily="18" charset="0"/>
                <a:cs typeface="Times New Roman" pitchFamily="18" charset="0"/>
              </a:rPr>
              <a:t>Atony</a:t>
            </a:r>
            <a:r>
              <a:rPr lang="en-US" sz="3600" b="1" dirty="0" smtClean="0">
                <a:latin typeface="Times New Roman" pitchFamily="18" charset="0"/>
                <a:cs typeface="Times New Roman" pitchFamily="18" charset="0"/>
              </a:rPr>
              <a:t> of the bladder</a:t>
            </a:r>
          </a:p>
          <a:p>
            <a:r>
              <a:rPr lang="en-US" sz="3600" b="1" dirty="0" err="1" smtClean="0">
                <a:latin typeface="Times New Roman" pitchFamily="18" charset="0"/>
                <a:cs typeface="Times New Roman" pitchFamily="18" charset="0"/>
              </a:rPr>
              <a:t>Atony</a:t>
            </a:r>
            <a:r>
              <a:rPr lang="en-US" sz="3600" b="1" dirty="0" smtClean="0">
                <a:latin typeface="Times New Roman" pitchFamily="18" charset="0"/>
                <a:cs typeface="Times New Roman" pitchFamily="18" charset="0"/>
              </a:rPr>
              <a:t> of the G.I. Tract</a:t>
            </a:r>
            <a:endParaRPr lang="en-US" sz="4000" b="1"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533400" y="214290"/>
            <a:ext cx="8153400" cy="2786082"/>
          </a:xfrm>
        </p:spPr>
        <p:txBody>
          <a:bodyPr/>
          <a:lstStyle/>
          <a:p>
            <a:pPr algn="ctr"/>
            <a:r>
              <a:rPr lang="en-US" sz="5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MUSCARINIC RECEPTOR BLOCKING DRUGS</a:t>
            </a:r>
            <a:endParaRPr lang="en-US" sz="5400" b="1" dirty="0">
              <a:latin typeface="Times New Roman" pitchFamily="18" charset="0"/>
              <a:cs typeface="Times New Roman" pitchFamily="18" charset="0"/>
            </a:endParaRPr>
          </a:p>
        </p:txBody>
      </p:sp>
      <p:sp>
        <p:nvSpPr>
          <p:cNvPr id="20483" name="Rectangle 3"/>
          <p:cNvSpPr>
            <a:spLocks noGrp="1" noChangeArrowheads="1"/>
          </p:cNvSpPr>
          <p:nvPr>
            <p:ph type="subTitle" idx="1"/>
          </p:nvPr>
        </p:nvSpPr>
        <p:spPr>
          <a:xfrm>
            <a:off x="3143240" y="3571876"/>
            <a:ext cx="5214974" cy="457200"/>
          </a:xfrm>
        </p:spPr>
        <p:txBody>
          <a:bodyPr>
            <a:noAutofit/>
          </a:bodyPr>
          <a:lstStyle/>
          <a:p>
            <a:pPr>
              <a:lnSpc>
                <a:spcPct val="80000"/>
              </a:lnSpc>
            </a:pPr>
            <a:r>
              <a:rPr lang="en-US" sz="6000" b="1" dirty="0" err="1" smtClean="0">
                <a:latin typeface="Times New Roman" pitchFamily="18" charset="0"/>
                <a:cs typeface="Times New Roman" pitchFamily="18" charset="0"/>
              </a:rPr>
              <a:t>Ervilla</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Dass</a:t>
            </a:r>
            <a:endParaRPr lang="en-US" sz="6000" b="1" dirty="0">
              <a:latin typeface="Times New Roman" pitchFamily="18" charset="0"/>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sz="3200" b="1" dirty="0" smtClean="0">
                <a:latin typeface="Times New Roman" pitchFamily="18" charset="0"/>
                <a:cs typeface="Times New Roman" pitchFamily="18" charset="0"/>
              </a:rPr>
              <a:t>EVIDENCE</a:t>
            </a:r>
            <a:endParaRPr lang="en-IN" b="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1000108"/>
          </a:xfrm>
        </p:spPr>
        <p:txBody>
          <a:bodyPr/>
          <a:lstStyle/>
          <a:p>
            <a:r>
              <a:rPr lang="en-IN" sz="2800" b="1" dirty="0" smtClean="0">
                <a:latin typeface="Times New Roman" pitchFamily="18" charset="0"/>
                <a:cs typeface="Times New Roman" pitchFamily="18" charset="0"/>
              </a:rPr>
              <a:t>K. D. </a:t>
            </a:r>
            <a:r>
              <a:rPr lang="en-IN" sz="2800" b="1" dirty="0" err="1" smtClean="0">
                <a:latin typeface="Times New Roman" pitchFamily="18" charset="0"/>
                <a:cs typeface="Times New Roman" pitchFamily="18" charset="0"/>
              </a:rPr>
              <a:t>Tripathi</a:t>
            </a:r>
            <a:r>
              <a:rPr lang="en-IN" sz="2800" b="1" dirty="0" smtClean="0">
                <a:latin typeface="Times New Roman" pitchFamily="18" charset="0"/>
                <a:cs typeface="Times New Roman" pitchFamily="18" charset="0"/>
              </a:rPr>
              <a:t> M.D., Essentials of Medical Pharmacology , 7</a:t>
            </a:r>
            <a:r>
              <a:rPr lang="en-IN" sz="2800" b="1" baseline="30000" dirty="0" smtClean="0">
                <a:latin typeface="Times New Roman" pitchFamily="18" charset="0"/>
                <a:cs typeface="Times New Roman" pitchFamily="18" charset="0"/>
              </a:rPr>
              <a:t>th</a:t>
            </a:r>
            <a:r>
              <a:rPr lang="en-IN" sz="2800" b="1" dirty="0" smtClean="0">
                <a:latin typeface="Times New Roman" pitchFamily="18" charset="0"/>
                <a:cs typeface="Times New Roman" pitchFamily="18" charset="0"/>
              </a:rPr>
              <a:t>  Edition , 2013,  pg. 113 to 121</a:t>
            </a:r>
            <a:endParaRPr lang="en-IN" sz="28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857224" y="1071546"/>
          <a:ext cx="7772400" cy="48463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57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bg1"/>
                          </a:solidFill>
                          <a:latin typeface="Times New Roman" pitchFamily="18" charset="0"/>
                          <a:cs typeface="Times New Roman" pitchFamily="18" charset="0"/>
                        </a:rPr>
                        <a:t>Source of Information</a:t>
                      </a:r>
                      <a:endParaRPr lang="en-IN" b="0" dirty="0">
                        <a:solidFill>
                          <a:schemeClr val="bg1"/>
                        </a:solidFill>
                        <a:latin typeface="Times New Roman" pitchFamily="18" charset="0"/>
                        <a:cs typeface="Times New Roman" pitchFamily="18" charset="0"/>
                      </a:endParaRPr>
                    </a:p>
                  </a:txBody>
                  <a:tcPr/>
                </a:tc>
                <a:tc>
                  <a:txBody>
                    <a:bodyPr/>
                    <a:lstStyle/>
                    <a:p>
                      <a:r>
                        <a:rPr lang="en-IN" sz="1800" b="0" kern="1200" dirty="0" smtClean="0">
                          <a:solidFill>
                            <a:schemeClr val="bg1"/>
                          </a:solidFill>
                          <a:latin typeface="Times New Roman" pitchFamily="18" charset="0"/>
                          <a:ea typeface="+mn-ea"/>
                          <a:cs typeface="Times New Roman" pitchFamily="18" charset="0"/>
                        </a:rPr>
                        <a:t>Chapter </a:t>
                      </a:r>
                      <a:endParaRPr lang="en-IN" b="0" dirty="0">
                        <a:solidFill>
                          <a:schemeClr val="bg1"/>
                        </a:solidFill>
                        <a:latin typeface="Times New Roman" pitchFamily="18" charset="0"/>
                        <a:cs typeface="Times New Roman" pitchFamily="18" charset="0"/>
                      </a:endParaRPr>
                    </a:p>
                  </a:txBody>
                  <a:tcPr/>
                </a:tc>
                <a:tc>
                  <a:txBody>
                    <a:bodyPr/>
                    <a:lstStyle/>
                    <a:p>
                      <a:r>
                        <a:rPr lang="en-US" b="0" dirty="0" err="1" smtClean="0">
                          <a:solidFill>
                            <a:schemeClr val="bg1"/>
                          </a:solidFill>
                          <a:latin typeface="Times New Roman" pitchFamily="18" charset="0"/>
                          <a:cs typeface="Times New Roman" pitchFamily="18" charset="0"/>
                        </a:rPr>
                        <a:t>Aut</a:t>
                      </a:r>
                      <a:r>
                        <a:rPr lang="en-IN" sz="1800" b="0" kern="1200" dirty="0" smtClean="0">
                          <a:solidFill>
                            <a:schemeClr val="bg1"/>
                          </a:solidFill>
                          <a:latin typeface="Times New Roman" pitchFamily="18" charset="0"/>
                          <a:ea typeface="+mn-ea"/>
                          <a:cs typeface="Times New Roman" pitchFamily="18" charset="0"/>
                        </a:rPr>
                        <a:t>h</a:t>
                      </a:r>
                      <a:r>
                        <a:rPr lang="en-US" b="0" dirty="0" smtClean="0">
                          <a:solidFill>
                            <a:schemeClr val="bg1"/>
                          </a:solidFill>
                          <a:latin typeface="Times New Roman" pitchFamily="18" charset="0"/>
                          <a:cs typeface="Times New Roman" pitchFamily="18" charset="0"/>
                        </a:rPr>
                        <a:t>or </a:t>
                      </a:r>
                      <a:endParaRPr lang="en-IN" b="0" dirty="0">
                        <a:solidFill>
                          <a:schemeClr val="bg1"/>
                        </a:solidFill>
                        <a:latin typeface="Times New Roman" pitchFamily="18" charset="0"/>
                        <a:cs typeface="Times New Roman" pitchFamily="18" charset="0"/>
                      </a:endParaRPr>
                    </a:p>
                  </a:txBody>
                  <a:tcPr/>
                </a:tc>
                <a:tc>
                  <a:txBody>
                    <a:bodyPr/>
                    <a:lstStyle/>
                    <a:p>
                      <a:r>
                        <a:rPr lang="en-US" b="0" dirty="0" smtClean="0">
                          <a:solidFill>
                            <a:schemeClr val="bg1"/>
                          </a:solidFill>
                          <a:latin typeface="Times New Roman" pitchFamily="18" charset="0"/>
                          <a:cs typeface="Times New Roman" pitchFamily="18" charset="0"/>
                        </a:rPr>
                        <a:t>Information </a:t>
                      </a:r>
                      <a:endParaRPr lang="en-IN" b="0" dirty="0">
                        <a:solidFill>
                          <a:schemeClr val="bg1"/>
                        </a:solidFill>
                        <a:latin typeface="Times New Roman" pitchFamily="18" charset="0"/>
                        <a:cs typeface="Times New Roman" pitchFamily="18" charset="0"/>
                      </a:endParaRPr>
                    </a:p>
                  </a:txBody>
                  <a:tcPr/>
                </a:tc>
                <a:tc>
                  <a:txBody>
                    <a:bodyPr/>
                    <a:lstStyle/>
                    <a:p>
                      <a:r>
                        <a:rPr lang="en-IN" sz="1800" b="0" kern="1200" dirty="0" smtClean="0">
                          <a:solidFill>
                            <a:schemeClr val="bg1"/>
                          </a:solidFill>
                          <a:latin typeface="Times New Roman" pitchFamily="18" charset="0"/>
                          <a:ea typeface="+mn-ea"/>
                          <a:cs typeface="Times New Roman" pitchFamily="18" charset="0"/>
                        </a:rPr>
                        <a:t>Level of evidence </a:t>
                      </a:r>
                      <a:endParaRPr lang="en-IN" b="0" dirty="0">
                        <a:solidFill>
                          <a:schemeClr val="bg1"/>
                        </a:solidFill>
                        <a:latin typeface="Times New Roman" pitchFamily="18" charset="0"/>
                        <a:cs typeface="Times New Roman" pitchFamily="18" charset="0"/>
                      </a:endParaRPr>
                    </a:p>
                  </a:txBody>
                  <a:tcPr/>
                </a:tc>
              </a:tr>
              <a:tr h="3800726">
                <a:tc>
                  <a:txBody>
                    <a:bodyPr/>
                    <a:lstStyle/>
                    <a:p>
                      <a:r>
                        <a:rPr lang="en-IN" sz="1800" b="0" dirty="0" smtClean="0">
                          <a:latin typeface="Times New Roman" pitchFamily="18" charset="0"/>
                          <a:cs typeface="Times New Roman" pitchFamily="18" charset="0"/>
                        </a:rPr>
                        <a:t>K. D. </a:t>
                      </a:r>
                      <a:r>
                        <a:rPr lang="en-IN" sz="1800" b="0" dirty="0" err="1" smtClean="0">
                          <a:latin typeface="Times New Roman" pitchFamily="18" charset="0"/>
                          <a:cs typeface="Times New Roman" pitchFamily="18" charset="0"/>
                        </a:rPr>
                        <a:t>Tripathi</a:t>
                      </a:r>
                      <a:r>
                        <a:rPr lang="en-IN" sz="1800" b="0" dirty="0" smtClean="0">
                          <a:latin typeface="Times New Roman" pitchFamily="18" charset="0"/>
                          <a:cs typeface="Times New Roman" pitchFamily="18" charset="0"/>
                        </a:rPr>
                        <a:t> </a:t>
                      </a:r>
                    </a:p>
                    <a:p>
                      <a:r>
                        <a:rPr lang="en-IN" sz="1800" b="0" dirty="0" smtClean="0">
                          <a:latin typeface="Times New Roman" pitchFamily="18" charset="0"/>
                          <a:cs typeface="Times New Roman" pitchFamily="18" charset="0"/>
                        </a:rPr>
                        <a:t>Essentials of Medical Pharmacology,</a:t>
                      </a:r>
                    </a:p>
                    <a:p>
                      <a:r>
                        <a:rPr lang="en-IN" sz="1800" dirty="0" err="1" smtClean="0">
                          <a:latin typeface="Times New Roman" pitchFamily="18" charset="0"/>
                          <a:cs typeface="Times New Roman" pitchFamily="18" charset="0"/>
                        </a:rPr>
                        <a:t>Jaypee</a:t>
                      </a:r>
                      <a:r>
                        <a:rPr lang="en-IN" sz="1800" dirty="0" smtClean="0">
                          <a:latin typeface="Times New Roman" pitchFamily="18" charset="0"/>
                          <a:cs typeface="Times New Roman" pitchFamily="18" charset="0"/>
                        </a:rPr>
                        <a:t> Brothers Medical Publishers (P) LTD, </a:t>
                      </a:r>
                      <a:r>
                        <a:rPr lang="en-IN" sz="1800" b="0" dirty="0" smtClean="0">
                          <a:latin typeface="Times New Roman" pitchFamily="18" charset="0"/>
                          <a:cs typeface="Times New Roman" pitchFamily="18" charset="0"/>
                        </a:rPr>
                        <a:t>NEW DEL</a:t>
                      </a:r>
                      <a:r>
                        <a:rPr lang="en-US" sz="1800" b="0" dirty="0" smtClean="0">
                          <a:latin typeface="Times New Roman" pitchFamily="18" charset="0"/>
                          <a:cs typeface="Times New Roman" pitchFamily="18" charset="0"/>
                        </a:rPr>
                        <a:t>H</a:t>
                      </a:r>
                      <a:r>
                        <a:rPr lang="en-IN" sz="1800" b="0" dirty="0" smtClean="0">
                          <a:latin typeface="Times New Roman" pitchFamily="18" charset="0"/>
                          <a:cs typeface="Times New Roman" pitchFamily="18" charset="0"/>
                        </a:rPr>
                        <a:t>I</a:t>
                      </a:r>
                      <a:r>
                        <a:rPr lang="en-IN" sz="1800" b="0" baseline="0" dirty="0" smtClean="0">
                          <a:latin typeface="Times New Roman" pitchFamily="18" charset="0"/>
                          <a:cs typeface="Times New Roman" pitchFamily="18" charset="0"/>
                        </a:rPr>
                        <a:t> </a:t>
                      </a:r>
                      <a:endParaRPr lang="en-IN"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bg1"/>
                          </a:solidFill>
                          <a:latin typeface="Times New Roman" pitchFamily="18" charset="0"/>
                          <a:ea typeface="+mn-ea"/>
                          <a:cs typeface="Times New Roman" pitchFamily="18" charset="0"/>
                        </a:rPr>
                        <a:t>Section II DRUGS ACTING ON AUTONOMIC NERVOUS SYSTEM</a:t>
                      </a:r>
                      <a:endParaRPr lang="en-IN" b="1" dirty="0" smtClean="0">
                        <a:solidFill>
                          <a:schemeClr val="bg1"/>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smtClean="0">
                        <a:solidFill>
                          <a:schemeClr val="bg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smtClean="0">
                        <a:solidFill>
                          <a:schemeClr val="bg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bg1"/>
                          </a:solidFill>
                          <a:latin typeface="Times New Roman" pitchFamily="18" charset="0"/>
                          <a:ea typeface="+mn-ea"/>
                          <a:cs typeface="Times New Roman" pitchFamily="18" charset="0"/>
                        </a:rPr>
                        <a:t>Chapter 8</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err="1" smtClean="0">
                          <a:solidFill>
                            <a:schemeClr val="bg1"/>
                          </a:solidFill>
                          <a:latin typeface="Times New Roman" pitchFamily="18" charset="0"/>
                          <a:ea typeface="+mn-ea"/>
                          <a:cs typeface="Times New Roman" pitchFamily="18" charset="0"/>
                        </a:rPr>
                        <a:t>Anticholinergic</a:t>
                      </a:r>
                      <a:r>
                        <a:rPr lang="en-IN" sz="1800" b="1" kern="1200" baseline="0" dirty="0" smtClean="0">
                          <a:solidFill>
                            <a:schemeClr val="bg1"/>
                          </a:solidFill>
                          <a:latin typeface="Times New Roman" pitchFamily="18" charset="0"/>
                          <a:ea typeface="+mn-ea"/>
                          <a:cs typeface="Times New Roman" pitchFamily="18" charset="0"/>
                        </a:rPr>
                        <a:t> drugs and drugs acting on </a:t>
                      </a:r>
                      <a:r>
                        <a:rPr lang="en-IN" sz="1800" b="1" kern="1200" baseline="0" smtClean="0">
                          <a:solidFill>
                            <a:schemeClr val="bg1"/>
                          </a:solidFill>
                          <a:latin typeface="Times New Roman" pitchFamily="18" charset="0"/>
                          <a:ea typeface="+mn-ea"/>
                          <a:cs typeface="Times New Roman" pitchFamily="18" charset="0"/>
                        </a:rPr>
                        <a:t>autonomic ganglia</a:t>
                      </a:r>
                      <a:endParaRPr lang="en-IN" sz="1800" b="1" kern="1200" dirty="0" smtClean="0">
                        <a:solidFill>
                          <a:schemeClr val="bg1"/>
                        </a:solidFill>
                        <a:latin typeface="Times New Roman" pitchFamily="18" charset="0"/>
                        <a:ea typeface="+mn-ea"/>
                        <a:cs typeface="Times New Roman" pitchFamily="18" charset="0"/>
                      </a:endParaRPr>
                    </a:p>
                    <a:p>
                      <a:endParaRPr lang="en-IN" b="0" dirty="0">
                        <a:latin typeface="Times New Roman" pitchFamily="18" charset="0"/>
                        <a:cs typeface="Times New Roman" pitchFamily="18" charset="0"/>
                      </a:endParaRPr>
                    </a:p>
                  </a:txBody>
                  <a:tcPr/>
                </a:tc>
                <a:tc>
                  <a:txBody>
                    <a:bodyPr/>
                    <a:lstStyle/>
                    <a:p>
                      <a:r>
                        <a:rPr lang="en-IN" sz="1800" b="0" kern="1200" dirty="0" smtClean="0">
                          <a:solidFill>
                            <a:schemeClr val="dk1"/>
                          </a:solidFill>
                          <a:latin typeface="Times New Roman" pitchFamily="18" charset="0"/>
                          <a:ea typeface="+mn-ea"/>
                          <a:cs typeface="Times New Roman" pitchFamily="18" charset="0"/>
                        </a:rPr>
                        <a:t>Dr. K. D. </a:t>
                      </a:r>
                      <a:r>
                        <a:rPr lang="en-IN" sz="1800" b="0" kern="1200" dirty="0" err="1" smtClean="0">
                          <a:solidFill>
                            <a:schemeClr val="dk1"/>
                          </a:solidFill>
                          <a:latin typeface="Times New Roman" pitchFamily="18" charset="0"/>
                          <a:ea typeface="+mn-ea"/>
                          <a:cs typeface="Times New Roman" pitchFamily="18" charset="0"/>
                        </a:rPr>
                        <a:t>Tripathi</a:t>
                      </a:r>
                      <a:r>
                        <a:rPr lang="en-IN" sz="1800" b="0" kern="1200" dirty="0" smtClean="0">
                          <a:solidFill>
                            <a:schemeClr val="dk1"/>
                          </a:solidFill>
                          <a:latin typeface="Times New Roman" pitchFamily="18" charset="0"/>
                          <a:ea typeface="+mn-ea"/>
                          <a:cs typeface="Times New Roman" pitchFamily="18" charset="0"/>
                        </a:rPr>
                        <a:t> M.D. </a:t>
                      </a:r>
                    </a:p>
                    <a:p>
                      <a:r>
                        <a:rPr lang="en-IN" sz="1800" b="0" kern="1200" dirty="0" smtClean="0">
                          <a:solidFill>
                            <a:schemeClr val="dk1"/>
                          </a:solidFill>
                          <a:latin typeface="Times New Roman" pitchFamily="18" charset="0"/>
                          <a:ea typeface="+mn-ea"/>
                          <a:cs typeface="Times New Roman" pitchFamily="18" charset="0"/>
                        </a:rPr>
                        <a:t>Ex-Director Professor and head of Pharmacology</a:t>
                      </a:r>
                    </a:p>
                    <a:p>
                      <a:r>
                        <a:rPr lang="en-IN" sz="1800" b="0" kern="1200" dirty="0" err="1" smtClean="0">
                          <a:solidFill>
                            <a:schemeClr val="dk1"/>
                          </a:solidFill>
                          <a:latin typeface="Times New Roman" pitchFamily="18" charset="0"/>
                          <a:ea typeface="+mn-ea"/>
                          <a:cs typeface="Times New Roman" pitchFamily="18" charset="0"/>
                        </a:rPr>
                        <a:t>Maulana</a:t>
                      </a:r>
                      <a:r>
                        <a:rPr lang="en-IN" sz="1800" b="0" kern="1200" dirty="0" smtClean="0">
                          <a:solidFill>
                            <a:schemeClr val="dk1"/>
                          </a:solidFill>
                          <a:latin typeface="Times New Roman" pitchFamily="18" charset="0"/>
                          <a:ea typeface="+mn-ea"/>
                          <a:cs typeface="Times New Roman" pitchFamily="18" charset="0"/>
                        </a:rPr>
                        <a:t> Azad Medical College and Associated LN B Pant Hospitals, New Delhi</a:t>
                      </a:r>
                    </a:p>
                    <a:p>
                      <a:endParaRPr lang="en-IN" b="0" dirty="0">
                        <a:latin typeface="Times New Roman" pitchFamily="18" charset="0"/>
                        <a:cs typeface="Times New Roman" pitchFamily="18" charset="0"/>
                      </a:endParaRPr>
                    </a:p>
                  </a:txBody>
                  <a:tcPr/>
                </a:tc>
                <a:tc>
                  <a:txBody>
                    <a:bodyPr/>
                    <a:lstStyle/>
                    <a:p>
                      <a:r>
                        <a:rPr lang="en-IN" b="0" dirty="0" err="1" smtClean="0">
                          <a:latin typeface="Times New Roman" pitchFamily="18" charset="0"/>
                          <a:cs typeface="Times New Roman" pitchFamily="18" charset="0"/>
                        </a:rPr>
                        <a:t>Anticholinergic</a:t>
                      </a:r>
                      <a:r>
                        <a:rPr lang="en-IN" b="0" dirty="0" smtClean="0">
                          <a:latin typeface="Times New Roman" pitchFamily="18" charset="0"/>
                          <a:cs typeface="Times New Roman" pitchFamily="18" charset="0"/>
                        </a:rPr>
                        <a:t> drugs, classification</a:t>
                      </a:r>
                      <a:r>
                        <a:rPr lang="en-IN" b="0" smtClean="0">
                          <a:latin typeface="Times New Roman" pitchFamily="18" charset="0"/>
                          <a:cs typeface="Times New Roman" pitchFamily="18" charset="0"/>
                        </a:rPr>
                        <a:t>,  atropine, actions</a:t>
                      </a:r>
                      <a:endParaRPr lang="en-IN" b="0" dirty="0">
                        <a:latin typeface="Times New Roman" pitchFamily="18" charset="0"/>
                        <a:cs typeface="Times New Roman" pitchFamily="18" charset="0"/>
                      </a:endParaRPr>
                    </a:p>
                  </a:txBody>
                  <a:tcPr/>
                </a:tc>
                <a:tc>
                  <a:txBody>
                    <a:bodyPr/>
                    <a:lstStyle/>
                    <a:p>
                      <a:r>
                        <a:rPr lang="en-IN" sz="1800" b="0" kern="1200" dirty="0" smtClean="0">
                          <a:solidFill>
                            <a:schemeClr val="dk1"/>
                          </a:solidFill>
                          <a:latin typeface="Times New Roman" pitchFamily="18" charset="0"/>
                          <a:ea typeface="+mn-ea"/>
                          <a:cs typeface="Times New Roman" pitchFamily="18" charset="0"/>
                        </a:rPr>
                        <a:t>Level of evidence - </a:t>
                      </a:r>
                      <a:r>
                        <a:rPr lang="en-IN" sz="1800" b="0" kern="1200" dirty="0" err="1" smtClean="0">
                          <a:solidFill>
                            <a:schemeClr val="dk1"/>
                          </a:solidFill>
                          <a:latin typeface="Times New Roman" pitchFamily="18" charset="0"/>
                          <a:ea typeface="+mn-ea"/>
                          <a:cs typeface="Times New Roman" pitchFamily="18" charset="0"/>
                        </a:rPr>
                        <a:t>Gr</a:t>
                      </a:r>
                      <a:r>
                        <a:rPr lang="en-US" b="0" dirty="0" err="1" smtClean="0">
                          <a:latin typeface="Times New Roman" pitchFamily="18" charset="0"/>
                          <a:cs typeface="Times New Roman" pitchFamily="18" charset="0"/>
                        </a:rPr>
                        <a:t>ade</a:t>
                      </a:r>
                      <a:r>
                        <a:rPr lang="en-US" b="0" baseline="0" dirty="0" smtClean="0">
                          <a:latin typeface="Times New Roman" pitchFamily="18" charset="0"/>
                          <a:cs typeface="Times New Roman" pitchFamily="18" charset="0"/>
                        </a:rPr>
                        <a:t> one </a:t>
                      </a:r>
                      <a:endParaRPr lang="en-IN" b="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0"/>
            <a:ext cx="7772400" cy="1000108"/>
          </a:xfrm>
        </p:spPr>
        <p:txBody>
          <a:bodyPr/>
          <a:lstStyle/>
          <a:p>
            <a:r>
              <a:rPr lang="en-IN" sz="2400" b="1" dirty="0" err="1" smtClean="0">
                <a:latin typeface="Times New Roman" pitchFamily="18" charset="0"/>
                <a:cs typeface="Times New Roman" pitchFamily="18" charset="0"/>
              </a:rPr>
              <a:t>Satoskar</a:t>
            </a:r>
            <a:r>
              <a:rPr lang="en-IN" sz="2400" b="1" dirty="0" smtClean="0">
                <a:latin typeface="Times New Roman" pitchFamily="18" charset="0"/>
                <a:cs typeface="Times New Roman" pitchFamily="18" charset="0"/>
              </a:rPr>
              <a:t> &amp; </a:t>
            </a:r>
            <a:r>
              <a:rPr lang="en-IN" sz="2400" b="1" dirty="0" err="1" smtClean="0">
                <a:latin typeface="Times New Roman" pitchFamily="18" charset="0"/>
                <a:cs typeface="Times New Roman" pitchFamily="18" charset="0"/>
              </a:rPr>
              <a:t>Bhandarkar</a:t>
            </a:r>
            <a:r>
              <a:rPr lang="en-IN" sz="2400" b="1" dirty="0" smtClean="0">
                <a:latin typeface="Times New Roman" pitchFamily="18" charset="0"/>
                <a:cs typeface="Times New Roman" pitchFamily="18" charset="0"/>
              </a:rPr>
              <a:t>, Pharmacology and </a:t>
            </a:r>
            <a:r>
              <a:rPr lang="en-IN" sz="2400" b="1" dirty="0" err="1" smtClean="0">
                <a:latin typeface="Times New Roman" pitchFamily="18" charset="0"/>
                <a:cs typeface="Times New Roman" pitchFamily="18" charset="0"/>
              </a:rPr>
              <a:t>Pharmacotherapeutics</a:t>
            </a:r>
            <a:r>
              <a:rPr lang="en-IN" sz="2400" b="1" dirty="0" smtClean="0">
                <a:latin typeface="Times New Roman" pitchFamily="18" charset="0"/>
                <a:cs typeface="Times New Roman" pitchFamily="18" charset="0"/>
              </a:rPr>
              <a:t> , Revised 23</a:t>
            </a:r>
            <a:r>
              <a:rPr lang="en-IN" sz="2400" b="1" baseline="30000" dirty="0" smtClean="0">
                <a:latin typeface="Times New Roman" pitchFamily="18" charset="0"/>
                <a:cs typeface="Times New Roman" pitchFamily="18" charset="0"/>
              </a:rPr>
              <a:t>rd</a:t>
            </a:r>
            <a:r>
              <a:rPr lang="en-IN" sz="2400" b="1" dirty="0" smtClean="0">
                <a:latin typeface="Times New Roman" pitchFamily="18" charset="0"/>
                <a:cs typeface="Times New Roman" pitchFamily="18" charset="0"/>
              </a:rPr>
              <a:t>  Edition , 2013,  pg . 298 to 306</a:t>
            </a:r>
            <a:endParaRPr lang="en-IN" sz="24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857224" y="1071546"/>
          <a:ext cx="7772400" cy="51206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57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Times New Roman" pitchFamily="18" charset="0"/>
                          <a:cs typeface="Times New Roman" pitchFamily="18" charset="0"/>
                        </a:rPr>
                        <a:t>Source of Information</a:t>
                      </a:r>
                      <a:endParaRPr lang="en-IN" b="1" dirty="0">
                        <a:solidFill>
                          <a:schemeClr val="bg1"/>
                        </a:solidFill>
                        <a:latin typeface="Times New Roman" pitchFamily="18" charset="0"/>
                        <a:cs typeface="Times New Roman" pitchFamily="18" charset="0"/>
                      </a:endParaRPr>
                    </a:p>
                  </a:txBody>
                  <a:tcPr/>
                </a:tc>
                <a:tc>
                  <a:txBody>
                    <a:bodyPr/>
                    <a:lstStyle/>
                    <a:p>
                      <a:r>
                        <a:rPr lang="en-IN" sz="1800" b="1" kern="1200" dirty="0" smtClean="0">
                          <a:solidFill>
                            <a:schemeClr val="bg1"/>
                          </a:solidFill>
                          <a:latin typeface="Times New Roman" pitchFamily="18" charset="0"/>
                          <a:ea typeface="+mn-ea"/>
                          <a:cs typeface="Times New Roman" pitchFamily="18" charset="0"/>
                        </a:rPr>
                        <a:t>Chapter </a:t>
                      </a:r>
                      <a:endParaRPr lang="en-IN" b="1" dirty="0">
                        <a:solidFill>
                          <a:schemeClr val="bg1"/>
                        </a:solidFill>
                        <a:latin typeface="Times New Roman" pitchFamily="18" charset="0"/>
                        <a:cs typeface="Times New Roman" pitchFamily="18" charset="0"/>
                      </a:endParaRPr>
                    </a:p>
                  </a:txBody>
                  <a:tcPr/>
                </a:tc>
                <a:tc>
                  <a:txBody>
                    <a:bodyPr/>
                    <a:lstStyle/>
                    <a:p>
                      <a:r>
                        <a:rPr lang="en-US" b="1" dirty="0" err="1" smtClean="0">
                          <a:solidFill>
                            <a:schemeClr val="bg1"/>
                          </a:solidFill>
                          <a:latin typeface="Times New Roman" pitchFamily="18" charset="0"/>
                          <a:cs typeface="Times New Roman" pitchFamily="18" charset="0"/>
                        </a:rPr>
                        <a:t>Aut</a:t>
                      </a:r>
                      <a:r>
                        <a:rPr lang="en-IN" sz="1800" b="1" kern="1200" dirty="0" smtClean="0">
                          <a:solidFill>
                            <a:schemeClr val="bg1"/>
                          </a:solidFill>
                          <a:latin typeface="Times New Roman" pitchFamily="18" charset="0"/>
                          <a:ea typeface="+mn-ea"/>
                          <a:cs typeface="Times New Roman" pitchFamily="18" charset="0"/>
                        </a:rPr>
                        <a:t>h</a:t>
                      </a:r>
                      <a:r>
                        <a:rPr lang="en-US" b="1" dirty="0" smtClean="0">
                          <a:solidFill>
                            <a:schemeClr val="bg1"/>
                          </a:solidFill>
                          <a:latin typeface="Times New Roman" pitchFamily="18" charset="0"/>
                          <a:cs typeface="Times New Roman" pitchFamily="18" charset="0"/>
                        </a:rPr>
                        <a:t>or </a:t>
                      </a:r>
                      <a:endParaRPr lang="en-IN" b="1" dirty="0">
                        <a:solidFill>
                          <a:schemeClr val="bg1"/>
                        </a:solidFill>
                        <a:latin typeface="Times New Roman" pitchFamily="18" charset="0"/>
                        <a:cs typeface="Times New Roman" pitchFamily="18" charset="0"/>
                      </a:endParaRPr>
                    </a:p>
                  </a:txBody>
                  <a:tcPr/>
                </a:tc>
                <a:tc>
                  <a:txBody>
                    <a:bodyPr/>
                    <a:lstStyle/>
                    <a:p>
                      <a:r>
                        <a:rPr lang="en-US" b="1" dirty="0" smtClean="0">
                          <a:solidFill>
                            <a:schemeClr val="bg1"/>
                          </a:solidFill>
                          <a:latin typeface="Times New Roman" pitchFamily="18" charset="0"/>
                          <a:cs typeface="Times New Roman" pitchFamily="18" charset="0"/>
                        </a:rPr>
                        <a:t>Information </a:t>
                      </a:r>
                      <a:endParaRPr lang="en-IN" b="1" dirty="0">
                        <a:solidFill>
                          <a:schemeClr val="bg1"/>
                        </a:solidFill>
                        <a:latin typeface="Times New Roman" pitchFamily="18" charset="0"/>
                        <a:cs typeface="Times New Roman" pitchFamily="18" charset="0"/>
                      </a:endParaRPr>
                    </a:p>
                  </a:txBody>
                  <a:tcPr/>
                </a:tc>
                <a:tc>
                  <a:txBody>
                    <a:bodyPr/>
                    <a:lstStyle/>
                    <a:p>
                      <a:r>
                        <a:rPr lang="en-IN" sz="1800" b="1" kern="1200" dirty="0" smtClean="0">
                          <a:solidFill>
                            <a:schemeClr val="bg1"/>
                          </a:solidFill>
                          <a:latin typeface="Times New Roman" pitchFamily="18" charset="0"/>
                          <a:ea typeface="+mn-ea"/>
                          <a:cs typeface="Times New Roman" pitchFamily="18" charset="0"/>
                        </a:rPr>
                        <a:t>Level of evidence </a:t>
                      </a:r>
                      <a:endParaRPr lang="en-IN" b="1" dirty="0">
                        <a:solidFill>
                          <a:schemeClr val="bg1"/>
                        </a:solidFill>
                        <a:latin typeface="Times New Roman" pitchFamily="18" charset="0"/>
                        <a:cs typeface="Times New Roman" pitchFamily="18" charset="0"/>
                      </a:endParaRPr>
                    </a:p>
                  </a:txBody>
                  <a:tcPr/>
                </a:tc>
              </a:tr>
              <a:tr h="3800726">
                <a:tc>
                  <a:txBody>
                    <a:bodyPr/>
                    <a:lstStyle/>
                    <a:p>
                      <a:r>
                        <a:rPr lang="en-IN" sz="1800" b="1" dirty="0" smtClean="0">
                          <a:latin typeface="Times New Roman" pitchFamily="18" charset="0"/>
                          <a:cs typeface="Times New Roman" pitchFamily="18" charset="0"/>
                        </a:rPr>
                        <a:t>Pharmacology and </a:t>
                      </a:r>
                      <a:r>
                        <a:rPr lang="en-IN" sz="1800" b="1" dirty="0" err="1" smtClean="0">
                          <a:latin typeface="Times New Roman" pitchFamily="18" charset="0"/>
                          <a:cs typeface="Times New Roman" pitchFamily="18" charset="0"/>
                        </a:rPr>
                        <a:t>Pharmacotherapeutics</a:t>
                      </a:r>
                      <a:r>
                        <a:rPr lang="en-IN" sz="1800" b="1" baseline="0" dirty="0" smtClean="0">
                          <a:latin typeface="Times New Roman" pitchFamily="18" charset="0"/>
                          <a:cs typeface="Times New Roman" pitchFamily="18" charset="0"/>
                        </a:rPr>
                        <a:t> – </a:t>
                      </a:r>
                    </a:p>
                    <a:p>
                      <a:r>
                        <a:rPr lang="en-IN" sz="1800" b="1" baseline="0" dirty="0" smtClean="0">
                          <a:latin typeface="Times New Roman" pitchFamily="18" charset="0"/>
                          <a:cs typeface="Times New Roman" pitchFamily="18" charset="0"/>
                        </a:rPr>
                        <a:t>R. S. </a:t>
                      </a:r>
                      <a:r>
                        <a:rPr lang="en-IN" sz="1800" b="1" baseline="0" dirty="0" err="1" smtClean="0">
                          <a:latin typeface="Times New Roman" pitchFamily="18" charset="0"/>
                          <a:cs typeface="Times New Roman" pitchFamily="18" charset="0"/>
                        </a:rPr>
                        <a:t>Satoskar</a:t>
                      </a:r>
                      <a:r>
                        <a:rPr lang="en-IN" sz="1800" b="1" baseline="0" dirty="0" smtClean="0">
                          <a:latin typeface="Times New Roman" pitchFamily="18" charset="0"/>
                          <a:cs typeface="Times New Roman" pitchFamily="18" charset="0"/>
                        </a:rPr>
                        <a:t>,</a:t>
                      </a:r>
                    </a:p>
                    <a:p>
                      <a:r>
                        <a:rPr lang="en-US" sz="1800" b="1" baseline="0" dirty="0" smtClean="0">
                          <a:latin typeface="Times New Roman" pitchFamily="18" charset="0"/>
                          <a:cs typeface="Times New Roman" pitchFamily="18" charset="0"/>
                        </a:rPr>
                        <a:t>S. D. </a:t>
                      </a:r>
                      <a:r>
                        <a:rPr lang="en-IN" sz="1800" b="1" dirty="0" err="1" smtClean="0">
                          <a:latin typeface="Times New Roman" pitchFamily="18" charset="0"/>
                          <a:cs typeface="Times New Roman" pitchFamily="18" charset="0"/>
                        </a:rPr>
                        <a:t>Bhandarkar</a:t>
                      </a:r>
                      <a:r>
                        <a:rPr lang="en-IN" sz="1800" b="1" dirty="0" smtClean="0">
                          <a:latin typeface="Times New Roman" pitchFamily="18" charset="0"/>
                          <a:cs typeface="Times New Roman" pitchFamily="18" charset="0"/>
                        </a:rPr>
                        <a:t>, </a:t>
                      </a:r>
                      <a:r>
                        <a:rPr lang="en-IN" sz="1800" b="1" dirty="0" err="1" smtClean="0">
                          <a:latin typeface="Times New Roman" pitchFamily="18" charset="0"/>
                          <a:cs typeface="Times New Roman" pitchFamily="18" charset="0"/>
                        </a:rPr>
                        <a:t>Nirmala</a:t>
                      </a:r>
                      <a:r>
                        <a:rPr lang="en-IN" sz="1800" b="1" dirty="0" smtClean="0">
                          <a:latin typeface="Times New Roman" pitchFamily="18" charset="0"/>
                          <a:cs typeface="Times New Roman" pitchFamily="18" charset="0"/>
                        </a:rPr>
                        <a:t> N. </a:t>
                      </a:r>
                      <a:r>
                        <a:rPr lang="en-IN" sz="1800" b="1" dirty="0" err="1" smtClean="0">
                          <a:latin typeface="Times New Roman" pitchFamily="18" charset="0"/>
                          <a:cs typeface="Times New Roman" pitchFamily="18" charset="0"/>
                        </a:rPr>
                        <a:t>Rege</a:t>
                      </a:r>
                      <a:endParaRPr lang="en-IN" sz="1800" b="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POPULAR PRAKAS</a:t>
                      </a:r>
                      <a:r>
                        <a:rPr lang="en-IN" sz="1800" b="1" kern="1200" baseline="0" dirty="0" smtClean="0">
                          <a:solidFill>
                            <a:schemeClr val="dk1"/>
                          </a:solidFill>
                          <a:latin typeface="Times New Roman" pitchFamily="18" charset="0"/>
                          <a:ea typeface="+mn-ea"/>
                          <a:cs typeface="Times New Roman" pitchFamily="18" charset="0"/>
                        </a:rPr>
                        <a:t>H</a:t>
                      </a:r>
                      <a:r>
                        <a:rPr lang="en-US" sz="1800" b="1" dirty="0" smtClean="0">
                          <a:latin typeface="Times New Roman" pitchFamily="18" charset="0"/>
                          <a:cs typeface="Times New Roman" pitchFamily="18" charset="0"/>
                        </a:rPr>
                        <a:t>AN,</a:t>
                      </a:r>
                      <a:r>
                        <a:rPr lang="en-US" sz="1800" b="1" baseline="0" dirty="0" smtClean="0">
                          <a:latin typeface="Times New Roman" pitchFamily="18" charset="0"/>
                          <a:cs typeface="Times New Roman" pitchFamily="18" charset="0"/>
                        </a:rPr>
                        <a:t> Mumbai.</a:t>
                      </a:r>
                    </a:p>
                    <a:p>
                      <a:endParaRPr lang="en-US" sz="1800" b="1" baseline="0" dirty="0" smtClean="0">
                        <a:latin typeface="Times New Roman" pitchFamily="18" charset="0"/>
                        <a:cs typeface="Times New Roman" pitchFamily="18" charset="0"/>
                      </a:endParaRPr>
                    </a:p>
                    <a:p>
                      <a:r>
                        <a:rPr lang="en-US" sz="1800" b="1" baseline="0" dirty="0" smtClean="0">
                          <a:latin typeface="Times New Roman" pitchFamily="18" charset="0"/>
                          <a:cs typeface="Times New Roman" pitchFamily="18" charset="0"/>
                        </a:rPr>
                        <a:t>Revised 23</a:t>
                      </a:r>
                      <a:r>
                        <a:rPr lang="en-US" sz="1800" b="1" baseline="30000" dirty="0" smtClean="0">
                          <a:latin typeface="Times New Roman" pitchFamily="18" charset="0"/>
                          <a:cs typeface="Times New Roman" pitchFamily="18" charset="0"/>
                        </a:rPr>
                        <a:t>rd</a:t>
                      </a:r>
                      <a:r>
                        <a:rPr lang="en-US" sz="1800" b="1" baseline="0" dirty="0" smtClean="0">
                          <a:latin typeface="Times New Roman" pitchFamily="18" charset="0"/>
                          <a:cs typeface="Times New Roman" pitchFamily="18" charset="0"/>
                        </a:rPr>
                        <a:t> Edition,  2013</a:t>
                      </a:r>
                      <a:endParaRPr lang="en-IN"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bg1"/>
                          </a:solidFill>
                          <a:latin typeface="Times New Roman" pitchFamily="18" charset="0"/>
                          <a:ea typeface="+mn-ea"/>
                          <a:cs typeface="Times New Roman" pitchFamily="18" charset="0"/>
                        </a:rPr>
                        <a:t>Section IV</a:t>
                      </a:r>
                      <a:r>
                        <a:rPr lang="en-IN" sz="1800" b="1" kern="1200" baseline="0" dirty="0" smtClean="0">
                          <a:solidFill>
                            <a:schemeClr val="bg1"/>
                          </a:solidFill>
                          <a:latin typeface="Times New Roman" pitchFamily="18" charset="0"/>
                          <a:ea typeface="+mn-ea"/>
                          <a:cs typeface="Times New Roman" pitchFamily="18" charset="0"/>
                        </a:rPr>
                        <a:t> </a:t>
                      </a:r>
                      <a:r>
                        <a:rPr lang="en-IN" sz="1800" b="1" kern="1200" dirty="0" smtClean="0">
                          <a:solidFill>
                            <a:schemeClr val="bg1"/>
                          </a:solidFill>
                          <a:latin typeface="Times New Roman" pitchFamily="18" charset="0"/>
                          <a:ea typeface="+mn-ea"/>
                          <a:cs typeface="Times New Roman" pitchFamily="18" charset="0"/>
                        </a:rPr>
                        <a:t>AUTONOMIC NERVOUS SYSTEM</a:t>
                      </a:r>
                      <a:endParaRPr lang="en-IN" b="1" dirty="0" smtClean="0">
                        <a:solidFill>
                          <a:schemeClr val="bg1"/>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dk1"/>
                          </a:solidFill>
                          <a:latin typeface="Times New Roman" pitchFamily="18" charset="0"/>
                          <a:ea typeface="+mn-ea"/>
                          <a:cs typeface="Times New Roman" pitchFamily="18" charset="0"/>
                        </a:rPr>
                        <a:t>Chapter 19</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baseline="0" dirty="0" err="1" smtClean="0">
                          <a:solidFill>
                            <a:schemeClr val="dk1"/>
                          </a:solidFill>
                          <a:latin typeface="Times New Roman" pitchFamily="18" charset="0"/>
                          <a:ea typeface="+mn-ea"/>
                          <a:cs typeface="Times New Roman" pitchFamily="18" charset="0"/>
                        </a:rPr>
                        <a:t>Muscarinic</a:t>
                      </a:r>
                      <a:r>
                        <a:rPr lang="en-IN" sz="1800" b="1" kern="1200" baseline="0" dirty="0" smtClean="0">
                          <a:solidFill>
                            <a:schemeClr val="dk1"/>
                          </a:solidFill>
                          <a:latin typeface="Times New Roman" pitchFamily="18" charset="0"/>
                          <a:ea typeface="+mn-ea"/>
                          <a:cs typeface="Times New Roman" pitchFamily="18" charset="0"/>
                        </a:rPr>
                        <a:t> receptor blocking drugs</a:t>
                      </a:r>
                      <a:endParaRPr lang="en-IN" b="1" dirty="0">
                        <a:latin typeface="Times New Roman" pitchFamily="18" charset="0"/>
                        <a:cs typeface="Times New Roman" pitchFamily="18" charset="0"/>
                      </a:endParaRPr>
                    </a:p>
                  </a:txBody>
                  <a:tcPr/>
                </a:tc>
                <a:tc>
                  <a:txBody>
                    <a:bodyPr/>
                    <a:lstStyle/>
                    <a:p>
                      <a:r>
                        <a:rPr lang="en-IN" sz="1800" b="1" dirty="0" err="1" smtClean="0">
                          <a:latin typeface="Times New Roman" pitchFamily="18" charset="0"/>
                          <a:cs typeface="Times New Roman" pitchFamily="18" charset="0"/>
                        </a:rPr>
                        <a:t>Satoskar</a:t>
                      </a:r>
                      <a:r>
                        <a:rPr lang="en-IN" sz="1800" b="1" dirty="0" smtClean="0">
                          <a:latin typeface="Times New Roman" pitchFamily="18" charset="0"/>
                          <a:cs typeface="Times New Roman" pitchFamily="18" charset="0"/>
                        </a:rPr>
                        <a:t> &amp; </a:t>
                      </a:r>
                      <a:r>
                        <a:rPr lang="en-IN" sz="1800" b="1" dirty="0" err="1" smtClean="0">
                          <a:latin typeface="Times New Roman" pitchFamily="18" charset="0"/>
                          <a:cs typeface="Times New Roman" pitchFamily="18" charset="0"/>
                        </a:rPr>
                        <a:t>Bhandarkar</a:t>
                      </a:r>
                      <a:endParaRPr lang="en-IN"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0" dirty="0" err="1" smtClean="0">
                          <a:latin typeface="Times New Roman" pitchFamily="18" charset="0"/>
                          <a:cs typeface="Times New Roman" pitchFamily="18" charset="0"/>
                        </a:rPr>
                        <a:t>Anticholinergic</a:t>
                      </a:r>
                      <a:r>
                        <a:rPr lang="en-IN" b="0" dirty="0" smtClean="0">
                          <a:latin typeface="Times New Roman" pitchFamily="18" charset="0"/>
                          <a:cs typeface="Times New Roman" pitchFamily="18" charset="0"/>
                        </a:rPr>
                        <a:t> drugs,  classification,  atropine, actions</a:t>
                      </a:r>
                    </a:p>
                    <a:p>
                      <a:endParaRPr lang="en-IN" b="1" dirty="0">
                        <a:latin typeface="Times New Roman" pitchFamily="18" charset="0"/>
                        <a:cs typeface="Times New Roman" pitchFamily="18" charset="0"/>
                      </a:endParaRPr>
                    </a:p>
                  </a:txBody>
                  <a:tcPr/>
                </a:tc>
                <a:tc>
                  <a:txBody>
                    <a:bodyPr/>
                    <a:lstStyle/>
                    <a:p>
                      <a:r>
                        <a:rPr lang="en-IN" sz="1800" b="1" kern="1200" dirty="0" smtClean="0">
                          <a:solidFill>
                            <a:schemeClr val="dk1"/>
                          </a:solidFill>
                          <a:latin typeface="Times New Roman" pitchFamily="18" charset="0"/>
                          <a:ea typeface="+mn-ea"/>
                          <a:cs typeface="Times New Roman" pitchFamily="18" charset="0"/>
                        </a:rPr>
                        <a:t>Level of evidence - </a:t>
                      </a:r>
                      <a:r>
                        <a:rPr lang="en-IN" sz="1800" b="1" kern="1200" dirty="0" err="1" smtClean="0">
                          <a:solidFill>
                            <a:schemeClr val="dk1"/>
                          </a:solidFill>
                          <a:latin typeface="Times New Roman" pitchFamily="18" charset="0"/>
                          <a:ea typeface="+mn-ea"/>
                          <a:cs typeface="Times New Roman" pitchFamily="18" charset="0"/>
                        </a:rPr>
                        <a:t>Gr</a:t>
                      </a:r>
                      <a:r>
                        <a:rPr lang="en-US" b="1" dirty="0" err="1" smtClean="0">
                          <a:latin typeface="Times New Roman" pitchFamily="18" charset="0"/>
                          <a:cs typeface="Times New Roman" pitchFamily="18" charset="0"/>
                        </a:rPr>
                        <a:t>ade</a:t>
                      </a:r>
                      <a:r>
                        <a:rPr lang="en-US" b="1" baseline="0" dirty="0" smtClean="0">
                          <a:latin typeface="Times New Roman" pitchFamily="18" charset="0"/>
                          <a:cs typeface="Times New Roman" pitchFamily="18" charset="0"/>
                        </a:rPr>
                        <a:t> one </a:t>
                      </a:r>
                      <a:endParaRPr lang="en-IN"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85786" y="500042"/>
          <a:ext cx="7772400" cy="704088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57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accent4">
                              <a:lumMod val="10000"/>
                            </a:schemeClr>
                          </a:solidFill>
                          <a:latin typeface="Times New Roman" pitchFamily="18" charset="0"/>
                          <a:cs typeface="Times New Roman" pitchFamily="18" charset="0"/>
                        </a:rPr>
                        <a:t>Source of Information</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IN" sz="1800" b="0" kern="1200" dirty="0" smtClean="0">
                          <a:solidFill>
                            <a:schemeClr val="accent4">
                              <a:lumMod val="10000"/>
                            </a:schemeClr>
                          </a:solidFill>
                          <a:latin typeface="Times New Roman" pitchFamily="18" charset="0"/>
                          <a:ea typeface="+mn-ea"/>
                          <a:cs typeface="Times New Roman" pitchFamily="18" charset="0"/>
                        </a:rPr>
                        <a:t>Chapter </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US" b="0" dirty="0" err="1" smtClean="0">
                          <a:solidFill>
                            <a:schemeClr val="accent4">
                              <a:lumMod val="10000"/>
                            </a:schemeClr>
                          </a:solidFill>
                          <a:latin typeface="Times New Roman" pitchFamily="18" charset="0"/>
                          <a:cs typeface="Times New Roman" pitchFamily="18" charset="0"/>
                        </a:rPr>
                        <a:t>Aut</a:t>
                      </a:r>
                      <a:r>
                        <a:rPr lang="en-IN" sz="1800" b="0" kern="1200" dirty="0" smtClean="0">
                          <a:solidFill>
                            <a:schemeClr val="accent4">
                              <a:lumMod val="10000"/>
                            </a:schemeClr>
                          </a:solidFill>
                          <a:latin typeface="Times New Roman" pitchFamily="18" charset="0"/>
                          <a:ea typeface="+mn-ea"/>
                          <a:cs typeface="Times New Roman" pitchFamily="18" charset="0"/>
                        </a:rPr>
                        <a:t>h</a:t>
                      </a:r>
                      <a:r>
                        <a:rPr lang="en-US" b="0" dirty="0" smtClean="0">
                          <a:solidFill>
                            <a:schemeClr val="accent4">
                              <a:lumMod val="10000"/>
                            </a:schemeClr>
                          </a:solidFill>
                          <a:latin typeface="Times New Roman" pitchFamily="18" charset="0"/>
                          <a:cs typeface="Times New Roman" pitchFamily="18" charset="0"/>
                        </a:rPr>
                        <a:t>or </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US" b="0" dirty="0" smtClean="0">
                          <a:solidFill>
                            <a:schemeClr val="accent4">
                              <a:lumMod val="10000"/>
                            </a:schemeClr>
                          </a:solidFill>
                          <a:latin typeface="Times New Roman" pitchFamily="18" charset="0"/>
                          <a:cs typeface="Times New Roman" pitchFamily="18" charset="0"/>
                        </a:rPr>
                        <a:t>Information </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IN" sz="1800" b="0" kern="1200" dirty="0" smtClean="0">
                          <a:solidFill>
                            <a:schemeClr val="accent4">
                              <a:lumMod val="10000"/>
                            </a:schemeClr>
                          </a:solidFill>
                          <a:latin typeface="Times New Roman" pitchFamily="18" charset="0"/>
                          <a:ea typeface="+mn-ea"/>
                          <a:cs typeface="Times New Roman" pitchFamily="18" charset="0"/>
                        </a:rPr>
                        <a:t>Level of evidence </a:t>
                      </a:r>
                      <a:endParaRPr lang="en-IN" b="0" dirty="0">
                        <a:solidFill>
                          <a:schemeClr val="accent4">
                            <a:lumMod val="10000"/>
                          </a:schemeClr>
                        </a:solidFill>
                        <a:latin typeface="Times New Roman" pitchFamily="18" charset="0"/>
                        <a:cs typeface="Times New Roman" pitchFamily="18" charset="0"/>
                      </a:endParaRPr>
                    </a:p>
                  </a:txBody>
                  <a:tcPr/>
                </a:tc>
              </a:tr>
              <a:tr h="3800726">
                <a:tc>
                  <a:txBody>
                    <a:bodyPr/>
                    <a:lstStyle/>
                    <a:p>
                      <a:r>
                        <a:rPr lang="en-US" dirty="0" err="1" smtClean="0">
                          <a:hlinkClick r:id="rId3" tooltip="Current opinion in pharmacology."/>
                        </a:rPr>
                        <a:t>Curr</a:t>
                      </a:r>
                      <a:r>
                        <a:rPr lang="en-US" dirty="0" smtClean="0">
                          <a:hlinkClick r:id="rId3" tooltip="Current opinion in pharmacology."/>
                        </a:rPr>
                        <a:t> </a:t>
                      </a:r>
                      <a:r>
                        <a:rPr lang="en-US" dirty="0" err="1" smtClean="0">
                          <a:hlinkClick r:id="rId3" tooltip="Current opinion in pharmacology."/>
                        </a:rPr>
                        <a:t>Opin</a:t>
                      </a:r>
                      <a:r>
                        <a:rPr lang="en-US" dirty="0" smtClean="0">
                          <a:hlinkClick r:id="rId3" tooltip="Current opinion in pharmacology."/>
                        </a:rPr>
                        <a:t> </a:t>
                      </a:r>
                      <a:r>
                        <a:rPr lang="en-US" dirty="0" err="1" smtClean="0">
                          <a:hlinkClick r:id="rId3" tooltip="Current opinion in pharmacology."/>
                        </a:rPr>
                        <a:t>Pharmacol</a:t>
                      </a:r>
                      <a:r>
                        <a:rPr lang="en-US" dirty="0" smtClean="0">
                          <a:hlinkClick r:id="rId3" tooltip="Current opinion in pharmacology."/>
                        </a:rPr>
                        <a:t>.</a:t>
                      </a:r>
                      <a:r>
                        <a:rPr lang="en-US" dirty="0" smtClean="0"/>
                        <a:t> 2013 Jun;13(3):316-23. </a:t>
                      </a:r>
                      <a:r>
                        <a:rPr lang="en-US" dirty="0" err="1" smtClean="0"/>
                        <a:t>doi</a:t>
                      </a:r>
                      <a:r>
                        <a:rPr lang="en-US" dirty="0" smtClean="0"/>
                        <a:t>: 10.1016/j.coph.2013.04.004. </a:t>
                      </a:r>
                      <a:r>
                        <a:rPr lang="en-US" dirty="0" err="1" smtClean="0"/>
                        <a:t>Epub</a:t>
                      </a:r>
                      <a:r>
                        <a:rPr lang="en-US" dirty="0" smtClean="0"/>
                        <a:t> 2013 May 3.</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US" b="1" dirty="0" smtClean="0"/>
                        <a:t>A new perspective on </a:t>
                      </a:r>
                      <a:r>
                        <a:rPr lang="en-US" b="1" dirty="0" err="1" smtClean="0"/>
                        <a:t>muscarinic</a:t>
                      </a:r>
                      <a:r>
                        <a:rPr lang="en-US" b="1" dirty="0" smtClean="0"/>
                        <a:t> receptor antagonism in obstructive airways diseases.</a:t>
                      </a:r>
                      <a:endParaRPr lang="en-US" b="1" dirty="0"/>
                    </a:p>
                  </a:txBody>
                  <a:tcPr/>
                </a:tc>
                <a:tc>
                  <a:txBody>
                    <a:bodyPr/>
                    <a:lstStyle/>
                    <a:p>
                      <a:r>
                        <a:rPr lang="en-US" dirty="0" err="1" smtClean="0">
                          <a:hlinkClick r:id="rId4"/>
                        </a:rPr>
                        <a:t>Meurs</a:t>
                      </a:r>
                      <a:r>
                        <a:rPr lang="en-US" dirty="0" smtClean="0">
                          <a:hlinkClick r:id="rId4"/>
                        </a:rPr>
                        <a:t> H</a:t>
                      </a:r>
                      <a:r>
                        <a:rPr lang="en-US" baseline="30000" dirty="0" smtClean="0"/>
                        <a:t>1</a:t>
                      </a:r>
                      <a:r>
                        <a:rPr lang="en-US" dirty="0" smtClean="0"/>
                        <a:t>, </a:t>
                      </a:r>
                      <a:r>
                        <a:rPr lang="en-US" dirty="0" err="1" smtClean="0">
                          <a:hlinkClick r:id="rId5"/>
                        </a:rPr>
                        <a:t>Oenema</a:t>
                      </a:r>
                      <a:r>
                        <a:rPr lang="en-US" dirty="0" smtClean="0">
                          <a:hlinkClick r:id="rId5"/>
                        </a:rPr>
                        <a:t> TA</a:t>
                      </a:r>
                      <a:r>
                        <a:rPr lang="en-US" dirty="0" smtClean="0"/>
                        <a:t>, </a:t>
                      </a:r>
                      <a:r>
                        <a:rPr lang="en-US" dirty="0" err="1" smtClean="0">
                          <a:hlinkClick r:id="rId6"/>
                        </a:rPr>
                        <a:t>Kistemaker</a:t>
                      </a:r>
                      <a:r>
                        <a:rPr lang="en-US" dirty="0" smtClean="0">
                          <a:hlinkClick r:id="rId6"/>
                        </a:rPr>
                        <a:t> LE</a:t>
                      </a:r>
                      <a:r>
                        <a:rPr lang="en-US" dirty="0" smtClean="0"/>
                        <a:t>, </a:t>
                      </a:r>
                      <a:r>
                        <a:rPr lang="en-US" dirty="0" err="1" smtClean="0">
                          <a:hlinkClick r:id="rId7"/>
                        </a:rPr>
                        <a:t>Gosens</a:t>
                      </a:r>
                      <a:r>
                        <a:rPr lang="en-US" dirty="0" smtClean="0">
                          <a:hlinkClick r:id="rId7"/>
                        </a:rPr>
                        <a:t> R</a:t>
                      </a:r>
                      <a:r>
                        <a:rPr lang="en-US" dirty="0" smtClean="0"/>
                        <a:t>.</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r>
                        <a:rPr lang="en-US" b="0" dirty="0" err="1" smtClean="0">
                          <a:solidFill>
                            <a:schemeClr val="accent4">
                              <a:lumMod val="10000"/>
                            </a:schemeClr>
                          </a:solidFill>
                        </a:rPr>
                        <a:t>antimuscarinic</a:t>
                      </a:r>
                      <a:endParaRPr lang="en-US" b="0" dirty="0" smtClean="0">
                        <a:solidFill>
                          <a:schemeClr val="accent4">
                            <a:lumMod val="10000"/>
                          </a:schemeClr>
                        </a:solidFill>
                      </a:endParaRPr>
                    </a:p>
                    <a:p>
                      <a:endParaRPr lang="en-US" b="0" dirty="0" smtClean="0">
                        <a:solidFill>
                          <a:schemeClr val="accent4">
                            <a:lumMod val="10000"/>
                          </a:schemeClr>
                        </a:solidFill>
                      </a:endParaRPr>
                    </a:p>
                    <a:p>
                      <a:r>
                        <a:rPr lang="en-US" dirty="0" smtClean="0"/>
                        <a:t>Acetylcholine has traditionally only been regarded as a neurotransmitter of the parasympathetic nervous system, causing </a:t>
                      </a:r>
                      <a:r>
                        <a:rPr lang="en-US" dirty="0" err="1" smtClean="0"/>
                        <a:t>bronchoconstriction</a:t>
                      </a:r>
                      <a:r>
                        <a:rPr lang="en-US" dirty="0" smtClean="0"/>
                        <a:t> and mucus secretion in asthma and COPD by </a:t>
                      </a:r>
                      <a:r>
                        <a:rPr lang="en-US" dirty="0" err="1" smtClean="0"/>
                        <a:t>muscarinic</a:t>
                      </a:r>
                      <a:r>
                        <a:rPr lang="en-US" smtClean="0"/>
                        <a:t> receptor activation</a:t>
                      </a:r>
                      <a:endParaRPr lang="en-IN" b="0" dirty="0">
                        <a:solidFill>
                          <a:schemeClr val="accent4">
                            <a:lumMod val="10000"/>
                          </a:schemeClr>
                        </a:solidFill>
                        <a:latin typeface="Times New Roman" pitchFamily="18" charset="0"/>
                        <a:cs typeface="Times New Roman" pitchFamily="18" charset="0"/>
                      </a:endParaRPr>
                    </a:p>
                  </a:txBody>
                  <a:tcPr/>
                </a:tc>
                <a:tc>
                  <a:txBody>
                    <a:bodyPr/>
                    <a:lstStyle/>
                    <a:p>
                      <a:endParaRPr lang="en-IN" b="0" dirty="0">
                        <a:solidFill>
                          <a:schemeClr val="accent4">
                            <a:lumMod val="10000"/>
                          </a:schemeClr>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85800" y="2514600"/>
            <a:ext cx="7772400" cy="685800"/>
          </a:xfrm>
        </p:spPr>
        <p:txBody>
          <a:bodyPr/>
          <a:lstStyle/>
          <a:p>
            <a:pPr algn="ctr"/>
            <a:r>
              <a:rPr lang="en-US" sz="5400" b="1" dirty="0" smtClean="0">
                <a:latin typeface="Times New Roman" pitchFamily="18" charset="0"/>
                <a:cs typeface="Times New Roman" pitchFamily="18" charset="0"/>
              </a:rPr>
              <a:t>ATROPINE</a:t>
            </a:r>
            <a:endParaRPr lang="en-US" sz="6600" b="1"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143000" y="381000"/>
            <a:ext cx="6477000" cy="685800"/>
          </a:xfrm>
        </p:spPr>
        <p:txBody>
          <a:bodyPr/>
          <a:lstStyle/>
          <a:p>
            <a:pPr algn="ctr"/>
            <a:r>
              <a:rPr lang="en-US" sz="3200" b="1" dirty="0" smtClean="0">
                <a:latin typeface="Times New Roman" pitchFamily="18" charset="0"/>
                <a:cs typeface="Times New Roman" pitchFamily="18" charset="0"/>
              </a:rPr>
              <a:t>CHARACTERISTICS OF ATROPINE</a:t>
            </a:r>
            <a:endParaRPr lang="en-US" sz="4800" b="1" dirty="0" smtClean="0">
              <a:latin typeface="Times New Roman" pitchFamily="18" charset="0"/>
              <a:cs typeface="Times New Roman" pitchFamily="18" charset="0"/>
            </a:endParaRPr>
          </a:p>
        </p:txBody>
      </p:sp>
      <p:sp>
        <p:nvSpPr>
          <p:cNvPr id="129027" name="Rectangle 3"/>
          <p:cNvSpPr>
            <a:spLocks noGrp="1" noChangeArrowheads="1"/>
          </p:cNvSpPr>
          <p:nvPr>
            <p:ph type="body" idx="1"/>
          </p:nvPr>
        </p:nvSpPr>
        <p:spPr>
          <a:xfrm>
            <a:off x="685800" y="990600"/>
            <a:ext cx="7772400" cy="5653110"/>
          </a:xfrm>
        </p:spPr>
        <p:txBody>
          <a:bodyPr>
            <a:noAutofit/>
          </a:bodyPr>
          <a:lstStyle/>
          <a:p>
            <a:r>
              <a:rPr lang="en-US" sz="3600" b="1" dirty="0" smtClean="0">
                <a:latin typeface="Times New Roman" pitchFamily="18" charset="0"/>
                <a:cs typeface="Times New Roman" pitchFamily="18" charset="0"/>
              </a:rPr>
              <a:t>SOURCE</a:t>
            </a:r>
          </a:p>
          <a:p>
            <a:pPr lvl="1"/>
            <a:r>
              <a:rPr lang="en-US" sz="3200" b="1" i="1" dirty="0" err="1" smtClean="0">
                <a:latin typeface="Times New Roman" pitchFamily="18" charset="0"/>
                <a:cs typeface="Times New Roman" pitchFamily="18" charset="0"/>
              </a:rPr>
              <a:t>Atropa</a:t>
            </a:r>
            <a:r>
              <a:rPr lang="en-US" sz="3200" b="1" i="1" dirty="0" smtClean="0">
                <a:latin typeface="Times New Roman" pitchFamily="18" charset="0"/>
                <a:cs typeface="Times New Roman" pitchFamily="18" charset="0"/>
              </a:rPr>
              <a:t> belladonna</a:t>
            </a:r>
          </a:p>
          <a:p>
            <a:pPr lvl="1"/>
            <a:r>
              <a:rPr lang="en-US" sz="3200" b="1" i="1" dirty="0" err="1" smtClean="0">
                <a:latin typeface="Times New Roman" pitchFamily="18" charset="0"/>
                <a:cs typeface="Times New Roman" pitchFamily="18" charset="0"/>
              </a:rPr>
              <a:t>Datura</a:t>
            </a: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stramonium</a:t>
            </a:r>
            <a:r>
              <a:rPr lang="en-US" sz="3200" b="1" i="1" dirty="0" smtClean="0">
                <a:latin typeface="Times New Roman" pitchFamily="18" charset="0"/>
                <a:cs typeface="Times New Roman" pitchFamily="18" charset="0"/>
              </a:rPr>
              <a:t> </a:t>
            </a:r>
            <a:endParaRPr lang="en-US" sz="3200" b="1" dirty="0" smtClean="0">
              <a:latin typeface="Times New Roman" pitchFamily="18" charset="0"/>
              <a:cs typeface="Times New Roman" pitchFamily="18" charset="0"/>
            </a:endParaRPr>
          </a:p>
          <a:p>
            <a:pPr lvl="2"/>
            <a:r>
              <a:rPr lang="en-US" sz="2800" b="1" dirty="0" smtClean="0">
                <a:latin typeface="Times New Roman" pitchFamily="18" charset="0"/>
                <a:cs typeface="Times New Roman" pitchFamily="18" charset="0"/>
              </a:rPr>
              <a:t>Known as Jamestown weed or jimsonweed</a:t>
            </a:r>
          </a:p>
          <a:p>
            <a:r>
              <a:rPr lang="en-US" sz="3600" b="1" dirty="0" smtClean="0">
                <a:latin typeface="Times New Roman" pitchFamily="18" charset="0"/>
                <a:cs typeface="Times New Roman" pitchFamily="18" charset="0"/>
              </a:rPr>
              <a:t>CHEMICAL NATURE</a:t>
            </a:r>
          </a:p>
          <a:p>
            <a:pPr lvl="1"/>
            <a:r>
              <a:rPr lang="en-US" sz="3200" b="1" dirty="0" smtClean="0">
                <a:latin typeface="Times New Roman" pitchFamily="18" charset="0"/>
                <a:cs typeface="Times New Roman" pitchFamily="18" charset="0"/>
              </a:rPr>
              <a:t>An alkaloid</a:t>
            </a:r>
          </a:p>
          <a:p>
            <a:r>
              <a:rPr lang="en-US" sz="3600" b="1" dirty="0" smtClean="0">
                <a:latin typeface="Times New Roman" pitchFamily="18" charset="0"/>
                <a:cs typeface="Times New Roman" pitchFamily="18" charset="0"/>
              </a:rPr>
              <a:t>Alternate name is </a:t>
            </a:r>
            <a:r>
              <a:rPr lang="en-US" sz="3600" b="1" dirty="0" err="1" smtClean="0">
                <a:latin typeface="Times New Roman" pitchFamily="18" charset="0"/>
                <a:cs typeface="Times New Roman" pitchFamily="18" charset="0"/>
              </a:rPr>
              <a:t>d,l-hyoscyamine</a:t>
            </a:r>
            <a:endParaRPr lang="en-US" sz="3600" b="1"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Nature of blockade</a:t>
            </a:r>
          </a:p>
          <a:p>
            <a:pPr lvl="1"/>
            <a:r>
              <a:rPr lang="en-US" sz="3200" b="1" dirty="0" smtClean="0">
                <a:latin typeface="Times New Roman" pitchFamily="18" charset="0"/>
                <a:cs typeface="Times New Roman" pitchFamily="18" charset="0"/>
              </a:rPr>
              <a:t>Competitive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685800" y="228600"/>
            <a:ext cx="7772400" cy="457200"/>
          </a:xfrm>
        </p:spPr>
        <p:txBody>
          <a:bodyPr/>
          <a:lstStyle/>
          <a:p>
            <a:pPr algn="ctr"/>
            <a:r>
              <a:rPr lang="en-US" sz="2800" b="1" dirty="0" smtClean="0">
                <a:latin typeface="Times New Roman" pitchFamily="18" charset="0"/>
                <a:cs typeface="Times New Roman" pitchFamily="18" charset="0"/>
              </a:rPr>
              <a:t>ACTIONS OF ATROPINE AT TISSUE SITES</a:t>
            </a:r>
            <a:endParaRPr lang="en-US" sz="4400" b="1" dirty="0" smtClean="0">
              <a:latin typeface="Times New Roman" pitchFamily="18" charset="0"/>
              <a:cs typeface="Times New Roman" pitchFamily="18" charset="0"/>
            </a:endParaRPr>
          </a:p>
        </p:txBody>
      </p:sp>
      <p:sp>
        <p:nvSpPr>
          <p:cNvPr id="53252" name="Rectangle 3"/>
          <p:cNvSpPr>
            <a:spLocks noGrp="1" noChangeArrowheads="1"/>
          </p:cNvSpPr>
          <p:nvPr>
            <p:ph type="body" idx="1"/>
          </p:nvPr>
        </p:nvSpPr>
        <p:spPr>
          <a:xfrm>
            <a:off x="714348" y="642918"/>
            <a:ext cx="7772400" cy="1219200"/>
          </a:xfrm>
        </p:spPr>
        <p:txBody>
          <a:bodyPr>
            <a:noAutofit/>
          </a:bodyPr>
          <a:lstStyle/>
          <a:p>
            <a:r>
              <a:rPr lang="en-US" sz="2800" b="1" dirty="0" smtClean="0">
                <a:latin typeface="Times New Roman" pitchFamily="18" charset="0"/>
                <a:cs typeface="Times New Roman" pitchFamily="18" charset="0"/>
              </a:rPr>
              <a:t>Eye </a:t>
            </a:r>
          </a:p>
          <a:p>
            <a:pPr lvl="1"/>
            <a:r>
              <a:rPr lang="en-US" sz="2400" b="1" dirty="0" smtClean="0">
                <a:latin typeface="Times New Roman" pitchFamily="18" charset="0"/>
                <a:cs typeface="Times New Roman" pitchFamily="18" charset="0"/>
              </a:rPr>
              <a:t>Sphincter muscle of the iris: </a:t>
            </a:r>
            <a:r>
              <a:rPr lang="en-US" sz="2400" b="1" dirty="0" err="1" smtClean="0">
                <a:latin typeface="Times New Roman" pitchFamily="18" charset="0"/>
                <a:cs typeface="Times New Roman" pitchFamily="18" charset="0"/>
              </a:rPr>
              <a:t>mydriasis</a:t>
            </a:r>
            <a:endParaRPr lang="en-US" sz="2400" b="1" dirty="0" smtClean="0">
              <a:latin typeface="Times New Roman" pitchFamily="18" charset="0"/>
              <a:cs typeface="Times New Roman" pitchFamily="18" charset="0"/>
            </a:endParaRPr>
          </a:p>
          <a:p>
            <a:pPr lvl="1"/>
            <a:r>
              <a:rPr lang="en-US" sz="2400" b="1" dirty="0" err="1" smtClean="0">
                <a:latin typeface="Times New Roman" pitchFamily="18" charset="0"/>
                <a:cs typeface="Times New Roman" pitchFamily="18" charset="0"/>
              </a:rPr>
              <a:t>Ciliary</a:t>
            </a:r>
            <a:r>
              <a:rPr lang="en-US" sz="2400" b="1" dirty="0" smtClean="0">
                <a:latin typeface="Times New Roman" pitchFamily="18" charset="0"/>
                <a:cs typeface="Times New Roman" pitchFamily="18" charset="0"/>
              </a:rPr>
              <a:t> muscle: </a:t>
            </a:r>
            <a:r>
              <a:rPr lang="en-US" sz="2400" b="1" dirty="0" err="1" smtClean="0">
                <a:latin typeface="Times New Roman" pitchFamily="18" charset="0"/>
                <a:cs typeface="Times New Roman" pitchFamily="18" charset="0"/>
              </a:rPr>
              <a:t>cycloplegia</a:t>
            </a:r>
            <a:endParaRPr lang="en-US" sz="2400" b="1" dirty="0" smtClean="0">
              <a:latin typeface="Times New Roman" pitchFamily="18" charset="0"/>
              <a:cs typeface="Times New Roman" pitchFamily="18" charset="0"/>
            </a:endParaRPr>
          </a:p>
        </p:txBody>
      </p:sp>
      <p:graphicFrame>
        <p:nvGraphicFramePr>
          <p:cNvPr id="53250" name="Object 5"/>
          <p:cNvGraphicFramePr>
            <a:graphicFrameLocks noChangeAspect="1"/>
          </p:cNvGraphicFramePr>
          <p:nvPr/>
        </p:nvGraphicFramePr>
        <p:xfrm>
          <a:off x="838200" y="2057400"/>
          <a:ext cx="4495800" cy="4405313"/>
        </p:xfrm>
        <a:graphic>
          <a:graphicData uri="http://schemas.openxmlformats.org/presentationml/2006/ole">
            <p:oleObj spid="_x0000_s196610" name="Slide" r:id="rId4" imgW="4533840" imgH="3390840" progId="PowerPoint.Slide.8">
              <p:embed/>
            </p:oleObj>
          </a:graphicData>
        </a:graphic>
      </p:graphicFrame>
      <p:sp>
        <p:nvSpPr>
          <p:cNvPr id="53253" name="Text Box 6"/>
          <p:cNvSpPr txBox="1">
            <a:spLocks noChangeArrowheads="1"/>
          </p:cNvSpPr>
          <p:nvPr/>
        </p:nvSpPr>
        <p:spPr bwMode="auto">
          <a:xfrm>
            <a:off x="6019800" y="2057400"/>
            <a:ext cx="2838480" cy="1569660"/>
          </a:xfrm>
          <a:prstGeom prst="rect">
            <a:avLst/>
          </a:prstGeom>
          <a:noFill/>
          <a:ln w="9525">
            <a:noFill/>
            <a:miter lim="800000"/>
            <a:headEnd/>
            <a:tailEnd/>
          </a:ln>
        </p:spPr>
        <p:txBody>
          <a:bodyPr wrap="square">
            <a:spAutoFit/>
          </a:bodyPr>
          <a:lstStyle/>
          <a:p>
            <a:pPr>
              <a:spcBef>
                <a:spcPct val="50000"/>
              </a:spcBef>
            </a:pPr>
            <a:r>
              <a:rPr lang="en-US" sz="3200" dirty="0">
                <a:latin typeface="Times New Roman" pitchFamily="18" charset="0"/>
                <a:cs typeface="Times New Roman" pitchFamily="18" charset="0"/>
              </a:rPr>
              <a:t>Atropine limits focusing to distant objects</a:t>
            </a:r>
          </a:p>
        </p:txBody>
      </p:sp>
      <p:sp>
        <p:nvSpPr>
          <p:cNvPr id="53254" name="Text Box 7"/>
          <p:cNvSpPr txBox="1">
            <a:spLocks noChangeArrowheads="1"/>
          </p:cNvSpPr>
          <p:nvPr/>
        </p:nvSpPr>
        <p:spPr bwMode="auto">
          <a:xfrm>
            <a:off x="5715008" y="5060950"/>
            <a:ext cx="2786082" cy="1384995"/>
          </a:xfrm>
          <a:prstGeom prst="rect">
            <a:avLst/>
          </a:prstGeom>
          <a:noFill/>
          <a:ln w="9525">
            <a:noFill/>
            <a:miter lim="800000"/>
            <a:headEnd/>
            <a:tailEnd/>
          </a:ln>
        </p:spPr>
        <p:txBody>
          <a:bodyPr wrap="square">
            <a:spAutoFit/>
          </a:bodyPr>
          <a:lstStyle/>
          <a:p>
            <a:pPr>
              <a:spcBef>
                <a:spcPct val="50000"/>
              </a:spcBef>
            </a:pPr>
            <a:r>
              <a:rPr lang="en-US" sz="2800" b="1" dirty="0" err="1">
                <a:latin typeface="Times New Roman" pitchFamily="18" charset="0"/>
                <a:cs typeface="Times New Roman" pitchFamily="18" charset="0"/>
              </a:rPr>
              <a:t>Accomodation</a:t>
            </a:r>
            <a:r>
              <a:rPr lang="en-US" sz="2800" b="1" dirty="0">
                <a:latin typeface="Times New Roman" pitchFamily="18" charset="0"/>
                <a:cs typeface="Times New Roman" pitchFamily="18" charset="0"/>
              </a:rPr>
              <a:t> is blocked by atropine</a:t>
            </a: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1026"/>
          <p:cNvSpPr>
            <a:spLocks noGrp="1" noChangeArrowheads="1"/>
          </p:cNvSpPr>
          <p:nvPr>
            <p:ph type="title"/>
          </p:nvPr>
        </p:nvSpPr>
        <p:spPr>
          <a:xfrm>
            <a:off x="685800" y="381000"/>
            <a:ext cx="7772400" cy="990600"/>
          </a:xfrm>
        </p:spPr>
        <p:txBody>
          <a:bodyPr/>
          <a:lstStyle/>
          <a:p>
            <a:pPr algn="ctr"/>
            <a:r>
              <a:rPr lang="en-US" sz="2800" b="1" dirty="0" smtClean="0">
                <a:latin typeface="Times New Roman" pitchFamily="18" charset="0"/>
                <a:cs typeface="Times New Roman" pitchFamily="18" charset="0"/>
              </a:rPr>
              <a:t>ACTIONS OF ATROPINE AT SMOOTH MUSCLES AND GLANDS</a:t>
            </a:r>
            <a:endParaRPr lang="en-US" sz="4400" b="1" dirty="0" smtClean="0">
              <a:latin typeface="Times New Roman" pitchFamily="18" charset="0"/>
              <a:cs typeface="Times New Roman" pitchFamily="18" charset="0"/>
            </a:endParaRPr>
          </a:p>
        </p:txBody>
      </p:sp>
      <p:sp>
        <p:nvSpPr>
          <p:cNvPr id="132099" name="Rectangle 1027"/>
          <p:cNvSpPr>
            <a:spLocks noGrp="1" noChangeArrowheads="1"/>
          </p:cNvSpPr>
          <p:nvPr>
            <p:ph type="body" idx="1"/>
          </p:nvPr>
        </p:nvSpPr>
        <p:spPr>
          <a:xfrm>
            <a:off x="533400" y="1524000"/>
            <a:ext cx="7772400" cy="4572000"/>
          </a:xfrm>
        </p:spPr>
        <p:txBody>
          <a:bodyPr>
            <a:noAutofit/>
          </a:bodyPr>
          <a:lstStyle/>
          <a:p>
            <a:r>
              <a:rPr lang="en-US" sz="2800" b="1" dirty="0" smtClean="0">
                <a:latin typeface="Times New Roman" pitchFamily="18" charset="0"/>
                <a:cs typeface="Times New Roman" pitchFamily="18" charset="0"/>
              </a:rPr>
              <a:t>Eye</a:t>
            </a:r>
          </a:p>
          <a:p>
            <a:r>
              <a:rPr lang="en-US" sz="2800" b="1" dirty="0" err="1" smtClean="0">
                <a:latin typeface="Times New Roman" pitchFamily="18" charset="0"/>
                <a:cs typeface="Times New Roman" pitchFamily="18" charset="0"/>
              </a:rPr>
              <a:t>Lacrimal</a:t>
            </a:r>
            <a:r>
              <a:rPr lang="en-US" sz="2800" b="1" dirty="0" smtClean="0">
                <a:latin typeface="Times New Roman" pitchFamily="18" charset="0"/>
                <a:cs typeface="Times New Roman" pitchFamily="18" charset="0"/>
              </a:rPr>
              <a:t> glands</a:t>
            </a:r>
          </a:p>
          <a:p>
            <a:r>
              <a:rPr lang="en-US" sz="2800" b="1" dirty="0" smtClean="0">
                <a:latin typeface="Times New Roman" pitchFamily="18" charset="0"/>
                <a:cs typeface="Times New Roman" pitchFamily="18" charset="0"/>
              </a:rPr>
              <a:t>Mucus glands of the pharynx and nasal cavity</a:t>
            </a:r>
          </a:p>
          <a:p>
            <a:r>
              <a:rPr lang="en-US" sz="2800" b="1" dirty="0" smtClean="0">
                <a:latin typeface="Times New Roman" pitchFamily="18" charset="0"/>
                <a:cs typeface="Times New Roman" pitchFamily="18" charset="0"/>
              </a:rPr>
              <a:t>Bronchial smooth muscle</a:t>
            </a:r>
          </a:p>
          <a:p>
            <a:r>
              <a:rPr lang="en-US" sz="2800" b="1" dirty="0" smtClean="0">
                <a:latin typeface="Times New Roman" pitchFamily="18" charset="0"/>
                <a:cs typeface="Times New Roman" pitchFamily="18" charset="0"/>
              </a:rPr>
              <a:t>Gastric glands</a:t>
            </a:r>
          </a:p>
          <a:p>
            <a:r>
              <a:rPr lang="en-US" sz="2800" b="1" dirty="0" smtClean="0">
                <a:latin typeface="Times New Roman" pitchFamily="18" charset="0"/>
                <a:cs typeface="Times New Roman" pitchFamily="18" charset="0"/>
              </a:rPr>
              <a:t>Intestinal glands</a:t>
            </a:r>
          </a:p>
          <a:p>
            <a:r>
              <a:rPr lang="en-US" sz="2800" b="1" dirty="0" smtClean="0">
                <a:latin typeface="Times New Roman" pitchFamily="18" charset="0"/>
                <a:cs typeface="Times New Roman" pitchFamily="18" charset="0"/>
              </a:rPr>
              <a:t>Pancreas</a:t>
            </a:r>
          </a:p>
          <a:p>
            <a:r>
              <a:rPr lang="en-US" sz="2800" b="1" dirty="0" smtClean="0">
                <a:latin typeface="Times New Roman" pitchFamily="18" charset="0"/>
                <a:cs typeface="Times New Roman" pitchFamily="18" charset="0"/>
              </a:rPr>
              <a:t>Mucus glands of the respiratory tract</a:t>
            </a:r>
          </a:p>
          <a:p>
            <a:r>
              <a:rPr lang="en-US" sz="2800" b="1" dirty="0" err="1" smtClean="0">
                <a:latin typeface="Times New Roman" pitchFamily="18" charset="0"/>
                <a:cs typeface="Times New Roman" pitchFamily="18" charset="0"/>
              </a:rPr>
              <a:t>Lacrimal</a:t>
            </a:r>
            <a:r>
              <a:rPr lang="en-US" sz="2800" b="1" dirty="0" smtClean="0">
                <a:latin typeface="Times New Roman" pitchFamily="18" charset="0"/>
                <a:cs typeface="Times New Roman" pitchFamily="18" charset="0"/>
              </a:rPr>
              <a:t> glands</a:t>
            </a:r>
          </a:p>
          <a:p>
            <a:r>
              <a:rPr lang="en-US" sz="2800" b="1" dirty="0" err="1" smtClean="0">
                <a:latin typeface="Times New Roman" pitchFamily="18" charset="0"/>
                <a:cs typeface="Times New Roman" pitchFamily="18" charset="0"/>
              </a:rPr>
              <a:t>Eccrine</a:t>
            </a:r>
            <a:r>
              <a:rPr lang="en-US" sz="2800" b="1" dirty="0" smtClean="0">
                <a:latin typeface="Times New Roman" pitchFamily="18" charset="0"/>
                <a:cs typeface="Times New Roman" pitchFamily="18" charset="0"/>
              </a:rPr>
              <a:t> sweat glands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304800" y="381000"/>
            <a:ext cx="8458200" cy="457200"/>
          </a:xfrm>
        </p:spPr>
        <p:txBody>
          <a:bodyPr/>
          <a:lstStyle/>
          <a:p>
            <a:pPr algn="ctr"/>
            <a:r>
              <a:rPr lang="en-US" sz="3200" b="1" dirty="0" smtClean="0">
                <a:latin typeface="Times New Roman" pitchFamily="18" charset="0"/>
                <a:cs typeface="Times New Roman" pitchFamily="18" charset="0"/>
              </a:rPr>
              <a:t>CARDIOVASCULAR ACTIONS OF ATROPINE </a:t>
            </a:r>
            <a:endParaRPr lang="en-US" sz="4800" b="1" dirty="0" smtClean="0">
              <a:latin typeface="Times New Roman" pitchFamily="18" charset="0"/>
              <a:cs typeface="Times New Roman" pitchFamily="18" charset="0"/>
            </a:endParaRPr>
          </a:p>
        </p:txBody>
      </p:sp>
      <p:sp>
        <p:nvSpPr>
          <p:cNvPr id="133123" name="Rectangle 3"/>
          <p:cNvSpPr>
            <a:spLocks noGrp="1" noChangeArrowheads="1"/>
          </p:cNvSpPr>
          <p:nvPr>
            <p:ph type="body" idx="1"/>
          </p:nvPr>
        </p:nvSpPr>
        <p:spPr>
          <a:xfrm>
            <a:off x="609600" y="1600200"/>
            <a:ext cx="7772400" cy="4329130"/>
          </a:xfrm>
        </p:spPr>
        <p:txBody>
          <a:bodyPr>
            <a:noAutofit/>
          </a:bodyPr>
          <a:lstStyle/>
          <a:p>
            <a:r>
              <a:rPr lang="en-US" sz="3600" b="1" dirty="0" smtClean="0">
                <a:latin typeface="Times New Roman" pitchFamily="18" charset="0"/>
                <a:cs typeface="Times New Roman" pitchFamily="18" charset="0"/>
              </a:rPr>
              <a:t>Heart rate</a:t>
            </a:r>
          </a:p>
          <a:p>
            <a:pPr lvl="1"/>
            <a:r>
              <a:rPr lang="en-US" sz="3200" b="1" dirty="0" smtClean="0">
                <a:latin typeface="Times New Roman" pitchFamily="18" charset="0"/>
                <a:cs typeface="Times New Roman" pitchFamily="18" charset="0"/>
              </a:rPr>
              <a:t>Low dose</a:t>
            </a:r>
          </a:p>
          <a:p>
            <a:pPr lvl="1"/>
            <a:r>
              <a:rPr lang="en-US" sz="3200" b="1" dirty="0" smtClean="0">
                <a:latin typeface="Times New Roman" pitchFamily="18" charset="0"/>
                <a:cs typeface="Times New Roman" pitchFamily="18" charset="0"/>
              </a:rPr>
              <a:t>High dose</a:t>
            </a:r>
          </a:p>
          <a:p>
            <a:r>
              <a:rPr lang="en-US" sz="3600" b="1" dirty="0" smtClean="0">
                <a:latin typeface="Times New Roman" pitchFamily="18" charset="0"/>
                <a:cs typeface="Times New Roman" pitchFamily="18" charset="0"/>
              </a:rPr>
              <a:t>Systemic blood vessels</a:t>
            </a:r>
          </a:p>
          <a:p>
            <a:r>
              <a:rPr lang="en-US" sz="3600" b="1" dirty="0" smtClean="0">
                <a:latin typeface="Times New Roman" pitchFamily="18" charset="0"/>
                <a:cs typeface="Times New Roman" pitchFamily="18" charset="0"/>
              </a:rPr>
              <a:t>Peripheral resistance</a:t>
            </a:r>
          </a:p>
          <a:p>
            <a:r>
              <a:rPr lang="en-US" sz="3600" b="1" dirty="0" err="1" smtClean="0">
                <a:latin typeface="Times New Roman" pitchFamily="18" charset="0"/>
                <a:cs typeface="Times New Roman" pitchFamily="18" charset="0"/>
              </a:rPr>
              <a:t>Cutaneous</a:t>
            </a:r>
            <a:r>
              <a:rPr lang="en-US" sz="3600" b="1" dirty="0" smtClean="0">
                <a:latin typeface="Times New Roman" pitchFamily="18" charset="0"/>
                <a:cs typeface="Times New Roman" pitchFamily="18" charset="0"/>
              </a:rPr>
              <a:t> blood vessels</a:t>
            </a:r>
          </a:p>
          <a:p>
            <a:pPr lvl="1"/>
            <a:endParaRPr lang="en-US" sz="3200" b="1"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33400" y="457200"/>
            <a:ext cx="7772400" cy="609600"/>
          </a:xfrm>
        </p:spPr>
        <p:txBody>
          <a:bodyPr/>
          <a:lstStyle/>
          <a:p>
            <a:pPr algn="ctr"/>
            <a:r>
              <a:rPr lang="en-US" sz="3600" b="1" dirty="0" smtClean="0">
                <a:latin typeface="Times New Roman" pitchFamily="18" charset="0"/>
                <a:cs typeface="Times New Roman" pitchFamily="18" charset="0"/>
              </a:rPr>
              <a:t>SCOPOLAMINE (1)</a:t>
            </a:r>
            <a:endParaRPr lang="en-US" b="1" dirty="0" smtClean="0">
              <a:latin typeface="Times New Roman" pitchFamily="18" charset="0"/>
              <a:cs typeface="Times New Roman" pitchFamily="18" charset="0"/>
            </a:endParaRPr>
          </a:p>
        </p:txBody>
      </p:sp>
      <p:sp>
        <p:nvSpPr>
          <p:cNvPr id="143363" name="Rectangle 3"/>
          <p:cNvSpPr>
            <a:spLocks noGrp="1" noChangeArrowheads="1"/>
          </p:cNvSpPr>
          <p:nvPr>
            <p:ph type="body" idx="1"/>
          </p:nvPr>
        </p:nvSpPr>
        <p:spPr>
          <a:xfrm>
            <a:off x="714348" y="928670"/>
            <a:ext cx="8143932" cy="5929330"/>
          </a:xfrm>
        </p:spPr>
        <p:txBody>
          <a:bodyPr>
            <a:noAutofit/>
          </a:bodyPr>
          <a:lstStyle/>
          <a:p>
            <a:r>
              <a:rPr lang="en-US" sz="2800" b="1" dirty="0" smtClean="0">
                <a:latin typeface="Times New Roman" pitchFamily="18" charset="0"/>
                <a:cs typeface="Times New Roman" pitchFamily="18" charset="0"/>
              </a:rPr>
              <a:t>Source - </a:t>
            </a:r>
            <a:r>
              <a:rPr lang="en-US" sz="2800" b="1" i="1" dirty="0" err="1" smtClean="0">
                <a:latin typeface="Times New Roman" pitchFamily="18" charset="0"/>
                <a:cs typeface="Times New Roman" pitchFamily="18" charset="0"/>
              </a:rPr>
              <a:t>Hyoscyamus</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niger</a:t>
            </a:r>
            <a:r>
              <a:rPr lang="en-US" sz="2800" b="1" dirty="0" smtClean="0">
                <a:latin typeface="Times New Roman" pitchFamily="18" charset="0"/>
                <a:cs typeface="Times New Roman" pitchFamily="18" charset="0"/>
              </a:rPr>
              <a:t> (henbane)</a:t>
            </a:r>
          </a:p>
          <a:p>
            <a:r>
              <a:rPr lang="en-US" sz="2800" b="1" dirty="0" smtClean="0">
                <a:latin typeface="Times New Roman" pitchFamily="18" charset="0"/>
                <a:cs typeface="Times New Roman" pitchFamily="18" charset="0"/>
              </a:rPr>
              <a:t>Chemical nature of the molecule</a:t>
            </a:r>
          </a:p>
          <a:p>
            <a:r>
              <a:rPr lang="en-US" sz="2800" b="1" dirty="0" smtClean="0">
                <a:latin typeface="Times New Roman" pitchFamily="18" charset="0"/>
                <a:cs typeface="Times New Roman" pitchFamily="18" charset="0"/>
              </a:rPr>
              <a:t>Nature of blockade</a:t>
            </a:r>
          </a:p>
          <a:p>
            <a:r>
              <a:rPr lang="en-US" sz="2800" b="1" dirty="0" smtClean="0">
                <a:latin typeface="Times New Roman" pitchFamily="18" charset="0"/>
                <a:cs typeface="Times New Roman" pitchFamily="18" charset="0"/>
              </a:rPr>
              <a:t>Changes in the dose response curve of </a:t>
            </a:r>
            <a:r>
              <a:rPr lang="en-US" sz="2800" b="1" dirty="0" err="1" smtClean="0">
                <a:latin typeface="Times New Roman" pitchFamily="18" charset="0"/>
                <a:cs typeface="Times New Roman" pitchFamily="18" charset="0"/>
              </a:rPr>
              <a:t>muscarinic</a:t>
            </a:r>
            <a:r>
              <a:rPr lang="en-US" sz="2800" b="1" dirty="0" smtClean="0">
                <a:latin typeface="Times New Roman" pitchFamily="18" charset="0"/>
                <a:cs typeface="Times New Roman" pitchFamily="18" charset="0"/>
              </a:rPr>
              <a:t> agonists in the presence of scopolamine</a:t>
            </a:r>
          </a:p>
          <a:p>
            <a:r>
              <a:rPr lang="en-US" sz="2800" b="1" dirty="0" smtClean="0">
                <a:latin typeface="Times New Roman" pitchFamily="18" charset="0"/>
                <a:cs typeface="Times New Roman" pitchFamily="18" charset="0"/>
              </a:rPr>
              <a:t>Lower doses of scopolamine (0.1 - 0.2 mg) produce greater cardiac slowing than an equivalent dose of atropine. Higher doses produce tachycardia</a:t>
            </a:r>
          </a:p>
          <a:p>
            <a:r>
              <a:rPr lang="en-US" sz="2800" b="1" dirty="0" smtClean="0">
                <a:latin typeface="Times New Roman" pitchFamily="18" charset="0"/>
                <a:cs typeface="Times New Roman" pitchFamily="18" charset="0"/>
              </a:rPr>
              <a:t>Low doses of scopolamine produce CNS effects that  are not seen with equivalent doses of atropine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1026"/>
          <p:cNvSpPr>
            <a:spLocks noGrp="1" noChangeArrowheads="1"/>
          </p:cNvSpPr>
          <p:nvPr>
            <p:ph type="title"/>
          </p:nvPr>
        </p:nvSpPr>
        <p:spPr>
          <a:xfrm>
            <a:off x="685800" y="609600"/>
            <a:ext cx="7772400" cy="609600"/>
          </a:xfrm>
        </p:spPr>
        <p:txBody>
          <a:bodyPr/>
          <a:lstStyle/>
          <a:p>
            <a:pPr algn="ctr"/>
            <a:r>
              <a:rPr lang="en-US" sz="3600" b="1" dirty="0" smtClean="0">
                <a:latin typeface="Times New Roman" pitchFamily="18" charset="0"/>
                <a:cs typeface="Times New Roman" pitchFamily="18" charset="0"/>
              </a:rPr>
              <a:t>SCOPOLAMINE (2)</a:t>
            </a:r>
            <a:endParaRPr lang="en-US" b="1" dirty="0" smtClean="0">
              <a:latin typeface="Times New Roman" pitchFamily="18" charset="0"/>
              <a:cs typeface="Times New Roman" pitchFamily="18" charset="0"/>
            </a:endParaRPr>
          </a:p>
        </p:txBody>
      </p:sp>
      <p:sp>
        <p:nvSpPr>
          <p:cNvPr id="144387" name="Rectangle 1027"/>
          <p:cNvSpPr>
            <a:spLocks noGrp="1" noChangeArrowheads="1"/>
          </p:cNvSpPr>
          <p:nvPr>
            <p:ph type="body" idx="1"/>
          </p:nvPr>
        </p:nvSpPr>
        <p:spPr>
          <a:xfrm>
            <a:off x="642910" y="1214422"/>
            <a:ext cx="7772400" cy="5429288"/>
          </a:xfrm>
        </p:spPr>
        <p:txBody>
          <a:bodyPr>
            <a:noAutofit/>
          </a:bodyPr>
          <a:lstStyle/>
          <a:p>
            <a:r>
              <a:rPr lang="en-US" sz="2800" b="1" dirty="0" smtClean="0">
                <a:latin typeface="Times New Roman" pitchFamily="18" charset="0"/>
                <a:cs typeface="Times New Roman" pitchFamily="18" charset="0"/>
              </a:rPr>
              <a:t>Therapeutic doses of scopolamine normally produce CNS  depression, manifested as drowsiness, amnesia, fatigue, dreamless sleep, reduction in REM, euphoria</a:t>
            </a:r>
          </a:p>
          <a:p>
            <a:r>
              <a:rPr lang="en-US" sz="2800" b="1" dirty="0" smtClean="0">
                <a:latin typeface="Times New Roman" pitchFamily="18" charset="0"/>
                <a:cs typeface="Times New Roman" pitchFamily="18" charset="0"/>
              </a:rPr>
              <a:t>In the presence of pain, the same therapeutic dose occasionally cause excitement, restlessness, hallucinations, or delirium. Such excitement is always seen with large doses, as is also seen with large doses of atropine</a:t>
            </a:r>
          </a:p>
          <a:p>
            <a:r>
              <a:rPr lang="en-US" sz="2800" b="1" dirty="0" smtClean="0">
                <a:latin typeface="Times New Roman" pitchFamily="18" charset="0"/>
                <a:cs typeface="Times New Roman" pitchFamily="18" charset="0"/>
              </a:rPr>
              <a:t>Therapeutic use - prophylaxis of motion sickness; an adhesive preparation, the </a:t>
            </a:r>
            <a:r>
              <a:rPr lang="en-US" sz="2800" b="1" dirty="0" err="1" smtClean="0">
                <a:latin typeface="Times New Roman" pitchFamily="18" charset="0"/>
                <a:cs typeface="Times New Roman" pitchFamily="18" charset="0"/>
              </a:rPr>
              <a:t>Transderm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scop</a:t>
            </a:r>
            <a:r>
              <a:rPr lang="en-US" sz="2800" b="1" dirty="0" smtClean="0">
                <a:latin typeface="Times New Roman" pitchFamily="18" charset="0"/>
                <a:cs typeface="Times New Roman" pitchFamily="18" charset="0"/>
              </a:rPr>
              <a:t> is used</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ducingPowerPoint2007">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938</Words>
  <Application>Microsoft Office PowerPoint</Application>
  <PresentationFormat>On-screen Show (4:3)</PresentationFormat>
  <Paragraphs>171</Paragraphs>
  <Slides>23</Slides>
  <Notes>17</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23</vt:i4>
      </vt:variant>
    </vt:vector>
  </HeadingPairs>
  <TitlesOfParts>
    <vt:vector size="27" baseType="lpstr">
      <vt:lpstr>IntroducingPowerPoint2007</vt:lpstr>
      <vt:lpstr>Slide</vt:lpstr>
      <vt:lpstr>Bitmap Image</vt:lpstr>
      <vt:lpstr>Photo Editor Photo</vt:lpstr>
      <vt:lpstr>Slide 1</vt:lpstr>
      <vt:lpstr>MUSCARINIC RECEPTOR BLOCKING DRUGS</vt:lpstr>
      <vt:lpstr>ATROPINE</vt:lpstr>
      <vt:lpstr>CHARACTERISTICS OF ATROPINE</vt:lpstr>
      <vt:lpstr>ACTIONS OF ATROPINE AT TISSUE SITES</vt:lpstr>
      <vt:lpstr>ACTIONS OF ATROPINE AT SMOOTH MUSCLES AND GLANDS</vt:lpstr>
      <vt:lpstr>CARDIOVASCULAR ACTIONS OF ATROPINE </vt:lpstr>
      <vt:lpstr>SCOPOLAMINE (1)</vt:lpstr>
      <vt:lpstr>SCOPOLAMINE (2)</vt:lpstr>
      <vt:lpstr>Therapeutic Uses of Antimuscarinic Agents</vt:lpstr>
      <vt:lpstr>THERAPEUTIC USES OF MUSCARINIC ANTAGONISTS (1)</vt:lpstr>
      <vt:lpstr>THERAPEUTIC USES OF MUSCARINIC ANTAGONISTS (2)</vt:lpstr>
      <vt:lpstr>THERAPEUTIC USES OF MUSCARINIC ANTAGONISTS (3)</vt:lpstr>
      <vt:lpstr>THERAPEUTIC USES OF MUSCARINIC ANTAGONISTS (4)</vt:lpstr>
      <vt:lpstr>THERAPEUTIC USES OF MUSCARINIC ANTAGONISTS (5)</vt:lpstr>
      <vt:lpstr>TOXICITY OF ATROPINE</vt:lpstr>
      <vt:lpstr>CONTRAINDICATIONS TO THE USE OF ANTIMUSCARINIC AGENTS</vt:lpstr>
      <vt:lpstr>FLOW OF AQUEOUS AND ITS ESCAPE FROM THE EYE </vt:lpstr>
      <vt:lpstr>CONTRAINDICATIONS TO THE USE OF ANTIMUSCARINIC AGENTS</vt:lpstr>
      <vt:lpstr>Slide 20</vt:lpstr>
      <vt:lpstr>K. D. Tripathi M.D., Essentials of Medical Pharmacology , 7th  Edition , 2013,  pg. 113 to 121</vt:lpstr>
      <vt:lpstr>Satoskar &amp; Bhandarkar, Pharmacology and Pharmacotherapeutics , Revised 23rd  Edition , 2013,  pg . 298 to 306</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2012-11-21T11:06:01Z</dcterms:created>
  <dcterms:modified xsi:type="dcterms:W3CDTF">2014-02-28T10:55:39Z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