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tags/tag2.xml" ContentType="application/vnd.openxmlformats-officedocument.presentationml.tags+xml"/>
  <Override PartName="/ppt/tags/tag3.xml" ContentType="application/vnd.openxmlformats-officedocument.presentationml.tags+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tags/tag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92" r:id="rId10"/>
    <p:sldId id="266" r:id="rId11"/>
    <p:sldId id="293" r:id="rId12"/>
    <p:sldId id="269" r:id="rId13"/>
    <p:sldId id="270" r:id="rId14"/>
    <p:sldId id="272" r:id="rId15"/>
    <p:sldId id="274" r:id="rId16"/>
    <p:sldId id="275" r:id="rId17"/>
    <p:sldId id="27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CC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82" autoAdjust="0"/>
    <p:restoredTop sz="94660"/>
  </p:normalViewPr>
  <p:slideViewPr>
    <p:cSldViewPr>
      <p:cViewPr varScale="1">
        <p:scale>
          <a:sx n="68" d="100"/>
          <a:sy n="68" d="100"/>
        </p:scale>
        <p:origin x="-13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AC9A7A-BF2F-41A5-ACC2-5542A0F42CCA}" type="doc">
      <dgm:prSet loTypeId="urn:microsoft.com/office/officeart/2005/8/layout/arrow6" loCatId="process" qsTypeId="urn:microsoft.com/office/officeart/2005/8/quickstyle/3d7" qsCatId="3D" csTypeId="urn:microsoft.com/office/officeart/2005/8/colors/accent0_1" csCatId="mainScheme" phldr="1"/>
      <dgm:spPr/>
    </dgm:pt>
    <dgm:pt modelId="{8D1A5226-A87A-434D-B21D-7ACB4C53B88F}">
      <dgm:prSet phldrT="[Text]" custT="1"/>
      <dgm:spPr/>
      <dgm:t>
        <a:bodyPr/>
        <a:lstStyle/>
        <a:p>
          <a:r>
            <a:rPr lang="en-US" sz="3600" b="0" cap="none" spc="0" dirty="0" smtClean="0">
              <a:ln w="18415" cmpd="sng">
                <a:prstDash val="solid"/>
              </a:ln>
              <a:effectLst>
                <a:outerShdw blurRad="63500" dir="3600000" algn="tl" rotWithShape="0">
                  <a:srgbClr val="000000">
                    <a:alpha val="70000"/>
                  </a:srgbClr>
                </a:outerShdw>
              </a:effectLst>
              <a:latin typeface="Boopee" pitchFamily="2" charset="0"/>
            </a:rPr>
            <a:t>GINGIVAL RECESSION</a:t>
          </a:r>
          <a:endParaRPr lang="en-IN" sz="3600" b="0" cap="none" spc="0" dirty="0">
            <a:ln w="18415" cmpd="sng">
              <a:prstDash val="solid"/>
            </a:ln>
            <a:effectLst>
              <a:outerShdw blurRad="63500" dir="3600000" algn="tl" rotWithShape="0">
                <a:srgbClr val="000000">
                  <a:alpha val="70000"/>
                </a:srgbClr>
              </a:outerShdw>
            </a:effectLst>
            <a:latin typeface="Boopee" pitchFamily="2" charset="0"/>
          </a:endParaRPr>
        </a:p>
      </dgm:t>
    </dgm:pt>
    <dgm:pt modelId="{98EAB44F-5AC5-4E3C-9323-CEF069652059}" type="parTrans" cxnId="{B0181573-1685-4D47-8309-247B39A39069}">
      <dgm:prSet/>
      <dgm:spPr/>
      <dgm:t>
        <a:bodyPr/>
        <a:lstStyle/>
        <a:p>
          <a:endParaRPr lang="en-IN"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298900A-803B-4455-BADA-D507A3D4F5E1}" type="sibTrans" cxnId="{B0181573-1685-4D47-8309-247B39A39069}">
      <dgm:prSet/>
      <dgm:spPr/>
      <dgm:t>
        <a:bodyPr/>
        <a:lstStyle/>
        <a:p>
          <a:endParaRPr lang="en-IN"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070F540F-5584-4F56-AAF7-FA1542A923FD}">
      <dgm:prSet phldrT="[Text]" custT="1"/>
      <dgm:spPr/>
      <dgm:t>
        <a:bodyPr/>
        <a:lstStyle/>
        <a:p>
          <a:r>
            <a:rPr lang="en-US" sz="3600" b="0" cap="none" spc="0" dirty="0" smtClean="0">
              <a:ln w="18415" cmpd="sng">
                <a:prstDash val="solid"/>
              </a:ln>
              <a:effectLst>
                <a:outerShdw blurRad="63500" dir="3600000" algn="tl" rotWithShape="0">
                  <a:srgbClr val="000000">
                    <a:alpha val="70000"/>
                  </a:srgbClr>
                </a:outerShdw>
              </a:effectLst>
              <a:latin typeface="Boopee" pitchFamily="2" charset="0"/>
            </a:rPr>
            <a:t>TOOTH WEAR</a:t>
          </a:r>
          <a:endParaRPr lang="en-IN" sz="3600" b="0" cap="none" spc="0" dirty="0">
            <a:ln w="18415" cmpd="sng">
              <a:prstDash val="solid"/>
            </a:ln>
            <a:effectLst>
              <a:outerShdw blurRad="63500" dir="3600000" algn="tl" rotWithShape="0">
                <a:srgbClr val="000000">
                  <a:alpha val="70000"/>
                </a:srgbClr>
              </a:outerShdw>
            </a:effectLst>
            <a:latin typeface="Boopee" pitchFamily="2" charset="0"/>
          </a:endParaRPr>
        </a:p>
      </dgm:t>
    </dgm:pt>
    <dgm:pt modelId="{CF320E26-C92B-48DD-A3DB-653B00975223}" type="parTrans" cxnId="{AB93B2F2-5504-4A77-9153-902F294050CB}">
      <dgm:prSet/>
      <dgm:spPr/>
      <dgm:t>
        <a:bodyPr/>
        <a:lstStyle/>
        <a:p>
          <a:endParaRPr lang="en-IN"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2B829445-0425-4529-8720-0FEC831148C6}" type="sibTrans" cxnId="{AB93B2F2-5504-4A77-9153-902F294050CB}">
      <dgm:prSet/>
      <dgm:spPr/>
      <dgm:t>
        <a:bodyPr/>
        <a:lstStyle/>
        <a:p>
          <a:endParaRPr lang="en-IN"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C0326663-086C-4B14-ACE5-68B50A510D19}" type="pres">
      <dgm:prSet presAssocID="{DEAC9A7A-BF2F-41A5-ACC2-5542A0F42CCA}" presName="compositeShape" presStyleCnt="0">
        <dgm:presLayoutVars>
          <dgm:chMax val="2"/>
          <dgm:dir/>
          <dgm:resizeHandles val="exact"/>
        </dgm:presLayoutVars>
      </dgm:prSet>
      <dgm:spPr/>
    </dgm:pt>
    <dgm:pt modelId="{389908C3-7EB6-4B20-BB2B-9B2D1332797D}" type="pres">
      <dgm:prSet presAssocID="{DEAC9A7A-BF2F-41A5-ACC2-5542A0F42CCA}" presName="ribbon" presStyleLbl="node1" presStyleIdx="0" presStyleCnt="1"/>
      <dgm:spPr>
        <a:solidFill>
          <a:schemeClr val="accent6">
            <a:lumMod val="60000"/>
            <a:lumOff val="40000"/>
          </a:schemeClr>
        </a:solidFill>
      </dgm:spPr>
    </dgm:pt>
    <dgm:pt modelId="{C49E8640-20AD-4CFE-9ADE-2EFF29FC34D6}" type="pres">
      <dgm:prSet presAssocID="{DEAC9A7A-BF2F-41A5-ACC2-5542A0F42CCA}" presName="leftArrowText" presStyleLbl="node1" presStyleIdx="0" presStyleCnt="1">
        <dgm:presLayoutVars>
          <dgm:chMax val="0"/>
          <dgm:bulletEnabled val="1"/>
        </dgm:presLayoutVars>
      </dgm:prSet>
      <dgm:spPr/>
      <dgm:t>
        <a:bodyPr/>
        <a:lstStyle/>
        <a:p>
          <a:endParaRPr lang="en-IN"/>
        </a:p>
      </dgm:t>
    </dgm:pt>
    <dgm:pt modelId="{5260596E-A5EA-4707-A812-B6260A6F32DE}" type="pres">
      <dgm:prSet presAssocID="{DEAC9A7A-BF2F-41A5-ACC2-5542A0F42CCA}" presName="rightArrowText" presStyleLbl="node1" presStyleIdx="0" presStyleCnt="1">
        <dgm:presLayoutVars>
          <dgm:chMax val="0"/>
          <dgm:bulletEnabled val="1"/>
        </dgm:presLayoutVars>
      </dgm:prSet>
      <dgm:spPr/>
      <dgm:t>
        <a:bodyPr/>
        <a:lstStyle/>
        <a:p>
          <a:endParaRPr lang="en-IN"/>
        </a:p>
      </dgm:t>
    </dgm:pt>
  </dgm:ptLst>
  <dgm:cxnLst>
    <dgm:cxn modelId="{FFCE1CA6-44A0-4D00-8DAF-B0070E25008A}" type="presOf" srcId="{070F540F-5584-4F56-AAF7-FA1542A923FD}" destId="{5260596E-A5EA-4707-A812-B6260A6F32DE}" srcOrd="0" destOrd="0" presId="urn:microsoft.com/office/officeart/2005/8/layout/arrow6"/>
    <dgm:cxn modelId="{BAE17567-86E0-4EC7-9444-9004B3BF4198}" type="presOf" srcId="{DEAC9A7A-BF2F-41A5-ACC2-5542A0F42CCA}" destId="{C0326663-086C-4B14-ACE5-68B50A510D19}" srcOrd="0" destOrd="0" presId="urn:microsoft.com/office/officeart/2005/8/layout/arrow6"/>
    <dgm:cxn modelId="{B0181573-1685-4D47-8309-247B39A39069}" srcId="{DEAC9A7A-BF2F-41A5-ACC2-5542A0F42CCA}" destId="{8D1A5226-A87A-434D-B21D-7ACB4C53B88F}" srcOrd="0" destOrd="0" parTransId="{98EAB44F-5AC5-4E3C-9323-CEF069652059}" sibTransId="{B298900A-803B-4455-BADA-D507A3D4F5E1}"/>
    <dgm:cxn modelId="{AB4AD5AA-AB8D-498A-B61F-F5589ABE50B9}" type="presOf" srcId="{8D1A5226-A87A-434D-B21D-7ACB4C53B88F}" destId="{C49E8640-20AD-4CFE-9ADE-2EFF29FC34D6}" srcOrd="0" destOrd="0" presId="urn:microsoft.com/office/officeart/2005/8/layout/arrow6"/>
    <dgm:cxn modelId="{AB93B2F2-5504-4A77-9153-902F294050CB}" srcId="{DEAC9A7A-BF2F-41A5-ACC2-5542A0F42CCA}" destId="{070F540F-5584-4F56-AAF7-FA1542A923FD}" srcOrd="1" destOrd="0" parTransId="{CF320E26-C92B-48DD-A3DB-653B00975223}" sibTransId="{2B829445-0425-4529-8720-0FEC831148C6}"/>
    <dgm:cxn modelId="{6B444CE7-14C4-41DD-B9D6-C136B9BCD64B}" type="presParOf" srcId="{C0326663-086C-4B14-ACE5-68B50A510D19}" destId="{389908C3-7EB6-4B20-BB2B-9B2D1332797D}" srcOrd="0" destOrd="0" presId="urn:microsoft.com/office/officeart/2005/8/layout/arrow6"/>
    <dgm:cxn modelId="{64C89269-7F32-4196-987A-7D855CE483D0}" type="presParOf" srcId="{C0326663-086C-4B14-ACE5-68B50A510D19}" destId="{C49E8640-20AD-4CFE-9ADE-2EFF29FC34D6}" srcOrd="1" destOrd="0" presId="urn:microsoft.com/office/officeart/2005/8/layout/arrow6"/>
    <dgm:cxn modelId="{C5E26101-88B3-490F-B118-D7FC239056FA}" type="presParOf" srcId="{C0326663-086C-4B14-ACE5-68B50A510D19}" destId="{5260596E-A5EA-4707-A812-B6260A6F32DE}" srcOrd="2" destOrd="0" presId="urn:microsoft.com/office/officeart/2005/8/layout/arrow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9908C3-7EB6-4B20-BB2B-9B2D1332797D}">
      <dsp:nvSpPr>
        <dsp:cNvPr id="0" name=""/>
        <dsp:cNvSpPr/>
      </dsp:nvSpPr>
      <dsp:spPr>
        <a:xfrm>
          <a:off x="0" y="619268"/>
          <a:ext cx="7344816" cy="2937926"/>
        </a:xfrm>
        <a:prstGeom prst="leftRightRibbon">
          <a:avLst/>
        </a:prstGeom>
        <a:solidFill>
          <a:schemeClr val="accent6">
            <a:lumMod val="60000"/>
            <a:lumOff val="4000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C49E8640-20AD-4CFE-9ADE-2EFF29FC34D6}">
      <dsp:nvSpPr>
        <dsp:cNvPr id="0" name=""/>
        <dsp:cNvSpPr/>
      </dsp:nvSpPr>
      <dsp:spPr>
        <a:xfrm>
          <a:off x="881377" y="1133405"/>
          <a:ext cx="2423789" cy="1439583"/>
        </a:xfrm>
        <a:prstGeom prst="rect">
          <a:avLst/>
        </a:prstGeom>
        <a:noFill/>
        <a:ln>
          <a:noFill/>
        </a:ln>
        <a:effectLst>
          <a:outerShdw blurRad="40000" dist="20000" dir="5400000" rotWithShape="0">
            <a:srgbClr val="000000">
              <a:alpha val="38000"/>
            </a:srgbClr>
          </a:outerShdw>
        </a:effectLst>
        <a:sp3d/>
      </dsp:spPr>
      <dsp:style>
        <a:lnRef idx="0">
          <a:scrgbClr r="0" g="0" b="0"/>
        </a:lnRef>
        <a:fillRef idx="1">
          <a:scrgbClr r="0" g="0" b="0"/>
        </a:fillRef>
        <a:effectRef idx="1">
          <a:scrgbClr r="0" g="0" b="0"/>
        </a:effectRef>
        <a:fontRef idx="minor">
          <a:schemeClr val="dk1"/>
        </a:fontRef>
      </dsp:style>
      <dsp:txBody>
        <a:bodyPr spcFirstLastPara="0" vert="horz" wrap="square" lIns="0" tIns="128016" rIns="0" bIns="137160" numCol="1" spcCol="1270" anchor="ctr" anchorCtr="0">
          <a:noAutofit/>
        </a:bodyPr>
        <a:lstStyle/>
        <a:p>
          <a:pPr lvl="0" algn="ctr" defTabSz="1600200">
            <a:lnSpc>
              <a:spcPct val="90000"/>
            </a:lnSpc>
            <a:spcBef>
              <a:spcPct val="0"/>
            </a:spcBef>
            <a:spcAft>
              <a:spcPct val="35000"/>
            </a:spcAft>
          </a:pPr>
          <a:r>
            <a:rPr lang="en-US" sz="3600" b="0" kern="1200" cap="none" spc="0" dirty="0" smtClean="0">
              <a:ln w="18415" cmpd="sng">
                <a:prstDash val="solid"/>
              </a:ln>
              <a:effectLst>
                <a:outerShdw blurRad="63500" dir="3600000" algn="tl" rotWithShape="0">
                  <a:srgbClr val="000000">
                    <a:alpha val="70000"/>
                  </a:srgbClr>
                </a:outerShdw>
              </a:effectLst>
              <a:latin typeface="Boopee" pitchFamily="2" charset="0"/>
            </a:rPr>
            <a:t>GINGIVAL RECESSION</a:t>
          </a:r>
          <a:endParaRPr lang="en-IN" sz="3600" b="0" kern="1200" cap="none" spc="0" dirty="0">
            <a:ln w="18415" cmpd="sng">
              <a:prstDash val="solid"/>
            </a:ln>
            <a:effectLst>
              <a:outerShdw blurRad="63500" dir="3600000" algn="tl" rotWithShape="0">
                <a:srgbClr val="000000">
                  <a:alpha val="70000"/>
                </a:srgbClr>
              </a:outerShdw>
            </a:effectLst>
            <a:latin typeface="Boopee" pitchFamily="2" charset="0"/>
          </a:endParaRPr>
        </a:p>
      </dsp:txBody>
      <dsp:txXfrm>
        <a:off x="881377" y="1133405"/>
        <a:ext cx="2423789" cy="1439583"/>
      </dsp:txXfrm>
    </dsp:sp>
    <dsp:sp modelId="{5260596E-A5EA-4707-A812-B6260A6F32DE}">
      <dsp:nvSpPr>
        <dsp:cNvPr id="0" name=""/>
        <dsp:cNvSpPr/>
      </dsp:nvSpPr>
      <dsp:spPr>
        <a:xfrm>
          <a:off x="3672408" y="1603474"/>
          <a:ext cx="2864478" cy="1439583"/>
        </a:xfrm>
        <a:prstGeom prst="rect">
          <a:avLst/>
        </a:prstGeom>
        <a:noFill/>
        <a:ln>
          <a:noFill/>
        </a:ln>
        <a:effectLst>
          <a:outerShdw blurRad="40000" dist="20000" dir="5400000" rotWithShape="0">
            <a:srgbClr val="000000">
              <a:alpha val="38000"/>
            </a:srgbClr>
          </a:outerShdw>
        </a:effectLst>
        <a:sp3d/>
      </dsp:spPr>
      <dsp:style>
        <a:lnRef idx="0">
          <a:scrgbClr r="0" g="0" b="0"/>
        </a:lnRef>
        <a:fillRef idx="1">
          <a:scrgbClr r="0" g="0" b="0"/>
        </a:fillRef>
        <a:effectRef idx="1">
          <a:scrgbClr r="0" g="0" b="0"/>
        </a:effectRef>
        <a:fontRef idx="minor">
          <a:schemeClr val="dk1"/>
        </a:fontRef>
      </dsp:style>
      <dsp:txBody>
        <a:bodyPr spcFirstLastPara="0" vert="horz" wrap="square" lIns="0" tIns="128016" rIns="0" bIns="137160" numCol="1" spcCol="1270" anchor="ctr" anchorCtr="0">
          <a:noAutofit/>
        </a:bodyPr>
        <a:lstStyle/>
        <a:p>
          <a:pPr lvl="0" algn="ctr" defTabSz="1600200">
            <a:lnSpc>
              <a:spcPct val="90000"/>
            </a:lnSpc>
            <a:spcBef>
              <a:spcPct val="0"/>
            </a:spcBef>
            <a:spcAft>
              <a:spcPct val="35000"/>
            </a:spcAft>
          </a:pPr>
          <a:r>
            <a:rPr lang="en-US" sz="3600" b="0" kern="1200" cap="none" spc="0" dirty="0" smtClean="0">
              <a:ln w="18415" cmpd="sng">
                <a:prstDash val="solid"/>
              </a:ln>
              <a:effectLst>
                <a:outerShdw blurRad="63500" dir="3600000" algn="tl" rotWithShape="0">
                  <a:srgbClr val="000000">
                    <a:alpha val="70000"/>
                  </a:srgbClr>
                </a:outerShdw>
              </a:effectLst>
              <a:latin typeface="Boopee" pitchFamily="2" charset="0"/>
            </a:rPr>
            <a:t>TOOTH WEAR</a:t>
          </a:r>
          <a:endParaRPr lang="en-IN" sz="3600" b="0" kern="1200" cap="none" spc="0" dirty="0">
            <a:ln w="18415" cmpd="sng">
              <a:prstDash val="solid"/>
            </a:ln>
            <a:effectLst>
              <a:outerShdw blurRad="63500" dir="3600000" algn="tl" rotWithShape="0">
                <a:srgbClr val="000000">
                  <a:alpha val="70000"/>
                </a:srgbClr>
              </a:outerShdw>
            </a:effectLst>
            <a:latin typeface="Boopee" pitchFamily="2" charset="0"/>
          </a:endParaRPr>
        </a:p>
      </dsp:txBody>
      <dsp:txXfrm>
        <a:off x="3672408" y="1603474"/>
        <a:ext cx="2864478" cy="143958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AE7358-DADA-4CCB-913C-4C35F5067CAF}" type="datetimeFigureOut">
              <a:rPr lang="en-IN" smtClean="0"/>
              <a:pPr/>
              <a:t>25-08-2020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C287D69-F2D6-4729-AF7B-7F0F787EFC5D}"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79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E7358-DADA-4CCB-913C-4C35F5067CAF}" type="datetimeFigureOut">
              <a:rPr lang="en-IN" smtClean="0"/>
              <a:pPr/>
              <a:t>25-08-2020</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87D69-F2D6-4729-AF7B-7F0F787EFC5D}"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2.wav"/><Relationship Id="rId1" Type="http://schemas.openxmlformats.org/officeDocument/2006/relationships/tags" Target="../tags/tag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3.wav"/><Relationship Id="rId1" Type="http://schemas.openxmlformats.org/officeDocument/2006/relationships/tags" Target="../tags/tag8.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4.wav"/><Relationship Id="rId1" Type="http://schemas.openxmlformats.org/officeDocument/2006/relationships/tags" Target="../tags/tag9.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7.wav"/><Relationship Id="rId1" Type="http://schemas.openxmlformats.org/officeDocument/2006/relationships/tags" Target="../tags/tag10.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tags" Target="../tags/tag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audio4.wav"/><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tags" Target="../tags/tag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wav"/><Relationship Id="rId1" Type="http://schemas.openxmlformats.org/officeDocument/2006/relationships/tags" Target="../tags/tag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571480"/>
            <a:ext cx="7128792" cy="1944216"/>
          </a:xfrm>
          <a:prstGeom prst="roundRect">
            <a:avLst>
              <a:gd name="adj" fmla="val 11097"/>
            </a:avLst>
          </a:prstGeom>
          <a:solidFill>
            <a:schemeClr val="accent6">
              <a:lumMod val="40000"/>
              <a:lumOff val="60000"/>
            </a:schemeClr>
          </a:solidFill>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dirty="0" smtClean="0">
                <a:ln w="1905"/>
                <a:solidFill>
                  <a:schemeClr val="tx2"/>
                </a:solidFill>
                <a:effectLst>
                  <a:innerShdw blurRad="69850" dist="43180" dir="5400000">
                    <a:srgbClr val="000000">
                      <a:alpha val="65000"/>
                    </a:srgbClr>
                  </a:innerShdw>
                </a:effectLst>
                <a:latin typeface="Wickenden Cafe NDP" pitchFamily="2" charset="0"/>
              </a:rPr>
              <a:t>DENTIN HYPERSENSITIVITY AND ITS MANAGEMENT</a:t>
            </a:r>
            <a:endParaRPr lang="en-IN" b="1" dirty="0">
              <a:ln w="1905"/>
              <a:solidFill>
                <a:schemeClr val="tx2"/>
              </a:solidFill>
              <a:effectLst>
                <a:innerShdw blurRad="69850" dist="43180" dir="5400000">
                  <a:srgbClr val="000000">
                    <a:alpha val="65000"/>
                  </a:srgbClr>
                </a:innerShdw>
              </a:effectLst>
              <a:latin typeface="Wickenden Cafe NDP" pitchFamily="2" charset="0"/>
            </a:endParaRPr>
          </a:p>
        </p:txBody>
      </p:sp>
      <p:sp>
        <p:nvSpPr>
          <p:cNvPr id="3" name="Subtitle 2"/>
          <p:cNvSpPr>
            <a:spLocks noGrp="1"/>
          </p:cNvSpPr>
          <p:nvPr>
            <p:ph type="subTitle" idx="1"/>
          </p:nvPr>
        </p:nvSpPr>
        <p:spPr>
          <a:xfrm>
            <a:off x="1331640" y="3933056"/>
            <a:ext cx="7368756" cy="1296144"/>
          </a:xfrm>
          <a:prstGeom prst="round2SameRect">
            <a:avLst/>
          </a:prstGeom>
          <a:solidFill>
            <a:schemeClr val="bg2"/>
          </a:solidFill>
          <a:ln/>
        </p:spPr>
        <p:style>
          <a:lnRef idx="1">
            <a:schemeClr val="accent2"/>
          </a:lnRef>
          <a:fillRef idx="2">
            <a:schemeClr val="accent2"/>
          </a:fillRef>
          <a:effectRef idx="1">
            <a:schemeClr val="accent2"/>
          </a:effectRef>
          <a:fontRef idx="minor">
            <a:schemeClr val="dk1"/>
          </a:fontRef>
        </p:style>
        <p:txBody>
          <a:bodyPr>
            <a:normAutofit/>
          </a:bodyPr>
          <a:lstStyle/>
          <a:p>
            <a:pPr algn="r"/>
            <a:r>
              <a:rPr lang="en-US" sz="1800" b="1" dirty="0" smtClean="0">
                <a:ln w="1905"/>
                <a:solidFill>
                  <a:schemeClr val="tx2"/>
                </a:solidFill>
                <a:effectLst>
                  <a:innerShdw blurRad="69850" dist="43180" dir="5400000">
                    <a:srgbClr val="000000">
                      <a:alpha val="65000"/>
                    </a:srgbClr>
                  </a:innerShdw>
                </a:effectLst>
                <a:latin typeface="Wickenden Cafe NDP" pitchFamily="2" charset="0"/>
              </a:rPr>
              <a:t>PRESENTED BY:</a:t>
            </a:r>
          </a:p>
          <a:p>
            <a:pPr algn="r"/>
            <a:r>
              <a:rPr lang="en-US" sz="1800" b="1" dirty="0" smtClean="0">
                <a:ln w="1905"/>
                <a:solidFill>
                  <a:schemeClr val="tx2"/>
                </a:solidFill>
                <a:effectLst>
                  <a:innerShdw blurRad="69850" dist="43180" dir="5400000">
                    <a:srgbClr val="000000">
                      <a:alpha val="65000"/>
                    </a:srgbClr>
                  </a:innerShdw>
                </a:effectLst>
                <a:latin typeface="Wickenden Cafe NDP" pitchFamily="2" charset="0"/>
              </a:rPr>
              <a:t> DR ANKIT SANT</a:t>
            </a:r>
          </a:p>
        </p:txBody>
      </p:sp>
      <p:pic>
        <p:nvPicPr>
          <p:cNvPr id="4" name="Picture 6"/>
          <p:cNvPicPr>
            <a:picLocks noChangeAspect="1" noChangeArrowheads="1"/>
          </p:cNvPicPr>
          <p:nvPr/>
        </p:nvPicPr>
        <p:blipFill>
          <a:blip r:embed="rId3" cstate="print"/>
          <a:srcRect/>
          <a:stretch>
            <a:fillRect/>
          </a:stretch>
        </p:blipFill>
        <p:spPr bwMode="auto">
          <a:xfrm>
            <a:off x="179512" y="5589240"/>
            <a:ext cx="8808268" cy="1087760"/>
          </a:xfrm>
          <a:prstGeom prst="rect">
            <a:avLst/>
          </a:prstGeom>
          <a:noFill/>
          <a:ln>
            <a:miter lim="800000"/>
            <a:headEnd/>
            <a:tailEnd/>
          </a:ln>
        </p:spPr>
      </p:pic>
      <p:pic>
        <p:nvPicPr>
          <p:cNvPr id="5" name="~PP1765.WAV">
            <a:hlinkClick r:id="" action="ppaction://media"/>
          </p:cNvPr>
          <p:cNvPicPr>
            <a:picLocks noRot="1" noChangeAspect="1"/>
          </p:cNvPicPr>
          <p:nvPr>
            <a:wavAudioFile r:embed="rId1" name="~PP1765.WAV"/>
          </p:nvPr>
        </p:nvPicPr>
        <p:blipFill>
          <a:blip r:embed="rId4" cstate="print"/>
          <a:stretch>
            <a:fillRect/>
          </a:stretch>
        </p:blipFill>
        <p:spPr>
          <a:xfrm>
            <a:off x="8632825" y="6346825"/>
            <a:ext cx="304800" cy="304800"/>
          </a:xfrm>
          <a:prstGeom prst="rect">
            <a:avLst/>
          </a:prstGeom>
        </p:spPr>
      </p:pic>
    </p:spTree>
  </p:cSld>
  <p:clrMapOvr>
    <a:masterClrMapping/>
  </p:clrMapOvr>
  <p:transition advTm="108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err="1" smtClean="0">
                <a:ln>
                  <a:noFill/>
                </a:ln>
                <a:effectLst/>
                <a:uLnTx/>
                <a:uFillTx/>
                <a:latin typeface="Garamond" pitchFamily="18" charset="0"/>
                <a:ea typeface="+mj-ea"/>
                <a:cs typeface="+mj-cs"/>
              </a:rPr>
              <a:t>Odontoblastic</a:t>
            </a:r>
            <a:r>
              <a:rPr kumimoji="0" lang="en-US" sz="4000" b="1" i="0" u="sng" strike="noStrike" kern="1200" cap="none" spc="0" normalizeH="0" baseline="0" noProof="0" dirty="0" smtClean="0">
                <a:ln>
                  <a:noFill/>
                </a:ln>
                <a:effectLst/>
                <a:uLnTx/>
                <a:uFillTx/>
                <a:latin typeface="Garamond" pitchFamily="18" charset="0"/>
                <a:ea typeface="+mj-ea"/>
                <a:cs typeface="+mj-cs"/>
              </a:rPr>
              <a:t> Transduction theory</a:t>
            </a:r>
          </a:p>
        </p:txBody>
      </p:sp>
      <p:sp>
        <p:nvSpPr>
          <p:cNvPr id="6" name="Rectangle 3"/>
          <p:cNvSpPr txBox="1">
            <a:spLocks noChangeArrowheads="1"/>
          </p:cNvSpPr>
          <p:nvPr/>
        </p:nvSpPr>
        <p:spPr>
          <a:xfrm>
            <a:off x="609600" y="17526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smtClean="0">
                <a:ln>
                  <a:noFill/>
                </a:ln>
                <a:effectLst/>
                <a:uLnTx/>
                <a:uFillTx/>
                <a:latin typeface="Garamond" pitchFamily="18" charset="0"/>
                <a:ea typeface="+mn-ea"/>
                <a:cs typeface="+mn-cs"/>
              </a:rPr>
              <a:t>   This states that the </a:t>
            </a:r>
            <a:r>
              <a:rPr kumimoji="0" lang="en-US" sz="2800" b="1" i="0" u="none" strike="noStrike" kern="1200" cap="none" spc="0" normalizeH="0" baseline="0" noProof="0" dirty="0" err="1" smtClean="0">
                <a:ln>
                  <a:noFill/>
                </a:ln>
                <a:effectLst/>
                <a:uLnTx/>
                <a:uFillTx/>
                <a:latin typeface="Garamond" pitchFamily="18" charset="0"/>
                <a:ea typeface="+mn-ea"/>
                <a:cs typeface="+mn-cs"/>
              </a:rPr>
              <a:t>Odontoblastic</a:t>
            </a:r>
            <a:r>
              <a:rPr kumimoji="0" lang="en-US" sz="2800" b="1" i="0" u="none" strike="noStrike" kern="1200" cap="none" spc="0" normalizeH="0" baseline="0" noProof="0" dirty="0" smtClean="0">
                <a:ln>
                  <a:noFill/>
                </a:ln>
                <a:effectLst/>
                <a:uLnTx/>
                <a:uFillTx/>
                <a:latin typeface="Garamond" pitchFamily="18" charset="0"/>
                <a:ea typeface="+mn-ea"/>
                <a:cs typeface="+mn-cs"/>
              </a:rPr>
              <a:t> processes are exposed on the dentin surface &amp; can be excited by a variety of chemical &amp; mechanical stimuli. As a result, neurotransmitters are released &amp; impulses are transmitted towards nerve endings. To date no neurotransmitters have been found to be produced or released by </a:t>
            </a:r>
            <a:r>
              <a:rPr kumimoji="0" lang="en-US" sz="2800" b="1" i="0" u="none" strike="noStrike" kern="1200" cap="none" spc="0" normalizeH="0" baseline="0" noProof="0" dirty="0" err="1" smtClean="0">
                <a:ln>
                  <a:noFill/>
                </a:ln>
                <a:effectLst/>
                <a:uLnTx/>
                <a:uFillTx/>
                <a:latin typeface="Garamond" pitchFamily="18" charset="0"/>
                <a:ea typeface="+mn-ea"/>
                <a:cs typeface="+mn-cs"/>
              </a:rPr>
              <a:t>Odontoblastic</a:t>
            </a:r>
            <a:r>
              <a:rPr kumimoji="0" lang="en-US" sz="2800" b="1" i="0" u="none" strike="noStrike" kern="1200" cap="none" spc="0" normalizeH="0" baseline="0" noProof="0" dirty="0" smtClean="0">
                <a:ln>
                  <a:noFill/>
                </a:ln>
                <a:effectLst/>
                <a:uLnTx/>
                <a:uFillTx/>
                <a:latin typeface="Garamond" pitchFamily="18" charset="0"/>
                <a:ea typeface="+mn-ea"/>
                <a:cs typeface="+mn-cs"/>
              </a:rPr>
              <a:t> processes</a:t>
            </a:r>
          </a:p>
        </p:txBody>
      </p:sp>
      <p:pic>
        <p:nvPicPr>
          <p:cNvPr id="4" name="~PP1567.WAV">
            <a:hlinkClick r:id="" action="ppaction://media"/>
          </p:cNvPr>
          <p:cNvPicPr>
            <a:picLocks noRot="1" noChangeAspect="1"/>
          </p:cNvPicPr>
          <p:nvPr>
            <a:wavAudioFile r:embed="rId1" name="~PP1567.WAV"/>
          </p:nvPr>
        </p:nvPicPr>
        <p:blipFill>
          <a:blip r:embed="rId3" cstate="print"/>
          <a:stretch>
            <a:fillRect/>
          </a:stretch>
        </p:blipFill>
        <p:spPr>
          <a:xfrm>
            <a:off x="8632825" y="6346825"/>
            <a:ext cx="304800" cy="304800"/>
          </a:xfrm>
          <a:prstGeom prst="rect">
            <a:avLst/>
          </a:prstGeom>
        </p:spPr>
      </p:pic>
    </p:spTree>
  </p:cSld>
  <p:clrMapOvr>
    <a:masterClrMapping/>
  </p:clrMapOvr>
  <p:transition advTm="27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err="1" smtClean="0">
                <a:ln>
                  <a:noFill/>
                </a:ln>
                <a:effectLst/>
                <a:uLnTx/>
                <a:uFillTx/>
                <a:latin typeface="Garamond" pitchFamily="18" charset="0"/>
                <a:ea typeface="+mj-ea"/>
                <a:cs typeface="+mj-cs"/>
              </a:rPr>
              <a:t>Brannstrom’s</a:t>
            </a:r>
            <a:r>
              <a:rPr kumimoji="0" lang="en-US" sz="4000" b="1" i="0" u="none" strike="noStrike" kern="1200" cap="none" spc="0" normalizeH="0" baseline="0" noProof="0" dirty="0" smtClean="0">
                <a:ln>
                  <a:noFill/>
                </a:ln>
                <a:effectLst/>
                <a:uLnTx/>
                <a:uFillTx/>
                <a:latin typeface="Garamond" pitchFamily="18" charset="0"/>
                <a:ea typeface="+mj-ea"/>
                <a:cs typeface="+mj-cs"/>
              </a:rPr>
              <a:t> Hydrodynamic theory</a:t>
            </a:r>
          </a:p>
        </p:txBody>
      </p:sp>
      <p:sp>
        <p:nvSpPr>
          <p:cNvPr id="4" name="Rectangle 3"/>
          <p:cNvSpPr txBox="1">
            <a:spLocks noChangeArrowheads="1"/>
          </p:cNvSpPr>
          <p:nvPr/>
        </p:nvSpPr>
        <p:spPr>
          <a:xfrm>
            <a:off x="457200" y="1371600"/>
            <a:ext cx="8229600" cy="5181600"/>
          </a:xfrm>
          <a:prstGeom prst="rect">
            <a:avLst/>
          </a:prstGeom>
        </p:spPr>
        <p:txBody>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Garamond" pitchFamily="18" charset="0"/>
                <a:ea typeface="+mn-ea"/>
                <a:cs typeface="+mn-cs"/>
              </a:rPr>
              <a:t>This is by far the most widely accepted theory for dentinal hypersensitivity</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Garamond" pitchFamily="18" charset="0"/>
                <a:ea typeface="+mn-ea"/>
                <a:cs typeface="+mn-cs"/>
              </a:rPr>
              <a:t>It was initially proposed </a:t>
            </a:r>
            <a:r>
              <a:rPr kumimoji="0" lang="en-US" sz="2000" b="1" i="0" u="none" strike="noStrike" kern="1200" cap="none" spc="0" normalizeH="0" baseline="0" noProof="0" dirty="0" err="1" smtClean="0">
                <a:ln>
                  <a:noFill/>
                </a:ln>
                <a:effectLst/>
                <a:uLnTx/>
                <a:uFillTx/>
                <a:latin typeface="Garamond" pitchFamily="18" charset="0"/>
                <a:ea typeface="+mn-ea"/>
                <a:cs typeface="+mn-cs"/>
              </a:rPr>
              <a:t>Gysi</a:t>
            </a:r>
            <a:r>
              <a:rPr kumimoji="0" lang="en-US" sz="2000" b="1" i="0" u="none" strike="noStrike" kern="1200" cap="none" spc="0" normalizeH="0" baseline="0" noProof="0" dirty="0" smtClean="0">
                <a:ln>
                  <a:noFill/>
                </a:ln>
                <a:effectLst/>
                <a:uLnTx/>
                <a:uFillTx/>
                <a:latin typeface="Garamond" pitchFamily="18" charset="0"/>
                <a:ea typeface="+mn-ea"/>
                <a:cs typeface="+mn-cs"/>
              </a:rPr>
              <a:t> in 1900 &amp; subsequently validated scientifically by </a:t>
            </a:r>
            <a:r>
              <a:rPr kumimoji="0" lang="en-US" sz="2000" b="1" i="0" u="none" strike="noStrike" kern="1200" cap="none" spc="0" normalizeH="0" baseline="0" noProof="0" dirty="0" err="1" smtClean="0">
                <a:ln>
                  <a:noFill/>
                </a:ln>
                <a:effectLst/>
                <a:uLnTx/>
                <a:uFillTx/>
                <a:latin typeface="Garamond" pitchFamily="18" charset="0"/>
                <a:ea typeface="+mn-ea"/>
                <a:cs typeface="+mn-cs"/>
              </a:rPr>
              <a:t>Brannstrom</a:t>
            </a:r>
            <a:r>
              <a:rPr kumimoji="0" lang="en-US" sz="2000" b="1" i="0" u="none" strike="noStrike" kern="1200" cap="none" spc="0" normalizeH="0" baseline="0" noProof="0" dirty="0" smtClean="0">
                <a:ln>
                  <a:noFill/>
                </a:ln>
                <a:effectLst/>
                <a:uLnTx/>
                <a:uFillTx/>
                <a:latin typeface="Garamond" pitchFamily="18" charset="0"/>
                <a:ea typeface="+mn-ea"/>
                <a:cs typeface="+mn-cs"/>
              </a:rPr>
              <a:t> &amp; Anderson et al in the 1960’s</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Garamond" pitchFamily="18" charset="0"/>
                <a:ea typeface="+mn-ea"/>
                <a:cs typeface="+mn-cs"/>
              </a:rPr>
              <a:t>It postulates that fluids within the dentinal tubules are disturbed either by temperature, physical or osmotic changes &amp; these changes or movements stimulate a </a:t>
            </a:r>
            <a:r>
              <a:rPr kumimoji="0" lang="en-US" sz="2000" b="1" i="0" u="none" strike="noStrike" kern="1200" cap="none" spc="0" normalizeH="0" baseline="0" noProof="0" dirty="0" err="1" smtClean="0">
                <a:ln>
                  <a:noFill/>
                </a:ln>
                <a:effectLst/>
                <a:uLnTx/>
                <a:uFillTx/>
                <a:latin typeface="Garamond" pitchFamily="18" charset="0"/>
                <a:ea typeface="+mn-ea"/>
                <a:cs typeface="+mn-cs"/>
              </a:rPr>
              <a:t>baroreceptor</a:t>
            </a:r>
            <a:r>
              <a:rPr kumimoji="0" lang="en-US" sz="2000" b="1" i="0" u="none" strike="noStrike" kern="1200" cap="none" spc="0" normalizeH="0" baseline="0" noProof="0" dirty="0" smtClean="0">
                <a:ln>
                  <a:noFill/>
                </a:ln>
                <a:effectLst/>
                <a:uLnTx/>
                <a:uFillTx/>
                <a:latin typeface="Garamond" pitchFamily="18" charset="0"/>
                <a:ea typeface="+mn-ea"/>
                <a:cs typeface="+mn-cs"/>
              </a:rPr>
              <a:t> (i.e. those sensitive to pressure changes) which leads to neural discharge (depolarization) &amp; subsequently pain sensation</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Garamond" pitchFamily="18" charset="0"/>
                <a:ea typeface="+mn-ea"/>
                <a:cs typeface="+mn-cs"/>
              </a:rPr>
              <a:t>The basis of this theory is that the fluid filled tubules are open to the oral cavity at the dentin surface as well as within the pulp</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Garamond" pitchFamily="18" charset="0"/>
                <a:ea typeface="+mn-ea"/>
                <a:cs typeface="+mn-cs"/>
              </a:rPr>
              <a:t>Normally, this fluid when undisturbed exerts a mild outward flow</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latin typeface="Garamond" pitchFamily="18" charset="0"/>
                <a:ea typeface="+mn-ea"/>
                <a:cs typeface="+mn-cs"/>
              </a:rPr>
              <a:t>Thermal, tactile, evaporative, osmotic or chemical stimuli, when directed into open tubules, cause movement of </a:t>
            </a:r>
            <a:r>
              <a:rPr kumimoji="0" lang="en-US" sz="2000" b="1" i="0" u="none" strike="noStrike" kern="1200" cap="none" spc="0" normalizeH="0" baseline="0" noProof="0" dirty="0" err="1" smtClean="0">
                <a:ln>
                  <a:noFill/>
                </a:ln>
                <a:effectLst/>
                <a:uLnTx/>
                <a:uFillTx/>
                <a:latin typeface="Garamond" pitchFamily="18" charset="0"/>
                <a:ea typeface="+mn-ea"/>
                <a:cs typeface="+mn-cs"/>
              </a:rPr>
              <a:t>intratubular</a:t>
            </a:r>
            <a:r>
              <a:rPr kumimoji="0" lang="en-US" sz="2000" b="1" i="0" u="none" strike="noStrike" kern="1200" cap="none" spc="0" normalizeH="0" baseline="0" noProof="0" dirty="0" smtClean="0">
                <a:ln>
                  <a:noFill/>
                </a:ln>
                <a:effectLst/>
                <a:uLnTx/>
                <a:uFillTx/>
                <a:latin typeface="Garamond" pitchFamily="18" charset="0"/>
                <a:ea typeface="+mn-ea"/>
                <a:cs typeface="+mn-cs"/>
              </a:rPr>
              <a:t> fluid (specifically rapid outward flow), herby exciting the nerve fibers at the pulp-dentin border or within the dentin tubule, &amp; is perceived by the pt as acute immediate pain</a:t>
            </a:r>
          </a:p>
        </p:txBody>
      </p:sp>
      <p:pic>
        <p:nvPicPr>
          <p:cNvPr id="5" name="~PP2995.WAV">
            <a:hlinkClick r:id="" action="ppaction://media"/>
          </p:cNvPr>
          <p:cNvPicPr>
            <a:picLocks noRot="1" noChangeAspect="1"/>
          </p:cNvPicPr>
          <p:nvPr>
            <a:wavAudioFile r:embed="rId1" name="~PP2995.WAV"/>
          </p:nvPr>
        </p:nvPicPr>
        <p:blipFill>
          <a:blip r:embed="rId3" cstate="print"/>
          <a:stretch>
            <a:fillRect/>
          </a:stretch>
        </p:blipFill>
        <p:spPr>
          <a:xfrm>
            <a:off x="8632825" y="6346825"/>
            <a:ext cx="304800" cy="304800"/>
          </a:xfrm>
          <a:prstGeom prst="rect">
            <a:avLst/>
          </a:prstGeom>
        </p:spPr>
      </p:pic>
    </p:spTree>
  </p:cSld>
  <p:clrMapOvr>
    <a:masterClrMapping/>
  </p:clrMapOvr>
  <p:transition advTm="74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257800"/>
          </a:xfrm>
        </p:spPr>
        <p:txBody>
          <a:bodyPr>
            <a:noAutofit/>
          </a:bodyPr>
          <a:lstStyle/>
          <a:p>
            <a:pPr>
              <a:lnSpc>
                <a:spcPct val="90000"/>
              </a:lnSpc>
            </a:pPr>
            <a:r>
              <a:rPr lang="en-US" b="1" dirty="0" smtClean="0">
                <a:latin typeface="Boopee" pitchFamily="2" charset="0"/>
              </a:rPr>
              <a:t>1. Desensitize the nerve</a:t>
            </a:r>
          </a:p>
          <a:p>
            <a:pPr>
              <a:lnSpc>
                <a:spcPct val="90000"/>
              </a:lnSpc>
              <a:buNone/>
            </a:pPr>
            <a:r>
              <a:rPr lang="en-US" dirty="0" smtClean="0">
                <a:latin typeface="Boopee" pitchFamily="2" charset="0"/>
              </a:rPr>
              <a:t>         a. potassium nitrate</a:t>
            </a:r>
          </a:p>
          <a:p>
            <a:pPr>
              <a:lnSpc>
                <a:spcPct val="90000"/>
              </a:lnSpc>
            </a:pPr>
            <a:r>
              <a:rPr lang="en-US" b="1" dirty="0" smtClean="0">
                <a:latin typeface="Boopee" pitchFamily="2" charset="0"/>
              </a:rPr>
              <a:t>2. Cover the dentinal tubules</a:t>
            </a:r>
          </a:p>
          <a:p>
            <a:pPr>
              <a:lnSpc>
                <a:spcPct val="90000"/>
              </a:lnSpc>
              <a:buNone/>
            </a:pPr>
            <a:r>
              <a:rPr lang="en-US" dirty="0" smtClean="0">
                <a:latin typeface="Boopee" pitchFamily="2" charset="0"/>
              </a:rPr>
              <a:t>         a. periodontal surgery/grafting</a:t>
            </a:r>
          </a:p>
          <a:p>
            <a:pPr>
              <a:lnSpc>
                <a:spcPct val="90000"/>
              </a:lnSpc>
              <a:buNone/>
            </a:pPr>
            <a:r>
              <a:rPr lang="en-US" dirty="0" smtClean="0">
                <a:latin typeface="Boopee" pitchFamily="2" charset="0"/>
              </a:rPr>
              <a:t>         b. composite/glass </a:t>
            </a:r>
            <a:r>
              <a:rPr lang="en-US" dirty="0" err="1" smtClean="0">
                <a:latin typeface="Boopee" pitchFamily="2" charset="0"/>
              </a:rPr>
              <a:t>ionomer</a:t>
            </a:r>
            <a:r>
              <a:rPr lang="en-US" dirty="0" smtClean="0">
                <a:latin typeface="Boopee" pitchFamily="2" charset="0"/>
              </a:rPr>
              <a:t> restoration</a:t>
            </a:r>
          </a:p>
          <a:p>
            <a:pPr>
              <a:lnSpc>
                <a:spcPct val="90000"/>
              </a:lnSpc>
              <a:buNone/>
            </a:pPr>
            <a:r>
              <a:rPr lang="en-US" dirty="0" smtClean="0">
                <a:latin typeface="Boopee" pitchFamily="2" charset="0"/>
              </a:rPr>
              <a:t>         c. crown placement</a:t>
            </a:r>
          </a:p>
          <a:p>
            <a:pPr>
              <a:lnSpc>
                <a:spcPct val="90000"/>
              </a:lnSpc>
            </a:pPr>
            <a:r>
              <a:rPr lang="en-US" b="1" dirty="0" smtClean="0">
                <a:latin typeface="Boopee" pitchFamily="2" charset="0"/>
              </a:rPr>
              <a:t>3. Plug (</a:t>
            </a:r>
            <a:r>
              <a:rPr lang="en-US" b="1" dirty="0" err="1" smtClean="0">
                <a:latin typeface="Boopee" pitchFamily="2" charset="0"/>
              </a:rPr>
              <a:t>sclerose</a:t>
            </a:r>
            <a:r>
              <a:rPr lang="en-US" b="1" dirty="0" smtClean="0">
                <a:latin typeface="Boopee" pitchFamily="2" charset="0"/>
              </a:rPr>
              <a:t>)  the dentinal tubules:</a:t>
            </a:r>
          </a:p>
          <a:p>
            <a:pPr>
              <a:lnSpc>
                <a:spcPct val="90000"/>
              </a:lnSpc>
              <a:buNone/>
            </a:pPr>
            <a:r>
              <a:rPr lang="en-US" dirty="0" smtClean="0">
                <a:latin typeface="Boopee" pitchFamily="2" charset="0"/>
              </a:rPr>
              <a:t>          </a:t>
            </a:r>
            <a:r>
              <a:rPr lang="en-US" dirty="0" err="1" smtClean="0">
                <a:latin typeface="Boopee" pitchFamily="2" charset="0"/>
              </a:rPr>
              <a:t>i</a:t>
            </a:r>
            <a:r>
              <a:rPr lang="en-US" dirty="0" smtClean="0">
                <a:latin typeface="Boopee" pitchFamily="2" charset="0"/>
              </a:rPr>
              <a:t>. ions/salts:</a:t>
            </a:r>
          </a:p>
          <a:p>
            <a:pPr>
              <a:lnSpc>
                <a:spcPct val="90000"/>
              </a:lnSpc>
              <a:buNone/>
            </a:pPr>
            <a:r>
              <a:rPr lang="en-US" dirty="0" smtClean="0">
                <a:latin typeface="Boopee" pitchFamily="2" charset="0"/>
              </a:rPr>
              <a:t>             a. stannous fluoride</a:t>
            </a:r>
            <a:endParaRPr lang="en-IN" dirty="0">
              <a:latin typeface="Boopee" pitchFamily="2" charset="0"/>
            </a:endParaRPr>
          </a:p>
        </p:txBody>
      </p:sp>
      <p:sp>
        <p:nvSpPr>
          <p:cNvPr id="4" name="Rectangle 2"/>
          <p:cNvSpPr>
            <a:spLocks noGrp="1" noChangeArrowheads="1"/>
          </p:cNvSpPr>
          <p:nvPr>
            <p:ph type="title"/>
          </p:nvPr>
        </p:nvSpPr>
        <p:spPr bwMode="auto">
          <a:solidFill>
            <a:schemeClr val="accent6">
              <a:lumMod val="20000"/>
              <a:lumOff val="80000"/>
            </a:schemeClr>
          </a:solidFill>
          <a:ln>
            <a:headEnd/>
            <a:tailEnd/>
          </a:ln>
          <a:scene3d>
            <a:camera prst="perspectiveAbove"/>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Wickenden Cafe NDP" pitchFamily="2" charset="0"/>
              </a:rPr>
              <a:t>TREATMENT </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Wickenden Cafe NDP" pitchFamily="2" charset="0"/>
            </a:endParaRPr>
          </a:p>
        </p:txBody>
      </p:sp>
      <p:pic>
        <p:nvPicPr>
          <p:cNvPr id="5" name="~PP797.WAV">
            <a:hlinkClick r:id="" action="ppaction://media"/>
          </p:cNvPr>
          <p:cNvPicPr>
            <a:picLocks noRot="1" noChangeAspect="1"/>
          </p:cNvPicPr>
          <p:nvPr>
            <a:wavAudioFile r:embed="rId2" name="~PP797.WAV"/>
          </p:nvPr>
        </p:nvPicPr>
        <p:blipFill>
          <a:blip r:embed="rId4" cstate="print"/>
          <a:stretch>
            <a:fillRect/>
          </a:stretch>
        </p:blipFill>
        <p:spPr>
          <a:xfrm>
            <a:off x="8632825" y="6346825"/>
            <a:ext cx="304800" cy="304800"/>
          </a:xfrm>
          <a:prstGeom prst="rect">
            <a:avLst/>
          </a:prstGeom>
        </p:spPr>
      </p:pic>
    </p:spTree>
    <p:custDataLst>
      <p:tags r:id="rId1"/>
    </p:custDataLst>
  </p:cSld>
  <p:clrMapOvr>
    <a:masterClrMapping/>
  </p:clrMapOvr>
  <p:transition advTm="180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500"/>
                                        <p:tgtEl>
                                          <p:spTgt spid="3">
                                            <p:txEl>
                                              <p:pRg st="0" end="0"/>
                                            </p:txEl>
                                          </p:spTgt>
                                        </p:tgtEl>
                                      </p:cBhvr>
                                    </p:animEffect>
                                  </p:childTnLst>
                                </p:cTn>
                              </p:par>
                              <p:par>
                                <p:cTn id="12" presetID="18" presetClass="entr" presetSubtype="12"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strips(downLeft)">
                                      <p:cBhvr>
                                        <p:cTn id="14" dur="500"/>
                                        <p:tgtEl>
                                          <p:spTgt spid="3">
                                            <p:txEl>
                                              <p:pRg st="1" end="1"/>
                                            </p:txEl>
                                          </p:spTgt>
                                        </p:tgtEl>
                                      </p:cBhvr>
                                    </p:animEffect>
                                  </p:childTnLst>
                                </p:cTn>
                              </p:par>
                              <p:par>
                                <p:cTn id="15" presetID="18" presetClass="entr" presetSubtype="12"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trips(downLeft)">
                                      <p:cBhvr>
                                        <p:cTn id="20" dur="500"/>
                                        <p:tgtEl>
                                          <p:spTgt spid="3">
                                            <p:txEl>
                                              <p:pRg st="3" end="3"/>
                                            </p:txEl>
                                          </p:spTgt>
                                        </p:tgtEl>
                                      </p:cBhvr>
                                    </p:animEffect>
                                  </p:childTnLst>
                                </p:cTn>
                              </p:par>
                              <p:par>
                                <p:cTn id="21" presetID="18" presetClass="entr" presetSubtype="12"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trips(downLeft)">
                                      <p:cBhvr>
                                        <p:cTn id="23" dur="500"/>
                                        <p:tgtEl>
                                          <p:spTgt spid="3">
                                            <p:txEl>
                                              <p:pRg st="4" end="4"/>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trips(downLeft)">
                                      <p:cBhvr>
                                        <p:cTn id="26" dur="500"/>
                                        <p:tgtEl>
                                          <p:spTgt spid="3">
                                            <p:txEl>
                                              <p:pRg st="5" end="5"/>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strips(downLeft)">
                                      <p:cBhvr>
                                        <p:cTn id="29" dur="500"/>
                                        <p:tgtEl>
                                          <p:spTgt spid="3">
                                            <p:txEl>
                                              <p:pRg st="6" end="6"/>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strips(downLeft)">
                                      <p:cBhvr>
                                        <p:cTn id="32" dur="500"/>
                                        <p:tgtEl>
                                          <p:spTgt spid="3">
                                            <p:txEl>
                                              <p:pRg st="7" end="7"/>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strips(downLeft)">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6"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697559"/>
          </a:xfrm>
        </p:spPr>
        <p:txBody>
          <a:bodyPr>
            <a:noAutofit/>
          </a:bodyPr>
          <a:lstStyle/>
          <a:p>
            <a:pPr marL="457200" indent="-457200">
              <a:lnSpc>
                <a:spcPct val="90000"/>
              </a:lnSpc>
              <a:buNone/>
              <a:defRPr/>
            </a:pPr>
            <a:r>
              <a:rPr lang="en-US" sz="2800" dirty="0" smtClean="0">
                <a:latin typeface="Boopee" pitchFamily="2" charset="0"/>
              </a:rPr>
              <a:t>	b. sodium fluoride/stannous fluoride combination</a:t>
            </a:r>
          </a:p>
          <a:p>
            <a:pPr marL="457200" indent="-457200">
              <a:lnSpc>
                <a:spcPct val="90000"/>
              </a:lnSpc>
              <a:buNone/>
              <a:defRPr/>
            </a:pPr>
            <a:r>
              <a:rPr lang="en-US" sz="2800" dirty="0" smtClean="0">
                <a:latin typeface="Boopee" pitchFamily="2" charset="0"/>
              </a:rPr>
              <a:t>         c. potassium oxalate</a:t>
            </a:r>
          </a:p>
          <a:p>
            <a:pPr marL="457200" indent="-457200">
              <a:lnSpc>
                <a:spcPct val="90000"/>
              </a:lnSpc>
              <a:buNone/>
              <a:defRPr/>
            </a:pPr>
            <a:r>
              <a:rPr lang="en-US" sz="2800" dirty="0" smtClean="0">
                <a:latin typeface="Boopee" pitchFamily="2" charset="0"/>
              </a:rPr>
              <a:t>         d. ferrous oxide</a:t>
            </a:r>
          </a:p>
          <a:p>
            <a:pPr marL="457200" indent="-457200">
              <a:lnSpc>
                <a:spcPct val="90000"/>
              </a:lnSpc>
              <a:buNone/>
              <a:defRPr/>
            </a:pPr>
            <a:r>
              <a:rPr lang="en-US" sz="2800" dirty="0" smtClean="0">
                <a:latin typeface="Boopee" pitchFamily="2" charset="0"/>
              </a:rPr>
              <a:t>         e. strontium chloride</a:t>
            </a:r>
          </a:p>
          <a:p>
            <a:pPr marL="457200" indent="-457200">
              <a:lnSpc>
                <a:spcPct val="90000"/>
              </a:lnSpc>
              <a:buNone/>
              <a:defRPr/>
            </a:pPr>
            <a:endParaRPr lang="en-US" sz="2800" dirty="0" smtClean="0">
              <a:latin typeface="Boopee" pitchFamily="2" charset="0"/>
            </a:endParaRPr>
          </a:p>
          <a:p>
            <a:pPr marL="457200" indent="-457200">
              <a:lnSpc>
                <a:spcPct val="90000"/>
              </a:lnSpc>
              <a:buNone/>
              <a:defRPr/>
            </a:pPr>
            <a:r>
              <a:rPr lang="en-US" sz="2800" dirty="0" smtClean="0">
                <a:latin typeface="Boopee" pitchFamily="2" charset="0"/>
              </a:rPr>
              <a:t>   4.</a:t>
            </a:r>
            <a:r>
              <a:rPr lang="en-US" sz="2800" b="1" dirty="0" smtClean="0">
                <a:latin typeface="Boopee" pitchFamily="2" charset="0"/>
              </a:rPr>
              <a:t> PRECIPITATES - PROTEINS/AMINO ACIDS</a:t>
            </a:r>
          </a:p>
          <a:p>
            <a:pPr marL="457200" indent="-457200">
              <a:lnSpc>
                <a:spcPct val="90000"/>
              </a:lnSpc>
              <a:buNone/>
              <a:defRPr/>
            </a:pPr>
            <a:r>
              <a:rPr lang="en-US" sz="2800" dirty="0" smtClean="0">
                <a:latin typeface="Boopee" pitchFamily="2" charset="0"/>
              </a:rPr>
              <a:t>       		 a. </a:t>
            </a:r>
            <a:r>
              <a:rPr lang="en-US" sz="2800" dirty="0" err="1" smtClean="0">
                <a:latin typeface="Boopee" pitchFamily="2" charset="0"/>
              </a:rPr>
              <a:t>glutaraldehyde</a:t>
            </a:r>
            <a:r>
              <a:rPr lang="en-US" sz="2800" dirty="0" smtClean="0">
                <a:latin typeface="Boopee" pitchFamily="2" charset="0"/>
              </a:rPr>
              <a:t> :hypothesized to precipitate or coagulate 	proteins/amino acids</a:t>
            </a:r>
          </a:p>
          <a:p>
            <a:pPr marL="457200" indent="-457200">
              <a:lnSpc>
                <a:spcPct val="90000"/>
              </a:lnSpc>
              <a:buNone/>
              <a:defRPr/>
            </a:pPr>
            <a:r>
              <a:rPr lang="en-US" sz="2800" b="1" dirty="0" smtClean="0">
                <a:latin typeface="Boopee" pitchFamily="2" charset="0"/>
              </a:rPr>
              <a:t>  5. RESINS</a:t>
            </a:r>
          </a:p>
          <a:p>
            <a:pPr marL="457200" indent="-457200">
              <a:lnSpc>
                <a:spcPct val="90000"/>
              </a:lnSpc>
              <a:buNone/>
              <a:defRPr/>
            </a:pPr>
            <a:r>
              <a:rPr lang="en-US" sz="2800" dirty="0" smtClean="0">
                <a:latin typeface="Boopee" pitchFamily="2" charset="0"/>
              </a:rPr>
              <a:t>        a. dentin sealers</a:t>
            </a:r>
          </a:p>
          <a:p>
            <a:pPr marL="457200" indent="-457200">
              <a:lnSpc>
                <a:spcPct val="90000"/>
              </a:lnSpc>
              <a:buNone/>
              <a:defRPr/>
            </a:pPr>
            <a:r>
              <a:rPr lang="en-US" sz="2800" dirty="0" smtClean="0">
                <a:latin typeface="Boopee" pitchFamily="2" charset="0"/>
              </a:rPr>
              <a:t>        b. methyl </a:t>
            </a:r>
            <a:r>
              <a:rPr lang="en-US" sz="2800" dirty="0" err="1" smtClean="0">
                <a:latin typeface="Boopee" pitchFamily="2" charset="0"/>
              </a:rPr>
              <a:t>methacrylate</a:t>
            </a:r>
            <a:endParaRPr lang="en-US" sz="2800" dirty="0" smtClean="0">
              <a:latin typeface="Boopee" pitchFamily="2" charset="0"/>
            </a:endParaRPr>
          </a:p>
          <a:p>
            <a:pPr marL="457200" indent="-457200">
              <a:lnSpc>
                <a:spcPct val="90000"/>
              </a:lnSpc>
              <a:buNone/>
              <a:defRPr/>
            </a:pPr>
            <a:r>
              <a:rPr lang="en-US" sz="2800" dirty="0" smtClean="0">
                <a:latin typeface="Boopee" pitchFamily="2" charset="0"/>
              </a:rPr>
              <a:t> </a:t>
            </a:r>
            <a:r>
              <a:rPr lang="en-US" sz="2800" b="1" dirty="0" smtClean="0">
                <a:latin typeface="Boopee" pitchFamily="2" charset="0"/>
              </a:rPr>
              <a:t>6. Laser</a:t>
            </a:r>
            <a:endParaRPr lang="en-IN" sz="2800" b="1" dirty="0">
              <a:latin typeface="Boopee" pitchFamily="2" charset="0"/>
            </a:endParaRPr>
          </a:p>
        </p:txBody>
      </p:sp>
      <p:pic>
        <p:nvPicPr>
          <p:cNvPr id="4" name="~PP2960.WAV">
            <a:hlinkClick r:id="" action="ppaction://media"/>
          </p:cNvPr>
          <p:cNvPicPr>
            <a:picLocks noRot="1" noChangeAspect="1"/>
          </p:cNvPicPr>
          <p:nvPr>
            <a:wavAudioFile r:embed="rId2" name="~PP2960.WAV"/>
          </p:nvPr>
        </p:nvPicPr>
        <p:blipFill>
          <a:blip r:embed="rId4" cstate="print"/>
          <a:stretch>
            <a:fillRect/>
          </a:stretch>
        </p:blipFill>
        <p:spPr>
          <a:xfrm>
            <a:off x="8632825" y="6346825"/>
            <a:ext cx="304800" cy="304800"/>
          </a:xfrm>
          <a:prstGeom prst="rect">
            <a:avLst/>
          </a:prstGeom>
        </p:spPr>
      </p:pic>
    </p:spTree>
    <p:custDataLst>
      <p:tags r:id="rId1"/>
    </p:custDataLst>
  </p:cSld>
  <p:clrMapOvr>
    <a:masterClrMapping/>
  </p:clrMapOvr>
  <p:transition advTm="183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500"/>
                                        <p:tgtEl>
                                          <p:spTgt spid="3">
                                            <p:txEl>
                                              <p:pRg st="0" end="0"/>
                                            </p:txEl>
                                          </p:spTgt>
                                        </p:tgtEl>
                                      </p:cBhvr>
                                    </p:animEffect>
                                  </p:childTnLst>
                                </p:cTn>
                              </p:par>
                              <p:par>
                                <p:cTn id="12" presetID="18" presetClass="entr" presetSubtype="12"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strips(downLeft)">
                                      <p:cBhvr>
                                        <p:cTn id="14" dur="500"/>
                                        <p:tgtEl>
                                          <p:spTgt spid="3">
                                            <p:txEl>
                                              <p:pRg st="1" end="1"/>
                                            </p:txEl>
                                          </p:spTgt>
                                        </p:tgtEl>
                                      </p:cBhvr>
                                    </p:animEffect>
                                  </p:childTnLst>
                                </p:cTn>
                              </p:par>
                              <p:par>
                                <p:cTn id="15" presetID="18" presetClass="entr" presetSubtype="12"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trips(downLeft)">
                                      <p:cBhvr>
                                        <p:cTn id="20" dur="500"/>
                                        <p:tgtEl>
                                          <p:spTgt spid="3">
                                            <p:txEl>
                                              <p:pRg st="3" end="3"/>
                                            </p:txEl>
                                          </p:spTgt>
                                        </p:tgtEl>
                                      </p:cBhvr>
                                    </p:animEffect>
                                  </p:childTnLst>
                                </p:cTn>
                              </p:par>
                              <p:par>
                                <p:cTn id="21" presetID="18" presetClass="entr" presetSubtype="12"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strips(downLeft)">
                                      <p:cBhvr>
                                        <p:cTn id="23" dur="500"/>
                                        <p:tgtEl>
                                          <p:spTgt spid="3">
                                            <p:txEl>
                                              <p:pRg st="6" end="6"/>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trips(downLeft)">
                                      <p:cBhvr>
                                        <p:cTn id="26" dur="500"/>
                                        <p:tgtEl>
                                          <p:spTgt spid="3">
                                            <p:txEl>
                                              <p:pRg st="5" end="5"/>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strips(downLeft)">
                                      <p:cBhvr>
                                        <p:cTn id="29" dur="500"/>
                                        <p:tgtEl>
                                          <p:spTgt spid="3">
                                            <p:txEl>
                                              <p:pRg st="8" end="8"/>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strips(downLeft)">
                                      <p:cBhvr>
                                        <p:cTn id="32" dur="500"/>
                                        <p:tgtEl>
                                          <p:spTgt spid="3">
                                            <p:txEl>
                                              <p:pRg st="7" end="7"/>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strips(downLeft)">
                                      <p:cBhvr>
                                        <p:cTn id="35" dur="500"/>
                                        <p:tgtEl>
                                          <p:spTgt spid="3">
                                            <p:txEl>
                                              <p:pRg st="9" end="9"/>
                                            </p:txEl>
                                          </p:spTgt>
                                        </p:tgtEl>
                                      </p:cBhvr>
                                    </p:animEffect>
                                  </p:childTnLst>
                                </p:cTn>
                              </p:par>
                              <p:par>
                                <p:cTn id="36" presetID="18" presetClass="entr" presetSubtype="12"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strips(downLeft)">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3"/>
          <p:cNvSpPr>
            <a:spLocks noGrp="1" noChangeArrowheads="1"/>
          </p:cNvSpPr>
          <p:nvPr>
            <p:ph type="body" idx="1"/>
          </p:nvPr>
        </p:nvSpPr>
        <p:spPr bwMode="auto">
          <a:xfrm>
            <a:off x="457200" y="685800"/>
            <a:ext cx="8229600" cy="5440363"/>
          </a:xfrm>
          <a:no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a:buFontTx/>
              <a:buNone/>
            </a:pPr>
            <a:r>
              <a:rPr lang="en-US" dirty="0">
                <a:latin typeface="Boopee" pitchFamily="2" charset="0"/>
              </a:rPr>
              <a:t>    In </a:t>
            </a:r>
            <a:r>
              <a:rPr lang="en-US" dirty="0" smtClean="0">
                <a:solidFill>
                  <a:schemeClr val="tx2"/>
                </a:solidFill>
                <a:effectLst>
                  <a:glow rad="228600">
                    <a:schemeClr val="accent2">
                      <a:satMod val="175000"/>
                      <a:alpha val="40000"/>
                    </a:schemeClr>
                  </a:glow>
                </a:effectLst>
                <a:latin typeface="Boopee" pitchFamily="2" charset="0"/>
              </a:rPr>
              <a:t>1935 Grossman </a:t>
            </a:r>
            <a:r>
              <a:rPr lang="en-US" dirty="0" smtClean="0">
                <a:latin typeface="Boopee" pitchFamily="2" charset="0"/>
              </a:rPr>
              <a:t>suggested </a:t>
            </a:r>
            <a:r>
              <a:rPr lang="en-US" dirty="0">
                <a:latin typeface="Boopee" pitchFamily="2" charset="0"/>
              </a:rPr>
              <a:t>the following requirements for a satisfactory material for the treatment of </a:t>
            </a:r>
            <a:r>
              <a:rPr lang="en-US" dirty="0" smtClean="0">
                <a:latin typeface="Boopee" pitchFamily="2" charset="0"/>
              </a:rPr>
              <a:t>dentin </a:t>
            </a:r>
            <a:r>
              <a:rPr lang="en-US" dirty="0">
                <a:latin typeface="Boopee" pitchFamily="2" charset="0"/>
              </a:rPr>
              <a:t>hypersensitivity which would appear to still hold good today:</a:t>
            </a:r>
          </a:p>
          <a:p>
            <a:r>
              <a:rPr lang="en-US" dirty="0" smtClean="0">
                <a:latin typeface="Boopee" pitchFamily="2" charset="0"/>
              </a:rPr>
              <a:t> </a:t>
            </a:r>
            <a:r>
              <a:rPr lang="en-US" dirty="0">
                <a:latin typeface="Boopee" pitchFamily="2" charset="0"/>
              </a:rPr>
              <a:t>non-irritant to the pulp</a:t>
            </a:r>
          </a:p>
          <a:p>
            <a:r>
              <a:rPr lang="en-US" dirty="0" smtClean="0">
                <a:latin typeface="Boopee" pitchFamily="2" charset="0"/>
              </a:rPr>
              <a:t>relatively </a:t>
            </a:r>
            <a:r>
              <a:rPr lang="en-US" dirty="0">
                <a:latin typeface="Boopee" pitchFamily="2" charset="0"/>
              </a:rPr>
              <a:t>painless on application</a:t>
            </a:r>
          </a:p>
          <a:p>
            <a:r>
              <a:rPr lang="en-US" dirty="0" smtClean="0">
                <a:latin typeface="Boopee" pitchFamily="2" charset="0"/>
              </a:rPr>
              <a:t>easily </a:t>
            </a:r>
            <a:r>
              <a:rPr lang="en-US" dirty="0">
                <a:latin typeface="Boopee" pitchFamily="2" charset="0"/>
              </a:rPr>
              <a:t>applied</a:t>
            </a:r>
          </a:p>
          <a:p>
            <a:r>
              <a:rPr lang="en-US" dirty="0" smtClean="0">
                <a:latin typeface="Boopee" pitchFamily="2" charset="0"/>
              </a:rPr>
              <a:t>rapid </a:t>
            </a:r>
            <a:r>
              <a:rPr lang="en-US" dirty="0">
                <a:latin typeface="Boopee" pitchFamily="2" charset="0"/>
              </a:rPr>
              <a:t>in action</a:t>
            </a:r>
          </a:p>
          <a:p>
            <a:r>
              <a:rPr lang="en-US" dirty="0" smtClean="0">
                <a:latin typeface="Boopee" pitchFamily="2" charset="0"/>
              </a:rPr>
              <a:t>effective </a:t>
            </a:r>
            <a:r>
              <a:rPr lang="en-US" dirty="0">
                <a:latin typeface="Boopee" pitchFamily="2" charset="0"/>
              </a:rPr>
              <a:t>for a long time</a:t>
            </a:r>
          </a:p>
          <a:p>
            <a:r>
              <a:rPr lang="en-US" dirty="0" smtClean="0">
                <a:latin typeface="Boopee" pitchFamily="2" charset="0"/>
              </a:rPr>
              <a:t>without </a:t>
            </a:r>
            <a:r>
              <a:rPr lang="en-US" dirty="0">
                <a:latin typeface="Boopee" pitchFamily="2" charset="0"/>
              </a:rPr>
              <a:t>staining effects</a:t>
            </a:r>
          </a:p>
          <a:p>
            <a:r>
              <a:rPr lang="en-US" dirty="0" smtClean="0">
                <a:latin typeface="Boopee" pitchFamily="2" charset="0"/>
              </a:rPr>
              <a:t>consistently effective</a:t>
            </a:r>
            <a:endParaRPr lang="en-US" dirty="0">
              <a:latin typeface="Boopee" pitchFamily="2" charset="0"/>
            </a:endParaRPr>
          </a:p>
          <a:p>
            <a:endParaRPr lang="en-US" dirty="0">
              <a:latin typeface="Boopee" pitchFamily="2" charset="0"/>
            </a:endParaRPr>
          </a:p>
        </p:txBody>
      </p:sp>
      <p:pic>
        <p:nvPicPr>
          <p:cNvPr id="3" name="~PP3053.WAV">
            <a:hlinkClick r:id="" action="ppaction://media"/>
          </p:cNvPr>
          <p:cNvPicPr>
            <a:picLocks noRot="1" noChangeAspect="1"/>
          </p:cNvPicPr>
          <p:nvPr>
            <a:wavAudioFile r:embed="rId2" name="~PP3053.WAV"/>
          </p:nvPr>
        </p:nvPicPr>
        <p:blipFill>
          <a:blip r:embed="rId4" cstate="print"/>
          <a:stretch>
            <a:fillRect/>
          </a:stretch>
        </p:blipFill>
        <p:spPr>
          <a:xfrm>
            <a:off x="8632825" y="6346825"/>
            <a:ext cx="304800" cy="304800"/>
          </a:xfrm>
          <a:prstGeom prst="rect">
            <a:avLst/>
          </a:prstGeom>
        </p:spPr>
      </p:pic>
    </p:spTree>
    <p:custDataLst>
      <p:tags r:id="rId1"/>
    </p:custDataLst>
  </p:cSld>
  <p:clrMapOvr>
    <a:masterClrMapping/>
  </p:clrMapOvr>
  <p:transition advTm="286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26307">
                                            <p:txEl>
                                              <p:pRg st="0" end="0"/>
                                            </p:txEl>
                                          </p:spTgt>
                                        </p:tgtEl>
                                        <p:attrNameLst>
                                          <p:attrName>style.visibility</p:attrName>
                                        </p:attrNameLst>
                                      </p:cBhvr>
                                      <p:to>
                                        <p:strVal val="visible"/>
                                      </p:to>
                                    </p:set>
                                    <p:animEffect transition="in" filter="wipe(down)">
                                      <p:cBhvr>
                                        <p:cTn id="11" dur="500"/>
                                        <p:tgtEl>
                                          <p:spTgt spid="226307">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226307">
                                            <p:txEl>
                                              <p:pRg st="1" end="1"/>
                                            </p:txEl>
                                          </p:spTgt>
                                        </p:tgtEl>
                                        <p:attrNameLst>
                                          <p:attrName>style.visibility</p:attrName>
                                        </p:attrNameLst>
                                      </p:cBhvr>
                                      <p:to>
                                        <p:strVal val="visible"/>
                                      </p:to>
                                    </p:set>
                                    <p:animEffect transition="in" filter="wipe(down)">
                                      <p:cBhvr>
                                        <p:cTn id="14" dur="500"/>
                                        <p:tgtEl>
                                          <p:spTgt spid="226307">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26307">
                                            <p:txEl>
                                              <p:pRg st="2" end="2"/>
                                            </p:txEl>
                                          </p:spTgt>
                                        </p:tgtEl>
                                        <p:attrNameLst>
                                          <p:attrName>style.visibility</p:attrName>
                                        </p:attrNameLst>
                                      </p:cBhvr>
                                      <p:to>
                                        <p:strVal val="visible"/>
                                      </p:to>
                                    </p:set>
                                    <p:animEffect transition="in" filter="wipe(down)">
                                      <p:cBhvr>
                                        <p:cTn id="17" dur="500"/>
                                        <p:tgtEl>
                                          <p:spTgt spid="226307">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26307">
                                            <p:txEl>
                                              <p:pRg st="3" end="3"/>
                                            </p:txEl>
                                          </p:spTgt>
                                        </p:tgtEl>
                                        <p:attrNameLst>
                                          <p:attrName>style.visibility</p:attrName>
                                        </p:attrNameLst>
                                      </p:cBhvr>
                                      <p:to>
                                        <p:strVal val="visible"/>
                                      </p:to>
                                    </p:set>
                                    <p:animEffect transition="in" filter="wipe(down)">
                                      <p:cBhvr>
                                        <p:cTn id="20" dur="500"/>
                                        <p:tgtEl>
                                          <p:spTgt spid="226307">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26307">
                                            <p:txEl>
                                              <p:pRg st="4" end="4"/>
                                            </p:txEl>
                                          </p:spTgt>
                                        </p:tgtEl>
                                        <p:attrNameLst>
                                          <p:attrName>style.visibility</p:attrName>
                                        </p:attrNameLst>
                                      </p:cBhvr>
                                      <p:to>
                                        <p:strVal val="visible"/>
                                      </p:to>
                                    </p:set>
                                    <p:animEffect transition="in" filter="wipe(down)">
                                      <p:cBhvr>
                                        <p:cTn id="23" dur="500"/>
                                        <p:tgtEl>
                                          <p:spTgt spid="226307">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26307">
                                            <p:txEl>
                                              <p:pRg st="5" end="5"/>
                                            </p:txEl>
                                          </p:spTgt>
                                        </p:tgtEl>
                                        <p:attrNameLst>
                                          <p:attrName>style.visibility</p:attrName>
                                        </p:attrNameLst>
                                      </p:cBhvr>
                                      <p:to>
                                        <p:strVal val="visible"/>
                                      </p:to>
                                    </p:set>
                                    <p:animEffect transition="in" filter="wipe(down)">
                                      <p:cBhvr>
                                        <p:cTn id="26" dur="500"/>
                                        <p:tgtEl>
                                          <p:spTgt spid="226307">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26307">
                                            <p:txEl>
                                              <p:pRg st="6" end="6"/>
                                            </p:txEl>
                                          </p:spTgt>
                                        </p:tgtEl>
                                        <p:attrNameLst>
                                          <p:attrName>style.visibility</p:attrName>
                                        </p:attrNameLst>
                                      </p:cBhvr>
                                      <p:to>
                                        <p:strVal val="visible"/>
                                      </p:to>
                                    </p:set>
                                    <p:animEffect transition="in" filter="wipe(down)">
                                      <p:cBhvr>
                                        <p:cTn id="29" dur="500"/>
                                        <p:tgtEl>
                                          <p:spTgt spid="226307">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26307">
                                            <p:txEl>
                                              <p:pRg st="7" end="7"/>
                                            </p:txEl>
                                          </p:spTgt>
                                        </p:tgtEl>
                                        <p:attrNameLst>
                                          <p:attrName>style.visibility</p:attrName>
                                        </p:attrNameLst>
                                      </p:cBhvr>
                                      <p:to>
                                        <p:strVal val="visible"/>
                                      </p:to>
                                    </p:set>
                                    <p:animEffect transition="in" filter="wipe(down)">
                                      <p:cBhvr>
                                        <p:cTn id="32" dur="500"/>
                                        <p:tgtEl>
                                          <p:spTgt spid="2263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643026"/>
            <a:ext cx="8229600" cy="5214974"/>
          </a:xfrm>
        </p:spPr>
        <p:txBody>
          <a:bodyPr>
            <a:noAutofit/>
          </a:bodyPr>
          <a:lstStyle/>
          <a:p>
            <a:r>
              <a:rPr lang="en-US" sz="2400" b="1" dirty="0" smtClean="0">
                <a:latin typeface="Boopee" pitchFamily="2" charset="0"/>
              </a:rPr>
              <a:t>Potassium nitrate - </a:t>
            </a:r>
            <a:r>
              <a:rPr lang="en-US" sz="2400" dirty="0" smtClean="0">
                <a:latin typeface="Boopee" pitchFamily="2" charset="0"/>
              </a:rPr>
              <a:t>work by blocking the synapse between nerve cells, reducing nerve excitation, and the associated pain </a:t>
            </a:r>
          </a:p>
          <a:p>
            <a:r>
              <a:rPr lang="en-US" sz="2400" b="1" dirty="0" smtClean="0">
                <a:latin typeface="Boopee" pitchFamily="2" charset="0"/>
              </a:rPr>
              <a:t>Strontium Chloride - </a:t>
            </a:r>
            <a:r>
              <a:rPr lang="en-US" sz="2400" dirty="0" smtClean="0">
                <a:latin typeface="Boopee" pitchFamily="2" charset="0"/>
              </a:rPr>
              <a:t>blockage of the organic matrix of the root surface </a:t>
            </a:r>
          </a:p>
          <a:p>
            <a:r>
              <a:rPr lang="en-US" sz="2400" b="1" dirty="0" smtClean="0">
                <a:latin typeface="Boopee" pitchFamily="2" charset="0"/>
              </a:rPr>
              <a:t>Stannous fluoride - </a:t>
            </a:r>
            <a:r>
              <a:rPr lang="en-US" sz="2400" dirty="0" smtClean="0">
                <a:latin typeface="Boopee" pitchFamily="2" charset="0"/>
              </a:rPr>
              <a:t>acts as an enzyme poison to inactivate the </a:t>
            </a:r>
            <a:r>
              <a:rPr lang="en-US" sz="2400" dirty="0" err="1" smtClean="0">
                <a:latin typeface="Boopee" pitchFamily="2" charset="0"/>
              </a:rPr>
              <a:t>odontoblastic</a:t>
            </a:r>
            <a:r>
              <a:rPr lang="en-US" sz="2400" dirty="0" smtClean="0">
                <a:latin typeface="Boopee" pitchFamily="2" charset="0"/>
              </a:rPr>
              <a:t> process and induces a high mineral content which creates a </a:t>
            </a:r>
            <a:r>
              <a:rPr lang="en-US" sz="2400" dirty="0" err="1" smtClean="0">
                <a:latin typeface="Boopee" pitchFamily="2" charset="0"/>
              </a:rPr>
              <a:t>calcific</a:t>
            </a:r>
            <a:r>
              <a:rPr lang="en-US" sz="2400" dirty="0" smtClean="0">
                <a:latin typeface="Boopee" pitchFamily="2" charset="0"/>
              </a:rPr>
              <a:t> barrier on the dentin surface </a:t>
            </a:r>
          </a:p>
          <a:p>
            <a:endParaRPr lang="en-IN" sz="2400" dirty="0">
              <a:latin typeface="Boopee" pitchFamily="2" charset="0"/>
            </a:endParaRPr>
          </a:p>
        </p:txBody>
      </p:sp>
      <p:sp>
        <p:nvSpPr>
          <p:cNvPr id="4" name="Rectangle 3"/>
          <p:cNvSpPr txBox="1">
            <a:spLocks noChangeArrowheads="1"/>
          </p:cNvSpPr>
          <p:nvPr/>
        </p:nvSpPr>
        <p:spPr bwMode="auto">
          <a:xfrm>
            <a:off x="428596" y="0"/>
            <a:ext cx="8458200" cy="1152128"/>
          </a:xfrm>
          <a:prstGeom prst="rect">
            <a:avLst/>
          </a:prstGeom>
          <a:noFill/>
          <a:ln>
            <a:miter lim="800000"/>
            <a:headEnd/>
            <a:tailEnd/>
          </a:ln>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   The most common agents used by the patients 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P4084.WAV">
            <a:hlinkClick r:id="" action="ppaction://media"/>
          </p:cNvPr>
          <p:cNvPicPr>
            <a:picLocks noRot="1" noChangeAspect="1"/>
          </p:cNvPicPr>
          <p:nvPr>
            <a:wavAudioFile r:embed="rId1" name="~PP4084.WAV"/>
          </p:nvPr>
        </p:nvPicPr>
        <p:blipFill>
          <a:blip r:embed="rId3" cstate="print"/>
          <a:stretch>
            <a:fillRect/>
          </a:stretch>
        </p:blipFill>
        <p:spPr>
          <a:xfrm>
            <a:off x="8632825" y="6346825"/>
            <a:ext cx="304800" cy="304800"/>
          </a:xfrm>
          <a:prstGeom prst="rect">
            <a:avLst/>
          </a:prstGeom>
        </p:spPr>
      </p:pic>
    </p:spTree>
  </p:cSld>
  <p:clrMapOvr>
    <a:masterClrMapping/>
  </p:clrMapOvr>
  <p:transition advTm="29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Autofit/>
          </a:bodyPr>
          <a:lstStyle/>
          <a:p>
            <a:r>
              <a:rPr lang="en-US" b="1" dirty="0" smtClean="0">
                <a:latin typeface="Boopee" pitchFamily="2" charset="0"/>
              </a:rPr>
              <a:t>Oxalates</a:t>
            </a:r>
            <a:r>
              <a:rPr lang="en-US" dirty="0" smtClean="0">
                <a:latin typeface="Boopee" pitchFamily="2" charset="0"/>
              </a:rPr>
              <a:t> - form insoluble calcium oxalate crystals that occlude the dentinal tubules.</a:t>
            </a:r>
          </a:p>
          <a:p>
            <a:pPr>
              <a:buNone/>
            </a:pPr>
            <a:endParaRPr lang="en-US" dirty="0" smtClean="0">
              <a:latin typeface="Boopee" pitchFamily="2" charset="0"/>
            </a:endParaRPr>
          </a:p>
          <a:p>
            <a:r>
              <a:rPr lang="en-US" b="1" dirty="0" smtClean="0">
                <a:latin typeface="Boopee" pitchFamily="2" charset="0"/>
              </a:rPr>
              <a:t>Calcium hydroxide </a:t>
            </a:r>
            <a:r>
              <a:rPr lang="en-US" dirty="0" smtClean="0">
                <a:latin typeface="Boopee" pitchFamily="2" charset="0"/>
              </a:rPr>
              <a:t>- may block dentinal tubules or promote </a:t>
            </a:r>
            <a:r>
              <a:rPr lang="en-US" dirty="0" err="1" smtClean="0">
                <a:latin typeface="Boopee" pitchFamily="2" charset="0"/>
              </a:rPr>
              <a:t>peritubular</a:t>
            </a:r>
            <a:r>
              <a:rPr lang="en-US" dirty="0" smtClean="0">
                <a:latin typeface="Boopee" pitchFamily="2" charset="0"/>
              </a:rPr>
              <a:t> dentin formation</a:t>
            </a:r>
            <a:r>
              <a:rPr lang="en-US" dirty="0" smtClean="0">
                <a:latin typeface="Comic Sans MS" pitchFamily="66" charset="0"/>
              </a:rPr>
              <a:t>.</a:t>
            </a:r>
            <a:endParaRPr lang="en-IN" dirty="0">
              <a:latin typeface="Boopee" pitchFamily="2" charset="0"/>
            </a:endParaRPr>
          </a:p>
        </p:txBody>
      </p:sp>
      <p:pic>
        <p:nvPicPr>
          <p:cNvPr id="4" name="~PP591.WAV">
            <a:hlinkClick r:id="" action="ppaction://media"/>
          </p:cNvPr>
          <p:cNvPicPr>
            <a:picLocks noRot="1" noChangeAspect="1"/>
          </p:cNvPicPr>
          <p:nvPr>
            <a:wavAudioFile r:embed="rId1" name="~PP591.WAV"/>
          </p:nvPr>
        </p:nvPicPr>
        <p:blipFill>
          <a:blip r:embed="rId3" cstate="print"/>
          <a:stretch>
            <a:fillRect/>
          </a:stretch>
        </p:blipFill>
        <p:spPr>
          <a:xfrm>
            <a:off x="8632825" y="6346825"/>
            <a:ext cx="304800" cy="304800"/>
          </a:xfrm>
          <a:prstGeom prst="rect">
            <a:avLst/>
          </a:prstGeom>
        </p:spPr>
      </p:pic>
    </p:spTree>
  </p:cSld>
  <p:clrMapOvr>
    <a:masterClrMapping/>
  </p:clrMapOvr>
  <p:transition advTm="126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3600" b="1" dirty="0" smtClean="0">
                <a:latin typeface="Boopee" pitchFamily="2" charset="0"/>
              </a:rPr>
              <a:t>	According to the literature, the most widely available desensitizing toothpaste ingredient is potassium nitrate. </a:t>
            </a:r>
            <a:r>
              <a:rPr lang="en-US" sz="3600" b="1" dirty="0" smtClean="0">
                <a:solidFill>
                  <a:schemeClr val="tx2"/>
                </a:solidFill>
                <a:effectLst>
                  <a:glow rad="228600">
                    <a:schemeClr val="accent2">
                      <a:satMod val="175000"/>
                      <a:alpha val="40000"/>
                    </a:schemeClr>
                  </a:glow>
                </a:effectLst>
                <a:latin typeface="Boopee" pitchFamily="2" charset="0"/>
              </a:rPr>
              <a:t>(Canadian Advisory Board on Dentin Hypersensitivity :2003)</a:t>
            </a:r>
          </a:p>
          <a:p>
            <a:endParaRPr lang="en-IN" b="1" dirty="0"/>
          </a:p>
        </p:txBody>
      </p:sp>
      <p:pic>
        <p:nvPicPr>
          <p:cNvPr id="4" name="~PP3267.WAV">
            <a:hlinkClick r:id="" action="ppaction://media"/>
          </p:cNvPr>
          <p:cNvPicPr>
            <a:picLocks noRot="1" noChangeAspect="1"/>
          </p:cNvPicPr>
          <p:nvPr>
            <a:wavAudioFile r:embed="rId2" name="~PP3267.WAV"/>
          </p:nvPr>
        </p:nvPicPr>
        <p:blipFill>
          <a:blip r:embed="rId4" cstate="print"/>
          <a:stretch>
            <a:fillRect/>
          </a:stretch>
        </p:blipFill>
        <p:spPr>
          <a:xfrm>
            <a:off x="8632825" y="6346825"/>
            <a:ext cx="304800" cy="304800"/>
          </a:xfrm>
          <a:prstGeom prst="rect">
            <a:avLst/>
          </a:prstGeom>
        </p:spPr>
      </p:pic>
    </p:spTree>
    <p:custDataLst>
      <p:tags r:id="rId1"/>
    </p:custDataLst>
  </p:cSld>
  <p:clrMapOvr>
    <a:masterClrMapping/>
  </p:clrMapOvr>
  <p:transition advTm="11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548680"/>
            <a:ext cx="4680520" cy="1143000"/>
          </a:xfrm>
          <a:solidFill>
            <a:schemeClr val="accent6">
              <a:lumMod val="60000"/>
              <a:lumOff val="40000"/>
            </a:schemeClr>
          </a:solidFill>
          <a:scene3d>
            <a:camera prst="perspectiveRelaxedModerately"/>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chemeClr val="tx1"/>
                </a:solidFill>
                <a:latin typeface="Wickenden Cafe NDP" pitchFamily="2" charset="0"/>
              </a:rPr>
              <a:t>DEFINITION</a:t>
            </a:r>
            <a:endParaRPr lang="en-IN" b="1" spc="50" dirty="0">
              <a:ln w="11430"/>
              <a:solidFill>
                <a:schemeClr val="tx1"/>
              </a:solidFill>
              <a:latin typeface="Wickenden Cafe NDP" pitchFamily="2" charset="0"/>
            </a:endParaRPr>
          </a:p>
        </p:txBody>
      </p:sp>
      <p:sp>
        <p:nvSpPr>
          <p:cNvPr id="3" name="Content Placeholder 2"/>
          <p:cNvSpPr>
            <a:spLocks noGrp="1"/>
          </p:cNvSpPr>
          <p:nvPr>
            <p:ph idx="1"/>
          </p:nvPr>
        </p:nvSpPr>
        <p:spPr>
          <a:xfrm>
            <a:off x="457200" y="2320280"/>
            <a:ext cx="8229600" cy="3268960"/>
          </a:xfrm>
          <a:solidFill>
            <a:schemeClr val="accent3">
              <a:lumMod val="20000"/>
              <a:lumOff val="80000"/>
            </a:schemeClr>
          </a:solidFill>
          <a:scene3d>
            <a:camera prst="perspectiveAbove"/>
            <a:lightRig rig="threePt" dir="t"/>
          </a:scene3d>
        </p:spPr>
        <p:style>
          <a:lnRef idx="1">
            <a:schemeClr val="accent4"/>
          </a:lnRef>
          <a:fillRef idx="2">
            <a:schemeClr val="accent4"/>
          </a:fillRef>
          <a:effectRef idx="1">
            <a:schemeClr val="accent4"/>
          </a:effectRef>
          <a:fontRef idx="minor">
            <a:schemeClr val="dk1"/>
          </a:fontRef>
        </p:style>
        <p:txBody>
          <a:bodyPr>
            <a:normAutofit fontScale="77500" lnSpcReduction="20000"/>
          </a:bodyPr>
          <a:lstStyle/>
          <a:p>
            <a:pPr>
              <a:buNone/>
            </a:pPr>
            <a:r>
              <a:rPr lang="en-US" sz="4000" dirty="0" smtClean="0">
                <a:solidFill>
                  <a:schemeClr val="tx1"/>
                </a:solidFill>
                <a:latin typeface="Boopee" pitchFamily="2" charset="0"/>
              </a:rPr>
              <a:t>	It  is defined as short sharp pain arising from exposed dentin frequently in response to thermal, tactile, chemical or osmotic stimuli; this pain is not attributable to any other form of dental defect or pathology.  </a:t>
            </a:r>
            <a:r>
              <a:rPr lang="en-US" sz="4000" dirty="0" smtClean="0">
                <a:solidFill>
                  <a:schemeClr val="tx1"/>
                </a:solidFill>
                <a:effectLst>
                  <a:glow rad="228600">
                    <a:schemeClr val="accent2">
                      <a:satMod val="175000"/>
                      <a:alpha val="40000"/>
                    </a:schemeClr>
                  </a:glow>
                  <a:outerShdw blurRad="50800" dist="50800" dir="5400000" algn="ctr" rotWithShape="0">
                    <a:schemeClr val="bg1"/>
                  </a:outerShdw>
                </a:effectLst>
                <a:latin typeface="Boopee" pitchFamily="2" charset="0"/>
              </a:rPr>
              <a:t>(International Workshop on Dentin Hypersensitivity- 1983)</a:t>
            </a:r>
          </a:p>
          <a:p>
            <a:pPr>
              <a:buNone/>
            </a:pPr>
            <a:endParaRPr lang="en-US" sz="4000" dirty="0" smtClean="0">
              <a:solidFill>
                <a:schemeClr val="tx1"/>
              </a:solidFill>
              <a:latin typeface="Boopee" pitchFamily="2" charset="0"/>
            </a:endParaRPr>
          </a:p>
          <a:p>
            <a:pPr>
              <a:buNone/>
            </a:pPr>
            <a:endParaRPr lang="en-US" sz="4000" dirty="0" smtClean="0">
              <a:solidFill>
                <a:schemeClr val="tx1"/>
              </a:solidFill>
              <a:latin typeface="Boopee" pitchFamily="2" charset="0"/>
            </a:endParaRPr>
          </a:p>
        </p:txBody>
      </p:sp>
      <p:pic>
        <p:nvPicPr>
          <p:cNvPr id="4" name="~PP1184.WAV">
            <a:hlinkClick r:id="" action="ppaction://media"/>
          </p:cNvPr>
          <p:cNvPicPr>
            <a:picLocks noRot="1" noChangeAspect="1"/>
          </p:cNvPicPr>
          <p:nvPr>
            <a:wavAudioFile r:embed="rId2" name="~PP1184.WAV"/>
          </p:nvPr>
        </p:nvPicPr>
        <p:blipFill>
          <a:blip r:embed="rId4" cstate="print"/>
          <a:stretch>
            <a:fillRect/>
          </a:stretch>
        </p:blipFill>
        <p:spPr>
          <a:xfrm>
            <a:off x="8632825" y="6346825"/>
            <a:ext cx="304800" cy="304800"/>
          </a:xfrm>
          <a:prstGeom prst="rect">
            <a:avLst/>
          </a:prstGeom>
        </p:spPr>
      </p:pic>
    </p:spTree>
    <p:custDataLst>
      <p:tags r:id="rId1"/>
    </p:custDataLst>
  </p:cSld>
  <p:clrMapOvr>
    <a:masterClrMapping/>
  </p:clrMapOvr>
  <p:transition advTm="320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928802"/>
            <a:ext cx="8229600" cy="4525963"/>
          </a:xfrm>
          <a:prstGeom prst="flowChartPunchedTape">
            <a:avLst/>
          </a:prstGeom>
          <a:effectLst>
            <a:glow rad="228600">
              <a:schemeClr val="accent2">
                <a:satMod val="175000"/>
                <a:alpha val="40000"/>
              </a:schemeClr>
            </a:glow>
          </a:effectLst>
          <a:scene3d>
            <a:camera prst="perspectiveAbove"/>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a:noAutofit/>
          </a:bodyPr>
          <a:lstStyle/>
          <a:p>
            <a:pPr algn="ctr">
              <a:buNone/>
            </a:pPr>
            <a:r>
              <a:rPr lang="en-US" sz="4400" dirty="0" smtClean="0">
                <a:latin typeface="Boopee" pitchFamily="2" charset="0"/>
              </a:rPr>
              <a:t>	It </a:t>
            </a:r>
            <a:r>
              <a:rPr lang="en-US" sz="4400" dirty="0">
                <a:latin typeface="Boopee" pitchFamily="2" charset="0"/>
              </a:rPr>
              <a:t>is perhaps a symptom complex rather than a true disease and results from stimulus transmission across exposed </a:t>
            </a:r>
            <a:r>
              <a:rPr lang="en-US" sz="4400" dirty="0" smtClean="0">
                <a:latin typeface="Boopee" pitchFamily="2" charset="0"/>
              </a:rPr>
              <a:t>dentin </a:t>
            </a:r>
            <a:endParaRPr lang="en-IN" sz="4400" dirty="0">
              <a:latin typeface="Boopee" pitchFamily="2" charset="0"/>
            </a:endParaRPr>
          </a:p>
        </p:txBody>
      </p:sp>
      <p:pic>
        <p:nvPicPr>
          <p:cNvPr id="4" name="Picture 3" descr="sensitive-teeth.jpg"/>
          <p:cNvPicPr>
            <a:picLocks noChangeAspect="1"/>
          </p:cNvPicPr>
          <p:nvPr/>
        </p:nvPicPr>
        <p:blipFill>
          <a:blip r:embed="rId4" cstate="print"/>
          <a:stretch>
            <a:fillRect/>
          </a:stretch>
        </p:blipFill>
        <p:spPr>
          <a:xfrm>
            <a:off x="1714480" y="0"/>
            <a:ext cx="2214546" cy="2132856"/>
          </a:xfrm>
          <a:prstGeom prst="rect">
            <a:avLst/>
          </a:prstGeom>
        </p:spPr>
      </p:pic>
      <p:pic>
        <p:nvPicPr>
          <p:cNvPr id="5" name="~PP3943.WAV">
            <a:hlinkClick r:id="" action="ppaction://media"/>
          </p:cNvPr>
          <p:cNvPicPr>
            <a:picLocks noRot="1" noChangeAspect="1"/>
          </p:cNvPicPr>
          <p:nvPr>
            <a:wavAudioFile r:embed="rId2" name="~PP3943.WAV"/>
          </p:nvPr>
        </p:nvPicPr>
        <p:blipFill>
          <a:blip r:embed="rId5" cstate="print"/>
          <a:stretch>
            <a:fillRect/>
          </a:stretch>
        </p:blipFill>
        <p:spPr>
          <a:xfrm>
            <a:off x="8632825" y="6346825"/>
            <a:ext cx="304800" cy="304800"/>
          </a:xfrm>
          <a:prstGeom prst="rect">
            <a:avLst/>
          </a:prstGeom>
        </p:spPr>
      </p:pic>
    </p:spTree>
    <p:custDataLst>
      <p:tags r:id="rId1"/>
    </p:custDataLst>
  </p:cSld>
  <p:clrMapOvr>
    <a:masterClrMapping/>
  </p:clrMapOvr>
  <p:transition advTm="148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slide(fromBottom)">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slide(fromBottom)">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57808"/>
            <a:ext cx="5544616" cy="1143000"/>
          </a:xfrm>
          <a:solidFill>
            <a:schemeClr val="accent6">
              <a:lumMod val="60000"/>
              <a:lumOff val="40000"/>
            </a:schemeClr>
          </a:solidFill>
          <a:scene3d>
            <a:camera prst="perspectiveRelaxedModerately"/>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chemeClr val="tx1"/>
                </a:solidFill>
                <a:latin typeface="Wickenden Cafe NDP" pitchFamily="2" charset="0"/>
              </a:rPr>
              <a:t>ETIOLOGY</a:t>
            </a:r>
            <a:endParaRPr lang="en-IN" b="1" spc="50" dirty="0">
              <a:ln w="11430"/>
              <a:solidFill>
                <a:schemeClr val="tx1"/>
              </a:solidFill>
              <a:latin typeface="Wickenden Cafe NDP" pitchFamily="2" charset="0"/>
            </a:endParaRPr>
          </a:p>
        </p:txBody>
      </p:sp>
      <p:graphicFrame>
        <p:nvGraphicFramePr>
          <p:cNvPr id="4" name="Diagram 3"/>
          <p:cNvGraphicFramePr/>
          <p:nvPr/>
        </p:nvGraphicFramePr>
        <p:xfrm>
          <a:off x="755576" y="2132856"/>
          <a:ext cx="7344816" cy="4176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P3718.WAV">
            <a:hlinkClick r:id="" action="ppaction://media"/>
          </p:cNvPr>
          <p:cNvPicPr>
            <a:picLocks noRot="1" noChangeAspect="1"/>
          </p:cNvPicPr>
          <p:nvPr>
            <a:wavAudioFile r:embed="rId2" name="~PP3718.WAV"/>
          </p:nvPr>
        </p:nvPicPr>
        <p:blipFill>
          <a:blip r:embed="rId9" cstate="print"/>
          <a:stretch>
            <a:fillRect/>
          </a:stretch>
        </p:blipFill>
        <p:spPr>
          <a:xfrm>
            <a:off x="8632825" y="6346825"/>
            <a:ext cx="304800" cy="304800"/>
          </a:xfrm>
          <a:prstGeom prst="rect">
            <a:avLst/>
          </a:prstGeom>
        </p:spPr>
      </p:pic>
    </p:spTree>
    <p:custDataLst>
      <p:tags r:id="rId1"/>
    </p:custDataLst>
  </p:cSld>
  <p:clrMapOvr>
    <a:masterClrMapping/>
  </p:clrMapOvr>
  <p:transition advTm="118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85800"/>
            <a:ext cx="8686800" cy="1143000"/>
          </a:xfrm>
          <a:solidFill>
            <a:schemeClr val="accent6">
              <a:lumMod val="60000"/>
              <a:lumOff val="40000"/>
            </a:schemeClr>
          </a:solidFill>
          <a:scene3d>
            <a:camera prst="perspectiveAbove"/>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Wickenden Cafe NDP" pitchFamily="2" charset="0"/>
              </a:rPr>
              <a:t>CAUSES OF GINGIVAL RECESSION</a:t>
            </a:r>
            <a:endParaRPr lang="en-I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Wickenden Cafe NDP" pitchFamily="2" charset="0"/>
            </a:endParaRPr>
          </a:p>
        </p:txBody>
      </p:sp>
      <p:sp>
        <p:nvSpPr>
          <p:cNvPr id="3" name="Content Placeholder 2"/>
          <p:cNvSpPr>
            <a:spLocks noGrp="1"/>
          </p:cNvSpPr>
          <p:nvPr>
            <p:ph idx="1"/>
          </p:nvPr>
        </p:nvSpPr>
        <p:spPr>
          <a:xfrm>
            <a:off x="457200" y="1772816"/>
            <a:ext cx="8229600" cy="4353347"/>
          </a:xfrm>
        </p:spPr>
        <p:txBody>
          <a:bodyPr>
            <a:noAutofit/>
          </a:bodyPr>
          <a:lstStyle/>
          <a:p>
            <a:pPr lvl="0"/>
            <a:r>
              <a:rPr lang="en-US" sz="2000" b="1" dirty="0">
                <a:latin typeface="Boopee" pitchFamily="2" charset="0"/>
              </a:rPr>
              <a:t>Physiologic factors </a:t>
            </a:r>
            <a:endParaRPr lang="en-IN" sz="2000" b="1" dirty="0">
              <a:latin typeface="Boopee" pitchFamily="2" charset="0"/>
            </a:endParaRPr>
          </a:p>
          <a:p>
            <a:pPr lvl="0"/>
            <a:r>
              <a:rPr lang="en-US" sz="2000" b="1" dirty="0">
                <a:latin typeface="Boopee" pitchFamily="2" charset="0"/>
              </a:rPr>
              <a:t>Hormonal fluctuations </a:t>
            </a:r>
            <a:endParaRPr lang="en-IN" sz="2000" b="1" dirty="0">
              <a:latin typeface="Boopee" pitchFamily="2" charset="0"/>
            </a:endParaRPr>
          </a:p>
          <a:p>
            <a:pPr lvl="0"/>
            <a:r>
              <a:rPr lang="en-US" sz="2000" b="1" dirty="0">
                <a:latin typeface="Boopee" pitchFamily="2" charset="0"/>
              </a:rPr>
              <a:t>Poor nutrition </a:t>
            </a:r>
            <a:endParaRPr lang="en-IN" sz="2000" b="1" dirty="0">
              <a:latin typeface="Boopee" pitchFamily="2" charset="0"/>
            </a:endParaRPr>
          </a:p>
          <a:p>
            <a:pPr lvl="0"/>
            <a:r>
              <a:rPr lang="en-US" sz="2000" b="1" dirty="0">
                <a:latin typeface="Boopee" pitchFamily="2" charset="0"/>
              </a:rPr>
              <a:t>Aging </a:t>
            </a:r>
            <a:endParaRPr lang="en-IN" sz="2000" b="1" dirty="0">
              <a:latin typeface="Boopee" pitchFamily="2" charset="0"/>
            </a:endParaRPr>
          </a:p>
          <a:p>
            <a:pPr lvl="0"/>
            <a:r>
              <a:rPr lang="en-US" sz="2000" b="1" dirty="0" smtClean="0">
                <a:latin typeface="Boopee" pitchFamily="2" charset="0"/>
              </a:rPr>
              <a:t>Periodontal </a:t>
            </a:r>
            <a:r>
              <a:rPr lang="en-US" sz="2000" b="1" dirty="0">
                <a:latin typeface="Boopee" pitchFamily="2" charset="0"/>
              </a:rPr>
              <a:t>diseases </a:t>
            </a:r>
            <a:endParaRPr lang="en-IN" sz="2000" b="1" dirty="0">
              <a:latin typeface="Boopee" pitchFamily="2" charset="0"/>
            </a:endParaRPr>
          </a:p>
          <a:p>
            <a:pPr lvl="0"/>
            <a:r>
              <a:rPr lang="en-US" sz="2000" b="1" dirty="0">
                <a:latin typeface="Boopee" pitchFamily="2" charset="0"/>
              </a:rPr>
              <a:t>Gingivitis </a:t>
            </a:r>
            <a:endParaRPr lang="en-IN" sz="2000" b="1" dirty="0">
              <a:latin typeface="Boopee" pitchFamily="2" charset="0"/>
            </a:endParaRPr>
          </a:p>
          <a:p>
            <a:pPr lvl="0"/>
            <a:r>
              <a:rPr lang="en-US" sz="2000" b="1" dirty="0" err="1">
                <a:latin typeface="Boopee" pitchFamily="2" charset="0"/>
              </a:rPr>
              <a:t>Periodontitis</a:t>
            </a:r>
            <a:r>
              <a:rPr lang="en-US" sz="2000" b="1" dirty="0">
                <a:latin typeface="Boopee" pitchFamily="2" charset="0"/>
              </a:rPr>
              <a:t> </a:t>
            </a:r>
            <a:endParaRPr lang="en-IN" sz="2000" b="1" dirty="0">
              <a:latin typeface="Boopee" pitchFamily="2" charset="0"/>
            </a:endParaRPr>
          </a:p>
          <a:p>
            <a:pPr lvl="0"/>
            <a:r>
              <a:rPr lang="en-US" sz="2000" b="1" dirty="0">
                <a:latin typeface="Boopee" pitchFamily="2" charset="0"/>
              </a:rPr>
              <a:t>Periodontal therapy </a:t>
            </a:r>
            <a:endParaRPr lang="en-IN" sz="2000" b="1" dirty="0">
              <a:latin typeface="Boopee" pitchFamily="2" charset="0"/>
            </a:endParaRPr>
          </a:p>
          <a:p>
            <a:pPr lvl="0"/>
            <a:r>
              <a:rPr lang="en-US" sz="2000" b="1" dirty="0">
                <a:latin typeface="Boopee" pitchFamily="2" charset="0"/>
              </a:rPr>
              <a:t>Scaling and root </a:t>
            </a:r>
            <a:r>
              <a:rPr lang="en-US" sz="2000" b="1" dirty="0" err="1" smtClean="0">
                <a:latin typeface="Boopee" pitchFamily="2" charset="0"/>
              </a:rPr>
              <a:t>planing</a:t>
            </a:r>
            <a:r>
              <a:rPr lang="en-US" sz="2000" b="1" dirty="0" smtClean="0">
                <a:latin typeface="Boopee" pitchFamily="2" charset="0"/>
              </a:rPr>
              <a:t> </a:t>
            </a:r>
            <a:endParaRPr lang="en-IN" sz="2000" b="1" dirty="0">
              <a:latin typeface="Boopee" pitchFamily="2" charset="0"/>
            </a:endParaRPr>
          </a:p>
          <a:p>
            <a:pPr lvl="0"/>
            <a:r>
              <a:rPr lang="en-US" sz="2000" b="1" dirty="0">
                <a:latin typeface="Boopee" pitchFamily="2" charset="0"/>
              </a:rPr>
              <a:t>Surgery </a:t>
            </a:r>
            <a:endParaRPr lang="en-IN" sz="2000" b="1" dirty="0">
              <a:latin typeface="Boopee" pitchFamily="2" charset="0"/>
            </a:endParaRPr>
          </a:p>
          <a:p>
            <a:pPr lvl="0"/>
            <a:r>
              <a:rPr lang="en-US" sz="2000" b="1" dirty="0">
                <a:latin typeface="Boopee" pitchFamily="2" charset="0"/>
              </a:rPr>
              <a:t>Restoration margins </a:t>
            </a:r>
            <a:endParaRPr lang="en-IN" sz="2000" b="1" dirty="0">
              <a:latin typeface="Boopee" pitchFamily="2" charset="0"/>
            </a:endParaRPr>
          </a:p>
        </p:txBody>
      </p:sp>
      <p:sp>
        <p:nvSpPr>
          <p:cNvPr id="5" name="TextBox 4"/>
          <p:cNvSpPr txBox="1"/>
          <p:nvPr/>
        </p:nvSpPr>
        <p:spPr>
          <a:xfrm>
            <a:off x="4067944" y="1772816"/>
            <a:ext cx="4716016" cy="3785652"/>
          </a:xfrm>
          <a:prstGeom prst="rect">
            <a:avLst/>
          </a:prstGeom>
          <a:noFill/>
        </p:spPr>
        <p:txBody>
          <a:bodyPr wrap="square" rtlCol="0">
            <a:spAutoFit/>
          </a:bodyPr>
          <a:lstStyle/>
          <a:p>
            <a:pPr lvl="0">
              <a:buFont typeface="Arial" pitchFamily="34" charset="0"/>
              <a:buChar char="•"/>
            </a:pPr>
            <a:r>
              <a:rPr lang="en-US" sz="2000" b="1" dirty="0" smtClean="0">
                <a:latin typeface="Boopee" pitchFamily="2" charset="0"/>
              </a:rPr>
              <a:t>Chronic trauma </a:t>
            </a:r>
            <a:endParaRPr lang="en-IN" sz="2000" b="1" dirty="0" smtClean="0">
              <a:latin typeface="Boopee" pitchFamily="2" charset="0"/>
            </a:endParaRPr>
          </a:p>
          <a:p>
            <a:pPr lvl="0">
              <a:buFont typeface="Arial" pitchFamily="34" charset="0"/>
              <a:buChar char="•"/>
            </a:pPr>
            <a:r>
              <a:rPr lang="en-US" sz="2000" b="1" dirty="0" smtClean="0">
                <a:latin typeface="Boopee" pitchFamily="2" charset="0"/>
              </a:rPr>
              <a:t>Oral hygiene (tooth brushing) </a:t>
            </a:r>
            <a:endParaRPr lang="en-IN" sz="2000" b="1" dirty="0" smtClean="0">
              <a:latin typeface="Boopee" pitchFamily="2" charset="0"/>
            </a:endParaRPr>
          </a:p>
          <a:p>
            <a:pPr lvl="0">
              <a:buFont typeface="Arial" pitchFamily="34" charset="0"/>
              <a:buChar char="•"/>
            </a:pPr>
            <a:r>
              <a:rPr lang="en-US" sz="2000" b="1" dirty="0" smtClean="0">
                <a:latin typeface="Boopee" pitchFamily="2" charset="0"/>
              </a:rPr>
              <a:t>Habits (tobacco smoking chewing) </a:t>
            </a:r>
            <a:endParaRPr lang="en-IN" sz="2000" b="1" dirty="0" smtClean="0">
              <a:latin typeface="Boopee" pitchFamily="2" charset="0"/>
            </a:endParaRPr>
          </a:p>
          <a:p>
            <a:pPr lvl="0">
              <a:buFont typeface="Arial" pitchFamily="34" charset="0"/>
              <a:buChar char="•"/>
            </a:pPr>
            <a:r>
              <a:rPr lang="en-US" sz="2000" b="1" dirty="0" smtClean="0">
                <a:latin typeface="Boopee" pitchFamily="2" charset="0"/>
              </a:rPr>
              <a:t>Predisposing anatomic factors </a:t>
            </a:r>
            <a:endParaRPr lang="en-IN" sz="2000" b="1" dirty="0" smtClean="0">
              <a:latin typeface="Boopee" pitchFamily="2" charset="0"/>
            </a:endParaRPr>
          </a:p>
          <a:p>
            <a:pPr lvl="0">
              <a:buFont typeface="Arial" pitchFamily="34" charset="0"/>
              <a:buChar char="•"/>
            </a:pPr>
            <a:r>
              <a:rPr lang="en-US" sz="2000" b="1" dirty="0" smtClean="0">
                <a:latin typeface="Boopee" pitchFamily="2" charset="0"/>
              </a:rPr>
              <a:t>Thin gingival biotype </a:t>
            </a:r>
            <a:endParaRPr lang="en-IN" sz="2000" b="1" dirty="0" smtClean="0">
              <a:latin typeface="Boopee" pitchFamily="2" charset="0"/>
            </a:endParaRPr>
          </a:p>
          <a:p>
            <a:pPr lvl="0">
              <a:buFont typeface="Arial" pitchFamily="34" charset="0"/>
              <a:buChar char="•"/>
            </a:pPr>
            <a:r>
              <a:rPr lang="en-US" sz="2000" b="1" dirty="0" smtClean="0">
                <a:latin typeface="Boopee" pitchFamily="2" charset="0"/>
              </a:rPr>
              <a:t>Prominent roots </a:t>
            </a:r>
            <a:endParaRPr lang="en-IN" sz="2000" b="1" dirty="0" smtClean="0">
              <a:latin typeface="Boopee" pitchFamily="2" charset="0"/>
            </a:endParaRPr>
          </a:p>
          <a:p>
            <a:pPr lvl="0">
              <a:buFont typeface="Arial" pitchFamily="34" charset="0"/>
              <a:buChar char="•"/>
            </a:pPr>
            <a:r>
              <a:rPr lang="en-US" sz="2000" b="1" dirty="0" smtClean="0">
                <a:latin typeface="Boopee" pitchFamily="2" charset="0"/>
              </a:rPr>
              <a:t>Dehiscence </a:t>
            </a:r>
            <a:endParaRPr lang="en-IN" sz="2000" b="1" dirty="0" smtClean="0">
              <a:latin typeface="Boopee" pitchFamily="2" charset="0"/>
            </a:endParaRPr>
          </a:p>
          <a:p>
            <a:pPr lvl="0">
              <a:buFont typeface="Arial" pitchFamily="34" charset="0"/>
              <a:buChar char="•"/>
            </a:pPr>
            <a:r>
              <a:rPr lang="en-US" sz="2000" b="1" dirty="0" smtClean="0">
                <a:latin typeface="Boopee" pitchFamily="2" charset="0"/>
              </a:rPr>
              <a:t>Fenestrations </a:t>
            </a:r>
            <a:endParaRPr lang="en-IN" sz="2000" b="1" dirty="0" smtClean="0">
              <a:latin typeface="Boopee" pitchFamily="2" charset="0"/>
            </a:endParaRPr>
          </a:p>
          <a:p>
            <a:pPr lvl="0">
              <a:buFont typeface="Arial" pitchFamily="34" charset="0"/>
              <a:buChar char="•"/>
            </a:pPr>
            <a:r>
              <a:rPr lang="en-US" sz="2000" b="1" dirty="0" err="1" smtClean="0">
                <a:latin typeface="Boopee" pitchFamily="2" charset="0"/>
              </a:rPr>
              <a:t>Frenum</a:t>
            </a:r>
            <a:r>
              <a:rPr lang="en-US" sz="2000" b="1" dirty="0" smtClean="0">
                <a:latin typeface="Boopee" pitchFamily="2" charset="0"/>
              </a:rPr>
              <a:t> pull </a:t>
            </a:r>
            <a:endParaRPr lang="en-IN" sz="2000" b="1" dirty="0" smtClean="0">
              <a:latin typeface="Boopee" pitchFamily="2" charset="0"/>
            </a:endParaRPr>
          </a:p>
          <a:p>
            <a:pPr lvl="0">
              <a:buFont typeface="Arial" pitchFamily="34" charset="0"/>
              <a:buChar char="•"/>
            </a:pPr>
            <a:r>
              <a:rPr lang="en-US" sz="2000" b="1" dirty="0" smtClean="0">
                <a:latin typeface="Boopee" pitchFamily="2" charset="0"/>
              </a:rPr>
              <a:t>Roots moved outside alveolar housing by  orthodontics </a:t>
            </a:r>
            <a:endParaRPr lang="en-IN" sz="2000" b="1" dirty="0" smtClean="0">
              <a:latin typeface="Boopee" pitchFamily="2" charset="0"/>
            </a:endParaRPr>
          </a:p>
          <a:p>
            <a:pPr>
              <a:buFont typeface="Arial" pitchFamily="34" charset="0"/>
              <a:buChar char="•"/>
            </a:pPr>
            <a:endParaRPr lang="en-IN" sz="2000" dirty="0"/>
          </a:p>
        </p:txBody>
      </p:sp>
      <p:pic>
        <p:nvPicPr>
          <p:cNvPr id="6" name="~PP2941.WAV">
            <a:hlinkClick r:id="" action="ppaction://media"/>
          </p:cNvPr>
          <p:cNvPicPr>
            <a:picLocks noRot="1" noChangeAspect="1"/>
          </p:cNvPicPr>
          <p:nvPr>
            <a:wavAudioFile r:embed="rId2" name="~PP2941.WAV"/>
          </p:nvPr>
        </p:nvPicPr>
        <p:blipFill>
          <a:blip r:embed="rId4" cstate="print"/>
          <a:stretch>
            <a:fillRect/>
          </a:stretch>
        </p:blipFill>
        <p:spPr>
          <a:xfrm>
            <a:off x="8632825" y="6346825"/>
            <a:ext cx="304800" cy="304800"/>
          </a:xfrm>
          <a:prstGeom prst="rect">
            <a:avLst/>
          </a:prstGeom>
        </p:spPr>
      </p:pic>
    </p:spTree>
    <p:custDataLst>
      <p:tags r:id="rId1"/>
    </p:custDataLst>
  </p:cSld>
  <p:clrMapOvr>
    <a:masterClrMapping/>
  </p:clrMapOvr>
  <p:transition advTm="481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lide(fromBottom)">
                                      <p:cBhvr>
                                        <p:cTn id="11" dur="500"/>
                                        <p:tgtEl>
                                          <p:spTgt spid="3">
                                            <p:txEl>
                                              <p:pRg st="0" end="0"/>
                                            </p:txEl>
                                          </p:spTgt>
                                        </p:tgtEl>
                                      </p:cBhvr>
                                    </p:animEffect>
                                  </p:childTnLst>
                                </p:cTn>
                              </p:par>
                              <p:par>
                                <p:cTn id="12" presetID="12" presetClass="entr" presetSubtype="4"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slide(fromBottom)">
                                      <p:cBhvr>
                                        <p:cTn id="14" dur="500"/>
                                        <p:tgtEl>
                                          <p:spTgt spid="3">
                                            <p:txEl>
                                              <p:pRg st="1" end="1"/>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lide(fromBottom)">
                                      <p:cBhvr>
                                        <p:cTn id="20" dur="500"/>
                                        <p:tgtEl>
                                          <p:spTgt spid="3">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lide(fromBottom)">
                                      <p:cBhvr>
                                        <p:cTn id="23" dur="500"/>
                                        <p:tgtEl>
                                          <p:spTgt spid="3">
                                            <p:txEl>
                                              <p:pRg st="4" end="4"/>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lide(fromBottom)">
                                      <p:cBhvr>
                                        <p:cTn id="26" dur="500"/>
                                        <p:tgtEl>
                                          <p:spTgt spid="3">
                                            <p:txEl>
                                              <p:pRg st="5" end="5"/>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slide(fromBottom)">
                                      <p:cBhvr>
                                        <p:cTn id="29" dur="500"/>
                                        <p:tgtEl>
                                          <p:spTgt spid="3">
                                            <p:txEl>
                                              <p:pRg st="6" end="6"/>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slide(fromBottom)">
                                      <p:cBhvr>
                                        <p:cTn id="32" dur="500"/>
                                        <p:tgtEl>
                                          <p:spTgt spid="3">
                                            <p:txEl>
                                              <p:pRg st="7" end="7"/>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slide(fromBottom)">
                                      <p:cBhvr>
                                        <p:cTn id="35" dur="500"/>
                                        <p:tgtEl>
                                          <p:spTgt spid="3">
                                            <p:txEl>
                                              <p:pRg st="8" end="8"/>
                                            </p:txEl>
                                          </p:spTgt>
                                        </p:tgtEl>
                                      </p:cBhvr>
                                    </p:animEffect>
                                  </p:childTnLst>
                                </p:cTn>
                              </p:par>
                              <p:par>
                                <p:cTn id="36" presetID="12" presetClass="entr" presetSubtype="4"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slide(fromBottom)">
                                      <p:cBhvr>
                                        <p:cTn id="38" dur="500"/>
                                        <p:tgtEl>
                                          <p:spTgt spid="3">
                                            <p:txEl>
                                              <p:pRg st="9" end="9"/>
                                            </p:txEl>
                                          </p:spTgt>
                                        </p:tgtEl>
                                      </p:cBhvr>
                                    </p:animEffect>
                                  </p:childTnLst>
                                </p:cTn>
                              </p:par>
                              <p:par>
                                <p:cTn id="39" presetID="1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slide(fromBottom)">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5">
                                            <p:txEl>
                                              <p:pRg st="0" end="0"/>
                                            </p:txEl>
                                          </p:spTgt>
                                        </p:tgtEl>
                                        <p:attrNameLst>
                                          <p:attrName>style.visibility</p:attrName>
                                        </p:attrNameLst>
                                      </p:cBhvr>
                                      <p:to>
                                        <p:strVal val="visible"/>
                                      </p:to>
                                    </p:set>
                                    <p:animEffect transition="in" filter="slide(fromBottom)">
                                      <p:cBhvr>
                                        <p:cTn id="46" dur="500"/>
                                        <p:tgtEl>
                                          <p:spTgt spid="5">
                                            <p:txEl>
                                              <p:pRg st="0" end="0"/>
                                            </p:txEl>
                                          </p:spTgt>
                                        </p:tgtEl>
                                      </p:cBhvr>
                                    </p:animEffect>
                                  </p:childTnLst>
                                </p:cTn>
                              </p:par>
                              <p:par>
                                <p:cTn id="47" presetID="12" presetClass="entr" presetSubtype="4" fill="hold" nodeType="with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slide(fromBottom)">
                                      <p:cBhvr>
                                        <p:cTn id="49" dur="500"/>
                                        <p:tgtEl>
                                          <p:spTgt spid="5">
                                            <p:txEl>
                                              <p:pRg st="1" end="1"/>
                                            </p:txEl>
                                          </p:spTgt>
                                        </p:tgtEl>
                                      </p:cBhvr>
                                    </p:animEffect>
                                  </p:childTnLst>
                                </p:cTn>
                              </p:par>
                              <p:par>
                                <p:cTn id="50" presetID="12" presetClass="entr" presetSubtype="4" fill="hold" nodeType="with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slide(fromBottom)">
                                      <p:cBhvr>
                                        <p:cTn id="52" dur="500"/>
                                        <p:tgtEl>
                                          <p:spTgt spid="5">
                                            <p:txEl>
                                              <p:pRg st="2" end="2"/>
                                            </p:txEl>
                                          </p:spTgt>
                                        </p:tgtEl>
                                      </p:cBhvr>
                                    </p:animEffect>
                                  </p:childTnLst>
                                </p:cTn>
                              </p:par>
                              <p:par>
                                <p:cTn id="53" presetID="12" presetClass="entr" presetSubtype="4" fill="hold" nodeType="with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Effect transition="in" filter="slide(fromBottom)">
                                      <p:cBhvr>
                                        <p:cTn id="55" dur="500"/>
                                        <p:tgtEl>
                                          <p:spTgt spid="5">
                                            <p:txEl>
                                              <p:pRg st="3" end="3"/>
                                            </p:txEl>
                                          </p:spTgt>
                                        </p:tgtEl>
                                      </p:cBhvr>
                                    </p:animEffect>
                                  </p:childTnLst>
                                </p:cTn>
                              </p:par>
                              <p:par>
                                <p:cTn id="56" presetID="12" presetClass="entr" presetSubtype="4" fill="hold" nodeType="with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slide(fromBottom)">
                                      <p:cBhvr>
                                        <p:cTn id="58" dur="500"/>
                                        <p:tgtEl>
                                          <p:spTgt spid="5">
                                            <p:txEl>
                                              <p:pRg st="4" end="4"/>
                                            </p:txEl>
                                          </p:spTgt>
                                        </p:tgtEl>
                                      </p:cBhvr>
                                    </p:animEffect>
                                  </p:childTnLst>
                                </p:cTn>
                              </p:par>
                              <p:par>
                                <p:cTn id="59" presetID="12" presetClass="entr" presetSubtype="4" fill="hold" nodeType="with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Effect transition="in" filter="slide(fromBottom)">
                                      <p:cBhvr>
                                        <p:cTn id="61" dur="500"/>
                                        <p:tgtEl>
                                          <p:spTgt spid="5">
                                            <p:txEl>
                                              <p:pRg st="5" end="5"/>
                                            </p:txEl>
                                          </p:spTgt>
                                        </p:tgtEl>
                                      </p:cBhvr>
                                    </p:animEffect>
                                  </p:childTnLst>
                                </p:cTn>
                              </p:par>
                              <p:par>
                                <p:cTn id="62" presetID="12" presetClass="entr" presetSubtype="4" fill="hold" nodeType="withEffect">
                                  <p:stCondLst>
                                    <p:cond delay="0"/>
                                  </p:stCondLst>
                                  <p:childTnLst>
                                    <p:set>
                                      <p:cBhvr>
                                        <p:cTn id="63" dur="1" fill="hold">
                                          <p:stCondLst>
                                            <p:cond delay="0"/>
                                          </p:stCondLst>
                                        </p:cTn>
                                        <p:tgtEl>
                                          <p:spTgt spid="5">
                                            <p:txEl>
                                              <p:pRg st="6" end="6"/>
                                            </p:txEl>
                                          </p:spTgt>
                                        </p:tgtEl>
                                        <p:attrNameLst>
                                          <p:attrName>style.visibility</p:attrName>
                                        </p:attrNameLst>
                                      </p:cBhvr>
                                      <p:to>
                                        <p:strVal val="visible"/>
                                      </p:to>
                                    </p:set>
                                    <p:animEffect transition="in" filter="slide(fromBottom)">
                                      <p:cBhvr>
                                        <p:cTn id="64" dur="500"/>
                                        <p:tgtEl>
                                          <p:spTgt spid="5">
                                            <p:txEl>
                                              <p:pRg st="6" end="6"/>
                                            </p:txEl>
                                          </p:spTgt>
                                        </p:tgtEl>
                                      </p:cBhvr>
                                    </p:animEffect>
                                  </p:childTnLst>
                                </p:cTn>
                              </p:par>
                              <p:par>
                                <p:cTn id="65" presetID="12" presetClass="entr" presetSubtype="4" fill="hold" nodeType="withEffect">
                                  <p:stCondLst>
                                    <p:cond delay="0"/>
                                  </p:stCondLst>
                                  <p:childTnLst>
                                    <p:set>
                                      <p:cBhvr>
                                        <p:cTn id="66" dur="1" fill="hold">
                                          <p:stCondLst>
                                            <p:cond delay="0"/>
                                          </p:stCondLst>
                                        </p:cTn>
                                        <p:tgtEl>
                                          <p:spTgt spid="5">
                                            <p:txEl>
                                              <p:pRg st="7" end="7"/>
                                            </p:txEl>
                                          </p:spTgt>
                                        </p:tgtEl>
                                        <p:attrNameLst>
                                          <p:attrName>style.visibility</p:attrName>
                                        </p:attrNameLst>
                                      </p:cBhvr>
                                      <p:to>
                                        <p:strVal val="visible"/>
                                      </p:to>
                                    </p:set>
                                    <p:animEffect transition="in" filter="slide(fromBottom)">
                                      <p:cBhvr>
                                        <p:cTn id="67" dur="500"/>
                                        <p:tgtEl>
                                          <p:spTgt spid="5">
                                            <p:txEl>
                                              <p:pRg st="7" end="7"/>
                                            </p:txEl>
                                          </p:spTgt>
                                        </p:tgtEl>
                                      </p:cBhvr>
                                    </p:animEffect>
                                  </p:childTnLst>
                                </p:cTn>
                              </p:par>
                              <p:par>
                                <p:cTn id="68" presetID="12" presetClass="entr" presetSubtype="4" fill="hold" nodeType="with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Effect transition="in" filter="slide(fromBottom)">
                                      <p:cBhvr>
                                        <p:cTn id="70" dur="500"/>
                                        <p:tgtEl>
                                          <p:spTgt spid="5">
                                            <p:txEl>
                                              <p:pRg st="8" end="8"/>
                                            </p:txEl>
                                          </p:spTgt>
                                        </p:tgtEl>
                                      </p:cBhvr>
                                    </p:animEffect>
                                  </p:childTnLst>
                                </p:cTn>
                              </p:par>
                              <p:par>
                                <p:cTn id="71" presetID="12" presetClass="entr" presetSubtype="4" fill="hold" nodeType="withEffect">
                                  <p:stCondLst>
                                    <p:cond delay="0"/>
                                  </p:stCondLst>
                                  <p:childTnLst>
                                    <p:set>
                                      <p:cBhvr>
                                        <p:cTn id="72" dur="1" fill="hold">
                                          <p:stCondLst>
                                            <p:cond delay="0"/>
                                          </p:stCondLst>
                                        </p:cTn>
                                        <p:tgtEl>
                                          <p:spTgt spid="5">
                                            <p:txEl>
                                              <p:pRg st="9" end="9"/>
                                            </p:txEl>
                                          </p:spTgt>
                                        </p:tgtEl>
                                        <p:attrNameLst>
                                          <p:attrName>style.visibility</p:attrName>
                                        </p:attrNameLst>
                                      </p:cBhvr>
                                      <p:to>
                                        <p:strVal val="visible"/>
                                      </p:to>
                                    </p:set>
                                    <p:animEffect transition="in" filter="slide(fromBottom)">
                                      <p:cBhvr>
                                        <p:cTn id="73"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4"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lvl="0">
              <a:buNone/>
            </a:pPr>
            <a:endParaRPr lang="en-IN" sz="2800" b="1" dirty="0" smtClean="0">
              <a:latin typeface="Boopee" pitchFamily="2" charset="0"/>
            </a:endParaRPr>
          </a:p>
          <a:p>
            <a:pPr lvl="0"/>
            <a:r>
              <a:rPr lang="en-US" sz="2800" b="1" dirty="0" smtClean="0">
                <a:latin typeface="Boopee" pitchFamily="2" charset="0"/>
              </a:rPr>
              <a:t>Abrasion - mechanical </a:t>
            </a:r>
            <a:endParaRPr lang="en-IN" sz="2800" b="1" dirty="0" smtClean="0">
              <a:latin typeface="Boopee" pitchFamily="2" charset="0"/>
            </a:endParaRPr>
          </a:p>
          <a:p>
            <a:pPr lvl="0"/>
            <a:r>
              <a:rPr lang="en-US" sz="2800" b="1" dirty="0" smtClean="0">
                <a:latin typeface="Boopee" pitchFamily="2" charset="0"/>
              </a:rPr>
              <a:t>Attrition - tooth/tooth </a:t>
            </a:r>
            <a:endParaRPr lang="en-IN" sz="2800" b="1" dirty="0" smtClean="0">
              <a:latin typeface="Boopee" pitchFamily="2" charset="0"/>
            </a:endParaRPr>
          </a:p>
          <a:p>
            <a:pPr lvl="0"/>
            <a:r>
              <a:rPr lang="en-US" sz="2800" b="1" dirty="0" err="1" smtClean="0">
                <a:latin typeface="Boopee" pitchFamily="2" charset="0"/>
              </a:rPr>
              <a:t>Abfractional</a:t>
            </a:r>
            <a:r>
              <a:rPr lang="en-US" sz="2800" b="1" dirty="0" smtClean="0">
                <a:latin typeface="Boopee" pitchFamily="2" charset="0"/>
              </a:rPr>
              <a:t> erosions </a:t>
            </a:r>
            <a:endParaRPr lang="en-IN" sz="2800" b="1" dirty="0" smtClean="0">
              <a:latin typeface="Boopee" pitchFamily="2" charset="0"/>
            </a:endParaRPr>
          </a:p>
          <a:p>
            <a:pPr lvl="0"/>
            <a:r>
              <a:rPr lang="en-US" sz="2800" b="1" dirty="0" smtClean="0">
                <a:latin typeface="Boopee" pitchFamily="2" charset="0"/>
              </a:rPr>
              <a:t>Chemical dissolution </a:t>
            </a:r>
            <a:endParaRPr lang="en-IN" sz="2800" b="1" dirty="0" smtClean="0">
              <a:latin typeface="Boopee" pitchFamily="2" charset="0"/>
            </a:endParaRPr>
          </a:p>
          <a:p>
            <a:pPr lvl="0"/>
            <a:r>
              <a:rPr lang="en-US" sz="2800" b="1" dirty="0" smtClean="0">
                <a:latin typeface="Boopee" pitchFamily="2" charset="0"/>
              </a:rPr>
              <a:t>Erosion </a:t>
            </a:r>
            <a:endParaRPr lang="en-IN" sz="2800" b="1" dirty="0" smtClean="0">
              <a:latin typeface="Boopee" pitchFamily="2" charset="0"/>
            </a:endParaRPr>
          </a:p>
          <a:p>
            <a:pPr lvl="0">
              <a:buNone/>
            </a:pPr>
            <a:r>
              <a:rPr lang="en-US" sz="2800" b="1" dirty="0" smtClean="0">
                <a:latin typeface="Boopee" pitchFamily="2" charset="0"/>
              </a:rPr>
              <a:t>		-Extrinsic acids </a:t>
            </a:r>
            <a:endParaRPr lang="en-IN" sz="2800" b="1" dirty="0" smtClean="0">
              <a:latin typeface="Boopee" pitchFamily="2" charset="0"/>
            </a:endParaRPr>
          </a:p>
          <a:p>
            <a:pPr lvl="0">
              <a:buNone/>
            </a:pPr>
            <a:r>
              <a:rPr lang="en-US" sz="2800" b="1" dirty="0" smtClean="0">
                <a:latin typeface="Boopee" pitchFamily="2" charset="0"/>
              </a:rPr>
              <a:t>		-Intrinsic acids </a:t>
            </a:r>
            <a:endParaRPr lang="en-IN" sz="2800" b="1" dirty="0" smtClean="0">
              <a:latin typeface="Boopee" pitchFamily="2" charset="0"/>
            </a:endParaRPr>
          </a:p>
          <a:p>
            <a:pPr lvl="0"/>
            <a:r>
              <a:rPr lang="en-US" sz="2800" b="1" dirty="0" err="1" smtClean="0">
                <a:latin typeface="Boopee" pitchFamily="2" charset="0"/>
              </a:rPr>
              <a:t>Multifactorial</a:t>
            </a:r>
            <a:r>
              <a:rPr lang="en-US" sz="2800" b="1" dirty="0" smtClean="0">
                <a:latin typeface="Boopee" pitchFamily="2" charset="0"/>
              </a:rPr>
              <a:t> etiology</a:t>
            </a:r>
            <a:endParaRPr lang="en-IN" sz="2800" b="1" dirty="0" smtClean="0">
              <a:latin typeface="Boopee" pitchFamily="2" charset="0"/>
            </a:endParaRPr>
          </a:p>
        </p:txBody>
      </p:sp>
      <p:sp>
        <p:nvSpPr>
          <p:cNvPr id="4" name="Title 1"/>
          <p:cNvSpPr>
            <a:spLocks noGrp="1"/>
          </p:cNvSpPr>
          <p:nvPr>
            <p:ph type="title"/>
          </p:nvPr>
        </p:nvSpPr>
        <p:spPr>
          <a:solidFill>
            <a:schemeClr val="accent6">
              <a:lumMod val="60000"/>
              <a:lumOff val="40000"/>
            </a:schemeClr>
          </a:solidFill>
          <a:scene3d>
            <a:camera prst="perspectiveAbove"/>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Wickenden Cafe NDP" pitchFamily="2" charset="0"/>
              </a:rPr>
              <a:t>CAUSES OF TOOTH WEAR</a:t>
            </a:r>
            <a:endParaRPr lang="en-I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Wickenden Cafe NDP" pitchFamily="2" charset="0"/>
            </a:endParaRPr>
          </a:p>
        </p:txBody>
      </p:sp>
      <p:pic>
        <p:nvPicPr>
          <p:cNvPr id="5" name="~PP2619.WAV">
            <a:hlinkClick r:id="" action="ppaction://media"/>
          </p:cNvPr>
          <p:cNvPicPr>
            <a:picLocks noRot="1" noChangeAspect="1"/>
          </p:cNvPicPr>
          <p:nvPr>
            <a:wavAudioFile r:embed="rId1" name="~PP2619.WAV"/>
          </p:nvPr>
        </p:nvPicPr>
        <p:blipFill>
          <a:blip r:embed="rId3" cstate="print"/>
          <a:stretch>
            <a:fillRect/>
          </a:stretch>
        </p:blipFill>
        <p:spPr>
          <a:xfrm>
            <a:off x="8632825" y="6346825"/>
            <a:ext cx="304800" cy="304800"/>
          </a:xfrm>
          <a:prstGeom prst="rect">
            <a:avLst/>
          </a:prstGeom>
        </p:spPr>
      </p:pic>
    </p:spTree>
  </p:cSld>
  <p:clrMapOvr>
    <a:masterClrMapping/>
  </p:clrMapOvr>
  <p:transition advTm="15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8" presetClass="entr" presetSubtype="12"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strips(downLeft)">
                                      <p:cBhvr>
                                        <p:cTn id="9" dur="500"/>
                                        <p:tgtEl>
                                          <p:spTgt spid="3">
                                            <p:txEl>
                                              <p:pRg st="1" end="1"/>
                                            </p:txEl>
                                          </p:spTgt>
                                        </p:tgtEl>
                                      </p:cBhvr>
                                    </p:animEffect>
                                  </p:childTnLst>
                                </p:cTn>
                              </p:par>
                              <p:par>
                                <p:cTn id="10" presetID="18" presetClass="entr" presetSubtype="12"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strips(downLeft)">
                                      <p:cBhvr>
                                        <p:cTn id="15" dur="500"/>
                                        <p:tgtEl>
                                          <p:spTgt spid="3">
                                            <p:txEl>
                                              <p:pRg st="3" end="3"/>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strips(downLeft)">
                                      <p:cBhvr>
                                        <p:cTn id="27" dur="500"/>
                                        <p:tgtEl>
                                          <p:spTgt spid="3">
                                            <p:txEl>
                                              <p:pRg st="7" end="7"/>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strips(downLeft)">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Autofit/>
          </a:bodyPr>
          <a:lstStyle/>
          <a:p>
            <a:pPr>
              <a:lnSpc>
                <a:spcPct val="90000"/>
              </a:lnSpc>
            </a:pPr>
            <a:r>
              <a:rPr lang="en-US" sz="3600" b="1" dirty="0" smtClean="0">
                <a:latin typeface="Boopee" pitchFamily="2" charset="0"/>
              </a:rPr>
              <a:t>The pain is:</a:t>
            </a:r>
          </a:p>
          <a:p>
            <a:pPr lvl="1">
              <a:lnSpc>
                <a:spcPct val="90000"/>
              </a:lnSpc>
              <a:buBlip>
                <a:blip r:embed="rId4"/>
              </a:buBlip>
            </a:pPr>
            <a:r>
              <a:rPr lang="en-US" sz="3200" b="1" dirty="0" smtClean="0">
                <a:latin typeface="Boopee" pitchFamily="2" charset="0"/>
              </a:rPr>
              <a:t>   Episodic </a:t>
            </a:r>
          </a:p>
          <a:p>
            <a:pPr>
              <a:lnSpc>
                <a:spcPct val="90000"/>
              </a:lnSpc>
              <a:buNone/>
            </a:pPr>
            <a:r>
              <a:rPr lang="en-US" sz="3600" b="1" dirty="0" smtClean="0">
                <a:latin typeface="Boopee" pitchFamily="2" charset="0"/>
              </a:rPr>
              <a:t>   Although sharp in nature but:</a:t>
            </a:r>
          </a:p>
          <a:p>
            <a:pPr lvl="1">
              <a:lnSpc>
                <a:spcPct val="90000"/>
              </a:lnSpc>
              <a:buBlip>
                <a:blip r:embed="rId4"/>
              </a:buBlip>
            </a:pPr>
            <a:r>
              <a:rPr lang="en-US" sz="3200" b="1" dirty="0" smtClean="0">
                <a:latin typeface="Boopee" pitchFamily="2" charset="0"/>
              </a:rPr>
              <a:t>   short in duration </a:t>
            </a:r>
          </a:p>
          <a:p>
            <a:pPr lvl="1">
              <a:lnSpc>
                <a:spcPct val="90000"/>
              </a:lnSpc>
              <a:buBlip>
                <a:blip r:embed="rId4"/>
              </a:buBlip>
            </a:pPr>
            <a:r>
              <a:rPr lang="en-US" sz="3200" b="1" dirty="0" smtClean="0">
                <a:latin typeface="Boopee" pitchFamily="2" charset="0"/>
              </a:rPr>
              <a:t>   Hence annoying, but bearable</a:t>
            </a:r>
          </a:p>
          <a:p>
            <a:r>
              <a:rPr lang="en-US" sz="3600" b="1" dirty="0" smtClean="0">
                <a:latin typeface="Boopee" pitchFamily="2" charset="0"/>
              </a:rPr>
              <a:t>Pain is far more severe:</a:t>
            </a:r>
          </a:p>
          <a:p>
            <a:pPr lvl="1">
              <a:buBlip>
                <a:blip r:embed="rId4"/>
              </a:buBlip>
            </a:pPr>
            <a:r>
              <a:rPr lang="en-US" sz="3200" b="1" dirty="0" smtClean="0">
                <a:latin typeface="Boopee" pitchFamily="2" charset="0"/>
              </a:rPr>
              <a:t> Lasts for hours or days </a:t>
            </a:r>
          </a:p>
          <a:p>
            <a:pPr lvl="1">
              <a:buBlip>
                <a:blip r:embed="rId4"/>
              </a:buBlip>
            </a:pPr>
            <a:r>
              <a:rPr lang="en-US" sz="3200" b="1" dirty="0" smtClean="0">
                <a:latin typeface="Boopee" pitchFamily="2" charset="0"/>
              </a:rPr>
              <a:t> Interferes with day-to-day activities </a:t>
            </a:r>
          </a:p>
          <a:p>
            <a:endParaRPr lang="en-IN" sz="4000" b="1" dirty="0">
              <a:latin typeface="Boopee" pitchFamily="2" charset="0"/>
            </a:endParaRPr>
          </a:p>
        </p:txBody>
      </p:sp>
      <p:sp>
        <p:nvSpPr>
          <p:cNvPr id="4" name="Title 1"/>
          <p:cNvSpPr txBox="1">
            <a:spLocks/>
          </p:cNvSpPr>
          <p:nvPr/>
        </p:nvSpPr>
        <p:spPr>
          <a:xfrm>
            <a:off x="609600" y="427038"/>
            <a:ext cx="8229600" cy="1143000"/>
          </a:xfrm>
          <a:prstGeom prst="rect">
            <a:avLst/>
          </a:prstGeom>
          <a:solidFill>
            <a:schemeClr val="accent6">
              <a:lumMod val="20000"/>
              <a:lumOff val="80000"/>
            </a:schemeClr>
          </a:solidFill>
          <a:scene3d>
            <a:camera prst="perspectiveAbove"/>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Wickenden Cafe NDP" pitchFamily="2" charset="0"/>
                <a:ea typeface="+mn-ea"/>
                <a:cs typeface="+mn-cs"/>
              </a:rPr>
              <a:t>CLINICAL FEATURES</a:t>
            </a:r>
            <a:endParaRPr kumimoji="0" lang="en-IN" sz="4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Wickenden Cafe NDP" pitchFamily="2" charset="0"/>
              <a:ea typeface="+mn-ea"/>
              <a:cs typeface="+mn-cs"/>
            </a:endParaRPr>
          </a:p>
        </p:txBody>
      </p:sp>
      <p:pic>
        <p:nvPicPr>
          <p:cNvPr id="5" name="~PP481.WAV">
            <a:hlinkClick r:id="" action="ppaction://media"/>
          </p:cNvPr>
          <p:cNvPicPr>
            <a:picLocks noRot="1" noChangeAspect="1"/>
          </p:cNvPicPr>
          <p:nvPr>
            <a:wavAudioFile r:embed="rId2" name="~PP481.WAV"/>
          </p:nvPr>
        </p:nvPicPr>
        <p:blipFill>
          <a:blip r:embed="rId5" cstate="print"/>
          <a:stretch>
            <a:fillRect/>
          </a:stretch>
        </p:blipFill>
        <p:spPr>
          <a:xfrm>
            <a:off x="8632825" y="6346825"/>
            <a:ext cx="304800" cy="304800"/>
          </a:xfrm>
          <a:prstGeom prst="rect">
            <a:avLst/>
          </a:prstGeom>
        </p:spPr>
      </p:pic>
    </p:spTree>
    <p:custDataLst>
      <p:tags r:id="rId1"/>
    </p:custDataLst>
  </p:cSld>
  <p:clrMapOvr>
    <a:masterClrMapping/>
  </p:clrMapOvr>
  <p:transition advTm="222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edge">
                                      <p:cBhvr>
                                        <p:cTn id="11" dur="2000"/>
                                        <p:tgtEl>
                                          <p:spTgt spid="3">
                                            <p:txEl>
                                              <p:pRg st="0" end="0"/>
                                            </p:txEl>
                                          </p:spTgt>
                                        </p:tgtEl>
                                      </p:cBhvr>
                                    </p:animEffect>
                                  </p:childTnLst>
                                </p:cTn>
                              </p:par>
                              <p:par>
                                <p:cTn id="12" presetID="2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edge">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strips(downLeft)">
                                      <p:cBhvr>
                                        <p:cTn id="19" dur="500"/>
                                        <p:tgtEl>
                                          <p:spTgt spid="3">
                                            <p:txEl>
                                              <p:pRg st="2" end="2"/>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trips(down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a:lnSpc>
                <a:spcPct val="80000"/>
              </a:lnSpc>
              <a:defRPr/>
            </a:pPr>
            <a:r>
              <a:rPr lang="en-US" sz="4000" b="1" dirty="0" smtClean="0">
                <a:latin typeface="Boopee" pitchFamily="2" charset="0"/>
              </a:rPr>
              <a:t>Slightly higher incidence in females </a:t>
            </a:r>
            <a:endParaRPr lang="en-US" sz="4000" b="1" dirty="0" smtClean="0">
              <a:latin typeface="Boopee" pitchFamily="2" charset="0"/>
              <a:sym typeface="Wingdings" pitchFamily="2" charset="2"/>
            </a:endParaRPr>
          </a:p>
          <a:p>
            <a:pPr>
              <a:lnSpc>
                <a:spcPct val="80000"/>
              </a:lnSpc>
              <a:defRPr/>
            </a:pPr>
            <a:r>
              <a:rPr lang="en-US" sz="4000" b="1" dirty="0" smtClean="0">
                <a:latin typeface="Boopee" pitchFamily="2" charset="0"/>
              </a:rPr>
              <a:t>Age ranges from 20-40 years</a:t>
            </a:r>
          </a:p>
          <a:p>
            <a:pPr>
              <a:lnSpc>
                <a:spcPct val="80000"/>
              </a:lnSpc>
              <a:defRPr/>
            </a:pPr>
            <a:r>
              <a:rPr lang="en-US" sz="4000" b="1" dirty="0" smtClean="0">
                <a:latin typeface="Boopee" pitchFamily="2" charset="0"/>
              </a:rPr>
              <a:t>Prevalence ranges from 4% to 57%</a:t>
            </a:r>
          </a:p>
          <a:p>
            <a:pPr>
              <a:lnSpc>
                <a:spcPct val="80000"/>
              </a:lnSpc>
              <a:defRPr/>
            </a:pPr>
            <a:r>
              <a:rPr lang="en-US" sz="4000" b="1" dirty="0" smtClean="0">
                <a:latin typeface="Boopee" pitchFamily="2" charset="0"/>
              </a:rPr>
              <a:t>Higher in periodontal patients 72.5% -98%</a:t>
            </a:r>
            <a:endParaRPr lang="ar-SA" sz="4000" b="1" dirty="0" smtClean="0">
              <a:latin typeface="Boopee" pitchFamily="2" charset="0"/>
            </a:endParaRPr>
          </a:p>
          <a:p>
            <a:pPr>
              <a:buNone/>
              <a:defRPr/>
            </a:pPr>
            <a:endParaRPr lang="en-US" sz="4000" dirty="0" smtClean="0">
              <a:solidFill>
                <a:srgbClr val="FF0000"/>
              </a:solidFill>
            </a:endParaRPr>
          </a:p>
          <a:p>
            <a:pPr>
              <a:defRPr/>
            </a:pPr>
            <a:r>
              <a:rPr lang="en-US" sz="4000" dirty="0" smtClean="0">
                <a:solidFill>
                  <a:schemeClr val="accent2"/>
                </a:solidFill>
                <a:effectLst>
                  <a:glow rad="228600">
                    <a:schemeClr val="accent6">
                      <a:satMod val="175000"/>
                      <a:alpha val="40000"/>
                    </a:schemeClr>
                  </a:glow>
                </a:effectLst>
              </a:rPr>
              <a:t> </a:t>
            </a:r>
            <a:r>
              <a:rPr lang="en-US" sz="4000" b="1" dirty="0" err="1" smtClean="0">
                <a:solidFill>
                  <a:schemeClr val="accent2"/>
                </a:solidFill>
                <a:effectLst>
                  <a:glow rad="228600">
                    <a:schemeClr val="accent6">
                      <a:satMod val="175000"/>
                      <a:alpha val="40000"/>
                    </a:schemeClr>
                  </a:glow>
                </a:effectLst>
                <a:latin typeface="Boopee" pitchFamily="2" charset="0"/>
              </a:rPr>
              <a:t>Chabanski</a:t>
            </a:r>
            <a:r>
              <a:rPr lang="en-US" sz="4000" b="1" dirty="0" smtClean="0">
                <a:solidFill>
                  <a:schemeClr val="accent2"/>
                </a:solidFill>
                <a:effectLst>
                  <a:glow rad="228600">
                    <a:schemeClr val="accent6">
                      <a:satMod val="175000"/>
                      <a:alpha val="40000"/>
                    </a:schemeClr>
                  </a:glow>
                </a:effectLst>
                <a:latin typeface="Boopee" pitchFamily="2" charset="0"/>
              </a:rPr>
              <a:t> et al (1995):</a:t>
            </a:r>
            <a:r>
              <a:rPr lang="en-US" sz="4000" b="1" dirty="0" smtClean="0">
                <a:solidFill>
                  <a:schemeClr val="accent2"/>
                </a:solidFill>
                <a:latin typeface="Boopee" pitchFamily="2" charset="0"/>
              </a:rPr>
              <a:t> </a:t>
            </a:r>
            <a:r>
              <a:rPr lang="en-US" sz="4000" b="1" dirty="0" smtClean="0">
                <a:latin typeface="Boopee" pitchFamily="2" charset="0"/>
              </a:rPr>
              <a:t>molars were more affected than incisors and premolars</a:t>
            </a:r>
          </a:p>
          <a:p>
            <a:pPr>
              <a:defRPr/>
            </a:pPr>
            <a:r>
              <a:rPr lang="en-US" sz="4000" b="1" dirty="0" smtClean="0">
                <a:solidFill>
                  <a:schemeClr val="accent2"/>
                </a:solidFill>
                <a:effectLst>
                  <a:glow rad="228600">
                    <a:schemeClr val="accent6">
                      <a:satMod val="175000"/>
                      <a:alpha val="40000"/>
                    </a:schemeClr>
                  </a:glow>
                </a:effectLst>
                <a:latin typeface="Boopee" pitchFamily="2" charset="0"/>
              </a:rPr>
              <a:t> Fischer et al (1992): </a:t>
            </a:r>
            <a:r>
              <a:rPr lang="en-US" sz="4000" b="1" dirty="0" smtClean="0">
                <a:latin typeface="Boopee" pitchFamily="2" charset="0"/>
              </a:rPr>
              <a:t>most affected are incisors &amp; premolars ,while the least are the molars  </a:t>
            </a:r>
          </a:p>
          <a:p>
            <a:pPr>
              <a:buNone/>
            </a:pPr>
            <a:endParaRPr lang="en-IN" sz="4000" b="1" dirty="0">
              <a:latin typeface="Boopee" pitchFamily="2" charset="0"/>
            </a:endParaRPr>
          </a:p>
        </p:txBody>
      </p:sp>
      <p:sp>
        <p:nvSpPr>
          <p:cNvPr id="4" name="Title 1"/>
          <p:cNvSpPr txBox="1">
            <a:spLocks noGrp="1"/>
          </p:cNvSpPr>
          <p:nvPr>
            <p:ph type="title"/>
          </p:nvPr>
        </p:nvSpPr>
        <p:spPr>
          <a:prstGeom prst="rect">
            <a:avLst/>
          </a:prstGeom>
          <a:solidFill>
            <a:schemeClr val="accent6">
              <a:lumMod val="20000"/>
              <a:lumOff val="80000"/>
            </a:schemeClr>
          </a:solidFill>
          <a:scene3d>
            <a:camera prst="perspectiveAbove"/>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Wickenden Cafe NDP" pitchFamily="2" charset="0"/>
                <a:ea typeface="+mn-ea"/>
                <a:cs typeface="+mn-cs"/>
              </a:rPr>
              <a:t>EPIDEMIOLOGY</a:t>
            </a:r>
            <a:r>
              <a:rPr kumimoji="0" lang="en-US" sz="4400" b="1" i="0" u="none" strike="noStrike" kern="1200" cap="none" spc="50" normalizeH="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Wickenden Cafe NDP" pitchFamily="2" charset="0"/>
                <a:ea typeface="+mn-ea"/>
                <a:cs typeface="+mn-cs"/>
              </a:rPr>
              <a:t> </a:t>
            </a:r>
            <a:endParaRPr kumimoji="0" lang="en-IN" sz="4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Wickenden Cafe NDP" pitchFamily="2" charset="0"/>
              <a:ea typeface="+mn-ea"/>
              <a:cs typeface="+mn-cs"/>
            </a:endParaRPr>
          </a:p>
        </p:txBody>
      </p:sp>
      <p:pic>
        <p:nvPicPr>
          <p:cNvPr id="5" name="~PP3744.WAV">
            <a:hlinkClick r:id="" action="ppaction://media"/>
          </p:cNvPr>
          <p:cNvPicPr>
            <a:picLocks noRot="1" noChangeAspect="1"/>
          </p:cNvPicPr>
          <p:nvPr>
            <a:wavAudioFile r:embed="rId2" name="~PP3744.WAV"/>
          </p:nvPr>
        </p:nvPicPr>
        <p:blipFill>
          <a:blip r:embed="rId4" cstate="print"/>
          <a:stretch>
            <a:fillRect/>
          </a:stretch>
        </p:blipFill>
        <p:spPr>
          <a:xfrm>
            <a:off x="8632825" y="6346825"/>
            <a:ext cx="304800" cy="304800"/>
          </a:xfrm>
          <a:prstGeom prst="rect">
            <a:avLst/>
          </a:prstGeom>
        </p:spPr>
      </p:pic>
    </p:spTree>
    <p:custDataLst>
      <p:tags r:id="rId1"/>
    </p:custDataLst>
  </p:cSld>
  <p:clrMapOvr>
    <a:masterClrMapping/>
  </p:clrMapOvr>
  <p:transition advTm="358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slide(fromBottom)">
                                      <p:cBhvr>
                                        <p:cTn id="29" dur="500"/>
                                        <p:tgtEl>
                                          <p:spTgt spid="3">
                                            <p:txEl>
                                              <p:pRg st="5" end="5"/>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slide(fromBottom)">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sng" strike="noStrike" kern="1200" cap="none" spc="0" normalizeH="0" baseline="0" noProof="0" smtClean="0">
                <a:ln>
                  <a:noFill/>
                </a:ln>
                <a:effectLst/>
                <a:uLnTx/>
                <a:uFillTx/>
                <a:latin typeface="Garamond" pitchFamily="18" charset="0"/>
                <a:ea typeface="+mj-ea"/>
                <a:cs typeface="+mj-cs"/>
              </a:rPr>
              <a:t>Neural theory</a:t>
            </a:r>
          </a:p>
        </p:txBody>
      </p:sp>
      <p:sp>
        <p:nvSpPr>
          <p:cNvPr id="3" name="Rectangle 3"/>
          <p:cNvSpPr txBox="1">
            <a:spLocks noChangeArrowheads="1"/>
          </p:cNvSpPr>
          <p:nvPr/>
        </p:nvSpPr>
        <p:spPr>
          <a:xfrm>
            <a:off x="457200" y="1600200"/>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smtClean="0">
                <a:ln>
                  <a:noFill/>
                </a:ln>
                <a:effectLst/>
                <a:uLnTx/>
                <a:uFillTx/>
                <a:latin typeface="Garamond" pitchFamily="18" charset="0"/>
                <a:ea typeface="+mn-ea"/>
                <a:cs typeface="+mn-cs"/>
              </a:rPr>
              <a:t>Also known as the “Direct innervation theory” theory. This states that thermal, chemical &amp; mechanical stimuli directly affect nerve endings within the dentinal tubules through direct communication with pulpal nerve fibers. While this theory has been supported by the observation of unmyelinated nerve fibers in the outer layer of root dentin &amp; the presence of putative neurogenic polypeptides, this theory is still considered theoretical with little solid evidence to support it.</a:t>
            </a:r>
            <a:endParaRPr kumimoji="0" lang="en-US" sz="2800" b="1" i="0" u="none" strike="noStrike" kern="1200" cap="none" spc="0" normalizeH="0" baseline="0" noProof="0" dirty="0" smtClean="0">
              <a:ln>
                <a:noFill/>
              </a:ln>
              <a:effectLst/>
              <a:uLnTx/>
              <a:uFillTx/>
              <a:latin typeface="Garamond" pitchFamily="18" charset="0"/>
              <a:ea typeface="+mn-ea"/>
              <a:cs typeface="+mn-cs"/>
            </a:endParaRPr>
          </a:p>
        </p:txBody>
      </p:sp>
      <p:pic>
        <p:nvPicPr>
          <p:cNvPr id="4" name="~PP2333.WAV">
            <a:hlinkClick r:id="" action="ppaction://media"/>
          </p:cNvPr>
          <p:cNvPicPr>
            <a:picLocks noRot="1" noChangeAspect="1"/>
          </p:cNvPicPr>
          <p:nvPr>
            <a:wavAudioFile r:embed="rId1" name="~PP2333.WAV"/>
          </p:nvPr>
        </p:nvPicPr>
        <p:blipFill>
          <a:blip r:embed="rId3" cstate="print"/>
          <a:stretch>
            <a:fillRect/>
          </a:stretch>
        </p:blipFill>
        <p:spPr>
          <a:xfrm>
            <a:off x="8632825" y="6346825"/>
            <a:ext cx="304800" cy="304800"/>
          </a:xfrm>
          <a:prstGeom prst="rect">
            <a:avLst/>
          </a:prstGeom>
        </p:spPr>
      </p:pic>
    </p:spTree>
  </p:cSld>
  <p:clrMapOvr>
    <a:masterClrMapping/>
  </p:clrMapOvr>
  <p:transition advTm="35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5"/>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1.3"/>
</p:tagLst>
</file>

<file path=ppt/tags/tag3.xml><?xml version="1.0" encoding="utf-8"?>
<p:tagLst xmlns:a="http://schemas.openxmlformats.org/drawingml/2006/main" xmlns:r="http://schemas.openxmlformats.org/officeDocument/2006/relationships" xmlns:p="http://schemas.openxmlformats.org/presentationml/2006/main">
  <p:tag name="TIMING" val="|3"/>
</p:tagLst>
</file>

<file path=ppt/tags/tag4.xml><?xml version="1.0" encoding="utf-8"?>
<p:tagLst xmlns:a="http://schemas.openxmlformats.org/drawingml/2006/main" xmlns:r="http://schemas.openxmlformats.org/officeDocument/2006/relationships" xmlns:p="http://schemas.openxmlformats.org/presentationml/2006/main">
  <p:tag name="TIMING" val="|3.9|20.5"/>
</p:tagLst>
</file>

<file path=ppt/tags/tag5.xml><?xml version="1.0" encoding="utf-8"?>
<p:tagLst xmlns:a="http://schemas.openxmlformats.org/drawingml/2006/main" xmlns:r="http://schemas.openxmlformats.org/officeDocument/2006/relationships" xmlns:p="http://schemas.openxmlformats.org/presentationml/2006/main">
  <p:tag name="TIMING" val="|2.6|1.1|9.3"/>
</p:tagLst>
</file>

<file path=ppt/tags/tag6.xml><?xml version="1.0" encoding="utf-8"?>
<p:tagLst xmlns:a="http://schemas.openxmlformats.org/drawingml/2006/main" xmlns:r="http://schemas.openxmlformats.org/officeDocument/2006/relationships" xmlns:p="http://schemas.openxmlformats.org/presentationml/2006/main">
  <p:tag name="TIMING" val="|0.6|18.5"/>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2410</TotalTime>
  <Words>708</Words>
  <Application>Microsoft Office PowerPoint</Application>
  <PresentationFormat>On-screen Show (4:3)</PresentationFormat>
  <Paragraphs>110</Paragraphs>
  <Slides>17</Slides>
  <Notes>0</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DENTIN HYPERSENSITIVITY AND ITS MANAGEMENT</vt:lpstr>
      <vt:lpstr>DEFINITION</vt:lpstr>
      <vt:lpstr>Slide 3</vt:lpstr>
      <vt:lpstr>ETIOLOGY</vt:lpstr>
      <vt:lpstr>CAUSES OF GINGIVAL RECESSION</vt:lpstr>
      <vt:lpstr>CAUSES OF TOOTH WEAR</vt:lpstr>
      <vt:lpstr>Slide 7</vt:lpstr>
      <vt:lpstr>EPIDEMIOLOGY </vt:lpstr>
      <vt:lpstr>Slide 9</vt:lpstr>
      <vt:lpstr>Slide 10</vt:lpstr>
      <vt:lpstr>Slide 11</vt:lpstr>
      <vt:lpstr>TREATMENT </vt:lpstr>
      <vt:lpstr>Slide 13</vt:lpstr>
      <vt:lpstr>Slide 14</vt:lpstr>
      <vt:lpstr>Slide 15</vt:lpstr>
      <vt:lpstr>Slide 16</vt:lpstr>
      <vt:lpstr>Slide 17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DENTIN HYPERSENSITIVITY AND ITS MANAGEMENT</dc:title>
  <dc:creator>Sonam</dc:creator>
  <cp:lastModifiedBy>Dr. Ankit Sant</cp:lastModifiedBy>
  <cp:revision>70</cp:revision>
  <dcterms:created xsi:type="dcterms:W3CDTF">2013-05-13T05:25:01Z</dcterms:created>
  <dcterms:modified xsi:type="dcterms:W3CDTF">2020-08-25T03:48:56Z</dcterms:modified>
</cp:coreProperties>
</file>