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57" r:id="rId4"/>
    <p:sldId id="258" r:id="rId5"/>
    <p:sldId id="259" r:id="rId6"/>
    <p:sldId id="260" r:id="rId7"/>
    <p:sldId id="261" r:id="rId8"/>
    <p:sldId id="262" r:id="rId9"/>
    <p:sldId id="263" r:id="rId10"/>
    <p:sldId id="264" r:id="rId11"/>
    <p:sldId id="280" r:id="rId12"/>
    <p:sldId id="265" r:id="rId13"/>
    <p:sldId id="266" r:id="rId14"/>
    <p:sldId id="267" r:id="rId15"/>
    <p:sldId id="269" r:id="rId16"/>
    <p:sldId id="268" r:id="rId17"/>
    <p:sldId id="270" r:id="rId18"/>
    <p:sldId id="271" r:id="rId19"/>
    <p:sldId id="272" r:id="rId20"/>
    <p:sldId id="273" r:id="rId21"/>
    <p:sldId id="281" r:id="rId22"/>
    <p:sldId id="274" r:id="rId23"/>
    <p:sldId id="275" r:id="rId24"/>
    <p:sldId id="290" r:id="rId25"/>
    <p:sldId id="276" r:id="rId26"/>
    <p:sldId id="277" r:id="rId27"/>
    <p:sldId id="278" r:id="rId28"/>
    <p:sldId id="282" r:id="rId29"/>
    <p:sldId id="284" r:id="rId30"/>
    <p:sldId id="285" r:id="rId31"/>
    <p:sldId id="286" r:id="rId32"/>
    <p:sldId id="288"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D38FE94-504E-4D83-B550-76423687D714}" type="datetimeFigureOut">
              <a:rPr lang="en-US" smtClean="0"/>
              <a:pPr/>
              <a:t>8/17/2020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25E22C-5325-4F6B-AA03-763C401ABBE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D38FE94-504E-4D83-B550-76423687D714}" type="datetimeFigureOut">
              <a:rPr lang="en-US" smtClean="0"/>
              <a:pPr/>
              <a:t>8/17/2020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25E22C-5325-4F6B-AA03-763C401ABBE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D38FE94-504E-4D83-B550-76423687D714}" type="datetimeFigureOut">
              <a:rPr lang="en-US" smtClean="0"/>
              <a:pPr/>
              <a:t>8/17/2020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25E22C-5325-4F6B-AA03-763C401ABBE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D38FE94-504E-4D83-B550-76423687D714}" type="datetimeFigureOut">
              <a:rPr lang="en-US" smtClean="0"/>
              <a:pPr/>
              <a:t>8/17/2020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25E22C-5325-4F6B-AA03-763C401ABBE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38FE94-504E-4D83-B550-76423687D714}" type="datetimeFigureOut">
              <a:rPr lang="en-US" smtClean="0"/>
              <a:pPr/>
              <a:t>8/17/2020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25E22C-5325-4F6B-AA03-763C401ABBE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D38FE94-504E-4D83-B550-76423687D714}" type="datetimeFigureOut">
              <a:rPr lang="en-US" smtClean="0"/>
              <a:pPr/>
              <a:t>8/17/2020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25E22C-5325-4F6B-AA03-763C401ABBE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D38FE94-504E-4D83-B550-76423687D714}" type="datetimeFigureOut">
              <a:rPr lang="en-US" smtClean="0"/>
              <a:pPr/>
              <a:t>8/17/2020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525E22C-5325-4F6B-AA03-763C401ABBE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D38FE94-504E-4D83-B550-76423687D714}" type="datetimeFigureOut">
              <a:rPr lang="en-US" smtClean="0"/>
              <a:pPr/>
              <a:t>8/17/2020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525E22C-5325-4F6B-AA03-763C401ABBE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38FE94-504E-4D83-B550-76423687D714}" type="datetimeFigureOut">
              <a:rPr lang="en-US" smtClean="0"/>
              <a:pPr/>
              <a:t>8/17/2020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525E22C-5325-4F6B-AA03-763C401ABBE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38FE94-504E-4D83-B550-76423687D714}" type="datetimeFigureOut">
              <a:rPr lang="en-US" smtClean="0"/>
              <a:pPr/>
              <a:t>8/17/2020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25E22C-5325-4F6B-AA03-763C401ABBE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38FE94-504E-4D83-B550-76423687D714}" type="datetimeFigureOut">
              <a:rPr lang="en-US" smtClean="0"/>
              <a:pPr/>
              <a:t>8/17/2020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25E22C-5325-4F6B-AA03-763C401ABBE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38FE94-504E-4D83-B550-76423687D714}" type="datetimeFigureOut">
              <a:rPr lang="en-US" smtClean="0"/>
              <a:pPr/>
              <a:t>8/17/2020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25E22C-5325-4F6B-AA03-763C401ABBE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TA Rupture and Hamstring Strain</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Exercise: Maximum Protection Phase Achilles tendon repair</a:t>
            </a:r>
            <a:endParaRPr lang="en-IN" dirty="0"/>
          </a:p>
        </p:txBody>
      </p:sp>
      <p:sp>
        <p:nvSpPr>
          <p:cNvPr id="3" name="Content Placeholder 2"/>
          <p:cNvSpPr>
            <a:spLocks noGrp="1"/>
          </p:cNvSpPr>
          <p:nvPr>
            <p:ph idx="1"/>
          </p:nvPr>
        </p:nvSpPr>
        <p:spPr/>
        <p:txBody>
          <a:bodyPr>
            <a:normAutofit/>
          </a:bodyPr>
          <a:lstStyle/>
          <a:p>
            <a:pPr algn="just"/>
            <a:r>
              <a:rPr lang="en-IN" sz="2500" dirty="0" smtClean="0"/>
              <a:t>It is frequently  performed on an out- patient basis. </a:t>
            </a:r>
          </a:p>
          <a:p>
            <a:pPr algn="just"/>
            <a:r>
              <a:rPr lang="en-IN" sz="2500" dirty="0" smtClean="0"/>
              <a:t>Therefore, patient education is essential before surgery or prior to discharge. It focuses on wound care (if the immobilizer is removable), controlling peripheral </a:t>
            </a:r>
            <a:r>
              <a:rPr lang="en-IN" sz="2500" dirty="0" err="1" smtClean="0"/>
              <a:t>edema</a:t>
            </a:r>
            <a:r>
              <a:rPr lang="en-IN" sz="2500" dirty="0" smtClean="0"/>
              <a:t> by elevating the operated leg, gait training, and a home exercise program. </a:t>
            </a: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pPr algn="just"/>
            <a:r>
              <a:rPr lang="en-IN" dirty="0" smtClean="0"/>
              <a:t>The following treatment goals and exercises are appropriate during the first 4 to 6 weeks after surgery.</a:t>
            </a:r>
          </a:p>
          <a:p>
            <a:pPr algn="just"/>
            <a:r>
              <a:rPr lang="en-IN" dirty="0" smtClean="0"/>
              <a:t>Maintain ROM of </a:t>
            </a:r>
            <a:r>
              <a:rPr lang="en-IN" dirty="0" err="1" smtClean="0"/>
              <a:t>nonimmobilized</a:t>
            </a:r>
            <a:r>
              <a:rPr lang="en-IN" dirty="0" smtClean="0"/>
              <a:t> joints. </a:t>
            </a:r>
          </a:p>
          <a:p>
            <a:pPr algn="just"/>
            <a:r>
              <a:rPr lang="en-IN" dirty="0" smtClean="0"/>
              <a:t>Prevent reflex inhibition of immobilized muscle groups. If early ROM is not permitted, begin </a:t>
            </a:r>
            <a:r>
              <a:rPr lang="en-IN" dirty="0" err="1" smtClean="0"/>
              <a:t>submaximal</a:t>
            </a:r>
            <a:r>
              <a:rPr lang="en-IN" dirty="0" smtClean="0"/>
              <a:t>, pain-free muscle-setting exercises of the ankle in the immobilizer within the first few days after surgery. </a:t>
            </a:r>
          </a:p>
          <a:p>
            <a:pPr algn="just"/>
            <a:r>
              <a:rPr lang="en-IN" dirty="0" smtClean="0"/>
              <a:t>Start with setting exercises of the </a:t>
            </a:r>
            <a:r>
              <a:rPr lang="en-IN" dirty="0" err="1" smtClean="0"/>
              <a:t>dorsiflexors</a:t>
            </a:r>
            <a:r>
              <a:rPr lang="en-IN" dirty="0" smtClean="0"/>
              <a:t>, invertors, and </a:t>
            </a:r>
            <a:r>
              <a:rPr lang="en-IN" dirty="0" err="1" smtClean="0"/>
              <a:t>evertors</a:t>
            </a:r>
            <a:r>
              <a:rPr lang="en-IN" dirty="0" smtClean="0"/>
              <a:t>. At 2 weeks, add setting exercises of the </a:t>
            </a:r>
            <a:r>
              <a:rPr lang="en-IN" dirty="0" err="1" smtClean="0"/>
              <a:t>plantarflexors</a:t>
            </a:r>
            <a:r>
              <a:rPr lang="en-IN" dirty="0" smtClean="0"/>
              <a:t>.</a:t>
            </a:r>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500" dirty="0" smtClean="0"/>
              <a:t>Prevent joint stiffness and soft tissue adhesions in the operated ankle and foot. </a:t>
            </a:r>
          </a:p>
          <a:p>
            <a:pPr algn="just"/>
            <a:r>
              <a:rPr lang="en-IN" sz="2500" dirty="0" smtClean="0"/>
              <a:t>If an early motion and weight bearing approach was planned, begin the ROM exercises within a few days to 2 weeks after surgery. </a:t>
            </a:r>
          </a:p>
          <a:p>
            <a:pPr algn="just"/>
            <a:r>
              <a:rPr lang="en-IN" sz="2500" dirty="0" smtClean="0"/>
              <a:t>Maintain cardiopulmonary endurance. Use an upper extremity </a:t>
            </a:r>
            <a:r>
              <a:rPr lang="en-IN" sz="2500" dirty="0" err="1" smtClean="0"/>
              <a:t>ergometry</a:t>
            </a:r>
            <a:r>
              <a:rPr lang="en-IN" sz="2500" dirty="0" smtClean="0"/>
              <a:t> for endurance training, if available.</a:t>
            </a: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Exercise: Moderate Protection Phase</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IN" dirty="0" smtClean="0"/>
              <a:t>By 6 weeks postoperatively </a:t>
            </a:r>
            <a:r>
              <a:rPr lang="en-IN" dirty="0"/>
              <a:t>the patient may be permitted to bear weight as tolerated on the operated extremity </a:t>
            </a:r>
            <a:r>
              <a:rPr lang="en-IN" dirty="0" smtClean="0"/>
              <a:t>regardless </a:t>
            </a:r>
            <a:r>
              <a:rPr lang="en-IN" dirty="0"/>
              <a:t>of whether an early weight-bearing program or conventional program was implemented. </a:t>
            </a:r>
            <a:endParaRPr lang="en-IN" dirty="0" smtClean="0"/>
          </a:p>
          <a:p>
            <a:pPr algn="just"/>
            <a:r>
              <a:rPr lang="en-IN" dirty="0" smtClean="0"/>
              <a:t>However</a:t>
            </a:r>
            <a:r>
              <a:rPr lang="en-IN" dirty="0"/>
              <a:t>, a </a:t>
            </a:r>
            <a:r>
              <a:rPr lang="en-IN" dirty="0" smtClean="0"/>
              <a:t>functional </a:t>
            </a:r>
            <a:r>
              <a:rPr lang="en-IN" dirty="0"/>
              <a:t>CAM </a:t>
            </a:r>
            <a:r>
              <a:rPr lang="en-IN" dirty="0" err="1"/>
              <a:t>orthosis</a:t>
            </a:r>
            <a:r>
              <a:rPr lang="en-IN" dirty="0"/>
              <a:t> is required during progressive </a:t>
            </a:r>
            <a:r>
              <a:rPr lang="en-IN" dirty="0" smtClean="0"/>
              <a:t>weight </a:t>
            </a:r>
            <a:r>
              <a:rPr lang="en-IN" dirty="0"/>
              <a:t>bearing activities for several weeks. During this phase of rehabilitation, which usually extends from 6 to 12 weeks postoperatively, gradually increasing stress is placed on the operated tendon and surrounding structures. Patients typically begin a </a:t>
            </a:r>
            <a:r>
              <a:rPr lang="en-IN" dirty="0" smtClean="0"/>
              <a:t>supervised </a:t>
            </a:r>
            <a:r>
              <a:rPr lang="en-IN" dirty="0"/>
              <a:t>exercise program at this time.</a:t>
            </a:r>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pPr algn="just"/>
            <a:r>
              <a:rPr lang="en-IN" b="1" dirty="0"/>
              <a:t>Increase ROM of the operated ankle</a:t>
            </a:r>
            <a:r>
              <a:rPr lang="en-IN" dirty="0"/>
              <a:t>. </a:t>
            </a:r>
            <a:endParaRPr lang="en-IN" dirty="0" smtClean="0"/>
          </a:p>
          <a:p>
            <a:pPr algn="just"/>
            <a:r>
              <a:rPr lang="en-IN" dirty="0" smtClean="0"/>
              <a:t>Begin </a:t>
            </a:r>
            <a:r>
              <a:rPr lang="en-IN" dirty="0"/>
              <a:t>gentle self-stretching exercises in </a:t>
            </a:r>
            <a:r>
              <a:rPr lang="en-IN" dirty="0" err="1"/>
              <a:t>nonweight</a:t>
            </a:r>
            <a:r>
              <a:rPr lang="en-IN" dirty="0"/>
              <a:t>-bearing and weight-bearing positions. </a:t>
            </a:r>
            <a:endParaRPr lang="en-IN" dirty="0" smtClean="0"/>
          </a:p>
          <a:p>
            <a:pPr algn="just"/>
            <a:r>
              <a:rPr lang="en-IN" dirty="0" smtClean="0"/>
              <a:t>Stretch </a:t>
            </a:r>
            <a:r>
              <a:rPr lang="en-IN" dirty="0"/>
              <a:t>the </a:t>
            </a:r>
            <a:r>
              <a:rPr lang="en-IN" dirty="0" err="1"/>
              <a:t>gastrocnemius</a:t>
            </a:r>
            <a:r>
              <a:rPr lang="en-IN" dirty="0"/>
              <a:t>– </a:t>
            </a:r>
            <a:r>
              <a:rPr lang="en-IN" dirty="0" err="1"/>
              <a:t>soleus</a:t>
            </a:r>
            <a:r>
              <a:rPr lang="en-IN" dirty="0"/>
              <a:t> muscle group with the knee extended and flexed. </a:t>
            </a:r>
            <a:endParaRPr lang="en-IN" dirty="0" smtClean="0"/>
          </a:p>
          <a:p>
            <a:pPr algn="just"/>
            <a:r>
              <a:rPr lang="en-IN" dirty="0" smtClean="0"/>
              <a:t>Examples </a:t>
            </a:r>
            <a:r>
              <a:rPr lang="en-IN" dirty="0"/>
              <a:t>of stretching activities are: • </a:t>
            </a:r>
            <a:r>
              <a:rPr lang="en-IN" dirty="0" smtClean="0"/>
              <a:t>Joint </a:t>
            </a:r>
            <a:r>
              <a:rPr lang="en-IN" dirty="0"/>
              <a:t>mobilization techniques if ankle or foot joints are restricted • Gentle manual stretching to increase inversion/</a:t>
            </a:r>
            <a:r>
              <a:rPr lang="en-IN" dirty="0" err="1"/>
              <a:t>eversion</a:t>
            </a:r>
            <a:r>
              <a:rPr lang="en-IN" dirty="0"/>
              <a:t> and </a:t>
            </a:r>
            <a:r>
              <a:rPr lang="en-IN" dirty="0" err="1"/>
              <a:t>dorsiflexion</a:t>
            </a:r>
            <a:r>
              <a:rPr lang="en-IN" dirty="0"/>
              <a:t>/</a:t>
            </a:r>
            <a:r>
              <a:rPr lang="en-IN" dirty="0" err="1"/>
              <a:t>plantarflexion</a:t>
            </a:r>
            <a:r>
              <a:rPr lang="en-IN" dirty="0"/>
              <a:t> • A towel stretch to increase </a:t>
            </a:r>
            <a:r>
              <a:rPr lang="en-IN" dirty="0" err="1"/>
              <a:t>dorsiflexion</a:t>
            </a:r>
            <a:r>
              <a:rPr lang="en-IN" dirty="0"/>
              <a:t> • While seated, active ankle ROM with the foot resting on a small rocker or wobble board • Standing stretch to increase </a:t>
            </a:r>
            <a:r>
              <a:rPr lang="en-IN" dirty="0" err="1"/>
              <a:t>dorsiflexion</a:t>
            </a:r>
            <a:r>
              <a:rPr lang="en-IN" dirty="0"/>
              <a:t> with the knee flexed and extended • Descend stairs step over step as ROM </a:t>
            </a:r>
            <a:r>
              <a:rPr lang="en-IN" dirty="0" smtClean="0"/>
              <a:t>improves.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500" b="1" dirty="0" smtClean="0"/>
              <a:t>Improve strength of the operated lower extremity. </a:t>
            </a:r>
            <a:r>
              <a:rPr lang="en-IN" sz="2500" dirty="0" smtClean="0"/>
              <a:t>Initiate open and closed chain, low-intensity resistance exercises at 6 to 8 weeks. Examples include. </a:t>
            </a:r>
          </a:p>
          <a:p>
            <a:pPr algn="just">
              <a:buNone/>
            </a:pPr>
            <a:r>
              <a:rPr lang="en-IN" sz="2500" dirty="0" smtClean="0"/>
              <a:t>• Open-chain resistance exercises of the ankle against a light grade of elastic resistance. • Bilateral, progressing to unilateral closed-chain activities, such as heel and toe raises while seated, mini- squats alternating heel raises and toe raises, and partial lunges using body weight as resistance. </a:t>
            </a:r>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500" b="1" dirty="0" smtClean="0"/>
              <a:t>Re-establish balance reactions</a:t>
            </a:r>
            <a:r>
              <a:rPr lang="en-IN" sz="2500" dirty="0" smtClean="0"/>
              <a:t>. Initiate </a:t>
            </a:r>
            <a:r>
              <a:rPr lang="en-IN" sz="2500" dirty="0" err="1" smtClean="0"/>
              <a:t>proprioceptive</a:t>
            </a:r>
            <a:r>
              <a:rPr lang="en-IN" sz="2500" dirty="0" smtClean="0"/>
              <a:t> training and balance exercises in double-leg stance on a firm surface. Progress to single-leg stance on a soft surface. Improve muscular and cardiopulmonary endurance. Begin and gradually progress level-surface treadmill walking or stationary cycling (recumbent or upright) approach is employed. </a:t>
            </a:r>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Exercise: Minimum Protection/ Return to Function Phase </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sz="2500" dirty="0" smtClean="0"/>
              <a:t>The final phase of rehabilitation, which begins around 12 to 16 weeks postoperatively, is directed toward returning a patient to a pre-injury level of function for expected work- related demands and desired recreational/athletic activities. </a:t>
            </a:r>
          </a:p>
          <a:p>
            <a:pPr algn="just"/>
            <a:r>
              <a:rPr lang="en-IN" sz="2500" dirty="0" smtClean="0"/>
              <a:t>Stretching exercises continue until full ROM is achieved, and then the patient transitions to a maintenance program. </a:t>
            </a:r>
          </a:p>
          <a:p>
            <a:pPr algn="just"/>
            <a:r>
              <a:rPr lang="en-IN" sz="2500" dirty="0" smtClean="0"/>
              <a:t>Eccentric resistance exercises of the </a:t>
            </a:r>
            <a:r>
              <a:rPr lang="en-IN" sz="2500" dirty="0" err="1" smtClean="0"/>
              <a:t>gastrocnemius–soleus</a:t>
            </a:r>
            <a:r>
              <a:rPr lang="en-IN" sz="2500" dirty="0" smtClean="0"/>
              <a:t> muscle group in weight-bearing positions and eventually </a:t>
            </a:r>
            <a:r>
              <a:rPr lang="en-IN" sz="2500" dirty="0" err="1" smtClean="0"/>
              <a:t>plyometric</a:t>
            </a:r>
            <a:r>
              <a:rPr lang="en-IN" sz="2500" dirty="0" smtClean="0"/>
              <a:t> training are added to the strengthening program.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500" dirty="0" smtClean="0"/>
              <a:t>More challenging </a:t>
            </a:r>
            <a:r>
              <a:rPr lang="en-IN" sz="2500" dirty="0" err="1" smtClean="0"/>
              <a:t>proprioceptive</a:t>
            </a:r>
            <a:r>
              <a:rPr lang="en-IN" sz="2500" dirty="0" smtClean="0"/>
              <a:t> training is added. Jogging, running, agility drills, and sport-specific training usually can be initiated at 16 weeks. </a:t>
            </a:r>
          </a:p>
          <a:p>
            <a:pPr algn="just"/>
            <a:r>
              <a:rPr lang="en-IN" sz="2500" dirty="0" smtClean="0"/>
              <a:t>Patient education focuses on ways to reduce the risk of </a:t>
            </a:r>
            <a:r>
              <a:rPr lang="en-IN" sz="2500" dirty="0" err="1" smtClean="0"/>
              <a:t>rerupture</a:t>
            </a:r>
            <a:r>
              <a:rPr lang="en-IN" sz="2500" dirty="0" smtClean="0"/>
              <a:t> of the repaired tendon, such as warming up before strenuous activity and daily stretching. </a:t>
            </a:r>
          </a:p>
          <a:p>
            <a:pPr algn="just"/>
            <a:r>
              <a:rPr lang="en-IN" sz="2500" dirty="0" smtClean="0"/>
              <a:t>Most patients are permitted to resume sports gradually at 5 to 6 months if the strength of the operated extremity is relatively comparable to that of the contra lateral extremity.</a:t>
            </a:r>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Hamstring Rupture</a:t>
            </a:r>
            <a:endParaRPr lang="en-IN" dirty="0"/>
          </a:p>
        </p:txBody>
      </p:sp>
      <p:sp>
        <p:nvSpPr>
          <p:cNvPr id="3" name="Content Placeholder 2"/>
          <p:cNvSpPr>
            <a:spLocks noGrp="1"/>
          </p:cNvSpPr>
          <p:nvPr>
            <p:ph idx="1"/>
          </p:nvPr>
        </p:nvSpPr>
        <p:spPr/>
        <p:txBody>
          <a:bodyPr>
            <a:normAutofit/>
          </a:bodyPr>
          <a:lstStyle/>
          <a:p>
            <a:pPr algn="just"/>
            <a:r>
              <a:rPr lang="en-IN" sz="2500" dirty="0" smtClean="0"/>
              <a:t>Overuse or trauma to any of the muscles in the hip region can result from excessive strain while the muscle is contracting (often in a stretched position) or from repetitive use and not allowing the injured tissue to heal between activities. </a:t>
            </a:r>
          </a:p>
          <a:p>
            <a:pPr algn="just"/>
            <a:r>
              <a:rPr lang="en-IN" sz="2500" dirty="0"/>
              <a:t>C</a:t>
            </a:r>
            <a:r>
              <a:rPr lang="en-IN" sz="2500" dirty="0" smtClean="0"/>
              <a:t>ommon problems include hip flexor, adductor, and hamstring strains. Poor flexibility and fatigue may pre- dispose an individual to strain and injury during an activity or sporting event; and sudden falls, such as slipping on ice, may cause a strain</a:t>
            </a:r>
            <a:r>
              <a:rPr lang="en-IN" dirty="0" smtClean="0"/>
              <a:t>.</a:t>
            </a:r>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 of the Lecture</a:t>
            </a:r>
            <a:endParaRPr lang="en-IN" dirty="0"/>
          </a:p>
        </p:txBody>
      </p:sp>
      <p:sp>
        <p:nvSpPr>
          <p:cNvPr id="3" name="Content Placeholder 2"/>
          <p:cNvSpPr>
            <a:spLocks noGrp="1"/>
          </p:cNvSpPr>
          <p:nvPr>
            <p:ph idx="1"/>
          </p:nvPr>
        </p:nvSpPr>
        <p:spPr/>
        <p:txBody>
          <a:bodyPr/>
          <a:lstStyle/>
          <a:p>
            <a:r>
              <a:rPr lang="en-IN" dirty="0" smtClean="0"/>
              <a:t>At the end of the lecture, the student will be able to </a:t>
            </a:r>
          </a:p>
          <a:p>
            <a:r>
              <a:rPr lang="en-IN" dirty="0" smtClean="0"/>
              <a:t>Enumerate Mode of injury of TA rupture </a:t>
            </a:r>
          </a:p>
          <a:p>
            <a:r>
              <a:rPr lang="en-IN" dirty="0" smtClean="0"/>
              <a:t>Describe about Physiotherapy Assessment and Management of TA rupture</a:t>
            </a:r>
          </a:p>
          <a:p>
            <a:r>
              <a:rPr lang="en-IN" dirty="0" smtClean="0"/>
              <a:t>Enumerate Mode of injury of Hamstring strain</a:t>
            </a:r>
          </a:p>
          <a:p>
            <a:r>
              <a:rPr lang="en-IN" dirty="0" smtClean="0"/>
              <a:t>Describe about Physiotherapy Assessment and Management of Hamstring Strain</a:t>
            </a:r>
          </a:p>
          <a:p>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Clinical Manifestations</a:t>
            </a:r>
            <a:endParaRPr lang="en-IN" dirty="0"/>
          </a:p>
        </p:txBody>
      </p:sp>
      <p:sp>
        <p:nvSpPr>
          <p:cNvPr id="3" name="Content Placeholder 2"/>
          <p:cNvSpPr>
            <a:spLocks noGrp="1"/>
          </p:cNvSpPr>
          <p:nvPr>
            <p:ph idx="1"/>
          </p:nvPr>
        </p:nvSpPr>
        <p:spPr/>
        <p:txBody>
          <a:bodyPr>
            <a:normAutofit fontScale="77500" lnSpcReduction="20000"/>
          </a:bodyPr>
          <a:lstStyle/>
          <a:p>
            <a:pPr algn="just"/>
            <a:r>
              <a:rPr lang="en-IN" dirty="0" smtClean="0"/>
              <a:t>Pain. Symptoms occur when the involved muscle con- tracts, when it is stretched, or when the provoking activity is repeated.</a:t>
            </a:r>
          </a:p>
          <a:p>
            <a:pPr algn="just"/>
            <a:r>
              <a:rPr lang="en-IN" dirty="0" smtClean="0"/>
              <a:t>Gait deviations. Slightly shorter stance occurs on the painful side. There may be a slight lurch when the involved muscle contracts to protect the muscle resulting in impaired gait.</a:t>
            </a:r>
          </a:p>
          <a:p>
            <a:pPr algn="just"/>
            <a:r>
              <a:rPr lang="en-IN" dirty="0" smtClean="0"/>
              <a:t>Imbalance in muscle flexibility and strength. Muscle flexibility or dominance in use may be the precipitating factor in many painful hip syndromes. </a:t>
            </a:r>
          </a:p>
          <a:p>
            <a:pPr algn="just"/>
            <a:r>
              <a:rPr lang="en-IN" dirty="0" smtClean="0"/>
              <a:t>Decreased muscular endurance. Muscle fatigue may lead to faulty postures, stress, and flexibility imbalances as described above.</a:t>
            </a:r>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Assessment</a:t>
            </a:r>
            <a:endParaRPr lang="en-IN" dirty="0"/>
          </a:p>
        </p:txBody>
      </p:sp>
      <p:sp>
        <p:nvSpPr>
          <p:cNvPr id="3" name="Content Placeholder 2"/>
          <p:cNvSpPr>
            <a:spLocks noGrp="1"/>
          </p:cNvSpPr>
          <p:nvPr>
            <p:ph idx="1"/>
          </p:nvPr>
        </p:nvSpPr>
        <p:spPr/>
        <p:txBody>
          <a:bodyPr/>
          <a:lstStyle/>
          <a:p>
            <a:r>
              <a:rPr lang="en-IN" dirty="0" smtClean="0"/>
              <a:t>Pain History</a:t>
            </a:r>
          </a:p>
          <a:p>
            <a:r>
              <a:rPr lang="en-IN" dirty="0" smtClean="0"/>
              <a:t>ROM</a:t>
            </a:r>
          </a:p>
          <a:p>
            <a:r>
              <a:rPr lang="en-IN" dirty="0" smtClean="0"/>
              <a:t>MMT</a:t>
            </a:r>
          </a:p>
          <a:p>
            <a:r>
              <a:rPr lang="en-IN" dirty="0" smtClean="0"/>
              <a:t>Gait</a:t>
            </a:r>
          </a:p>
          <a:p>
            <a:r>
              <a:rPr lang="en-IN" dirty="0" smtClean="0"/>
              <a:t>Posture</a:t>
            </a:r>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Management: Protection Phase</a:t>
            </a:r>
            <a:br>
              <a:rPr lang="en-IN" dirty="0" smtClean="0"/>
            </a:br>
            <a:endParaRPr lang="en-IN" dirty="0"/>
          </a:p>
        </p:txBody>
      </p:sp>
      <p:sp>
        <p:nvSpPr>
          <p:cNvPr id="3" name="Content Placeholder 2"/>
          <p:cNvSpPr>
            <a:spLocks noGrp="1"/>
          </p:cNvSpPr>
          <p:nvPr>
            <p:ph idx="1"/>
          </p:nvPr>
        </p:nvSpPr>
        <p:spPr/>
        <p:txBody>
          <a:bodyPr>
            <a:normAutofit fontScale="85000" lnSpcReduction="20000"/>
          </a:bodyPr>
          <a:lstStyle/>
          <a:p>
            <a:pPr algn="just"/>
            <a:r>
              <a:rPr lang="en-IN" b="1" dirty="0" smtClean="0"/>
              <a:t>Control Inflammation and Promote Healing </a:t>
            </a:r>
            <a:r>
              <a:rPr lang="en-IN" dirty="0" smtClean="0"/>
              <a:t>When there is chronic irritation or inflammation from an acute injury, with emphasis on resting the involved tissue by not stressing or putting pressure on it. Have the patient avoid the provoking activity; and if necessary, decrease the amount and time walking or use an assistive device.</a:t>
            </a:r>
          </a:p>
          <a:p>
            <a:pPr algn="just"/>
            <a:r>
              <a:rPr lang="en-IN" b="1" dirty="0" smtClean="0"/>
              <a:t>Develop Support in Related Areas </a:t>
            </a:r>
            <a:r>
              <a:rPr lang="en-IN" dirty="0" smtClean="0"/>
              <a:t>Initiate exercises to develop neuromuscular control for alignment of the pelvis and hip. Avoid stressing the inflamed tissue. Patient education and cooperation are necessary to reduce repetitive trauma.</a:t>
            </a:r>
          </a:p>
          <a:p>
            <a:pPr algn="just"/>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Management: Controlled Motion Phase</a:t>
            </a:r>
            <a:br>
              <a:rPr lang="en-IN" dirty="0" smtClean="0"/>
            </a:br>
            <a:endParaRPr lang="en-IN" dirty="0"/>
          </a:p>
        </p:txBody>
      </p:sp>
      <p:sp>
        <p:nvSpPr>
          <p:cNvPr id="3" name="Content Placeholder 2"/>
          <p:cNvSpPr>
            <a:spLocks noGrp="1"/>
          </p:cNvSpPr>
          <p:nvPr>
            <p:ph idx="1"/>
          </p:nvPr>
        </p:nvSpPr>
        <p:spPr/>
        <p:txBody>
          <a:bodyPr>
            <a:noAutofit/>
          </a:bodyPr>
          <a:lstStyle/>
          <a:p>
            <a:pPr algn="just"/>
            <a:r>
              <a:rPr lang="en-IN" sz="2500" b="1" dirty="0" smtClean="0"/>
              <a:t>Develop a Strong Mobile Scar and Regain Flexibility </a:t>
            </a:r>
            <a:r>
              <a:rPr lang="en-IN" sz="2500" dirty="0" smtClean="0"/>
              <a:t>Remodel the scar in muscle or tendon by applying cross-</a:t>
            </a:r>
            <a:r>
              <a:rPr lang="en-IN" sz="2500" dirty="0" err="1" smtClean="0"/>
              <a:t>fiber</a:t>
            </a:r>
            <a:r>
              <a:rPr lang="en-IN" sz="2500" dirty="0" smtClean="0"/>
              <a:t> massage to the site of the lesion followed by multiple angle </a:t>
            </a:r>
            <a:r>
              <a:rPr lang="en-IN" sz="2500" dirty="0" err="1" smtClean="0"/>
              <a:t>submaximal</a:t>
            </a:r>
            <a:r>
              <a:rPr lang="en-IN" sz="2500" dirty="0" smtClean="0"/>
              <a:t> isometrics in pain free positions.</a:t>
            </a:r>
          </a:p>
          <a:p>
            <a:pPr algn="just"/>
            <a:r>
              <a:rPr lang="en-IN" sz="2500" b="1" dirty="0" smtClean="0"/>
              <a:t>Develop a Balance in Length and Strength of the Hip Muscles</a:t>
            </a:r>
            <a:endParaRPr lang="en-IN" sz="25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algn="just"/>
            <a:r>
              <a:rPr lang="en-IN" sz="2700" b="1" dirty="0" smtClean="0"/>
              <a:t>Stretch any muscles that are restricting motion </a:t>
            </a:r>
            <a:r>
              <a:rPr lang="en-IN" sz="2700" dirty="0" smtClean="0"/>
              <a:t>with gentle, progressive neuromuscular inhibition techniques. Instruct the patient to do self-stretching with proper stabilization to ensure that the stretches are performed safely and effectively. </a:t>
            </a:r>
          </a:p>
          <a:p>
            <a:pPr algn="just"/>
            <a:r>
              <a:rPr lang="en-IN" sz="2700" b="1" dirty="0" smtClean="0"/>
              <a:t>Begin developing neuromuscular control</a:t>
            </a:r>
            <a:r>
              <a:rPr lang="en-IN" sz="2700" dirty="0" smtClean="0"/>
              <a:t> to train the involved muscles to contract and control alignment of the femur. Initially, the emphasis is on control, not strengthening. Once the patient is aware of proper muscle control and is able to maintain alignment, progress to strengthening the weakened muscles through the range.</a:t>
            </a:r>
          </a:p>
          <a:p>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IN" dirty="0"/>
          </a:p>
        </p:txBody>
      </p:sp>
      <p:sp>
        <p:nvSpPr>
          <p:cNvPr id="3" name="Content Placeholder 2"/>
          <p:cNvSpPr>
            <a:spLocks noGrp="1"/>
          </p:cNvSpPr>
          <p:nvPr>
            <p:ph idx="1"/>
          </p:nvPr>
        </p:nvSpPr>
        <p:spPr>
          <a:xfrm>
            <a:off x="457200" y="214290"/>
            <a:ext cx="8229600" cy="5911873"/>
          </a:xfrm>
        </p:spPr>
        <p:txBody>
          <a:bodyPr>
            <a:noAutofit/>
          </a:bodyPr>
          <a:lstStyle/>
          <a:p>
            <a:pPr algn="just"/>
            <a:r>
              <a:rPr lang="en-IN" sz="2400" b="1" dirty="0"/>
              <a:t>Muscles not directly injured should be stretched and strengthened </a:t>
            </a:r>
            <a:r>
              <a:rPr lang="en-IN" sz="2400" dirty="0"/>
              <a:t>if they are contributing to asymmetrical forces. The patient may not have sufficient trunk </a:t>
            </a:r>
            <a:r>
              <a:rPr lang="en-IN" sz="2400" dirty="0" smtClean="0"/>
              <a:t>coordination </a:t>
            </a:r>
            <a:r>
              <a:rPr lang="en-IN" sz="2400" dirty="0"/>
              <a:t>or strength, which may be contributing to the overuse because of compensations in the </a:t>
            </a:r>
            <a:r>
              <a:rPr lang="en-IN" sz="2400" dirty="0" smtClean="0"/>
              <a:t>hip</a:t>
            </a:r>
            <a:endParaRPr lang="en-IN" sz="2400" dirty="0"/>
          </a:p>
          <a:p>
            <a:pPr algn="just"/>
            <a:r>
              <a:rPr lang="en-IN" sz="2400" b="1" dirty="0"/>
              <a:t>Develop Stability and Closed-Chain Function</a:t>
            </a:r>
          </a:p>
          <a:p>
            <a:pPr algn="just"/>
            <a:r>
              <a:rPr lang="en-IN" sz="2400" b="1" dirty="0"/>
              <a:t>Initiate controlled weight-bearing exercises when </a:t>
            </a:r>
            <a:r>
              <a:rPr lang="en-IN" sz="2400" b="1" dirty="0" smtClean="0"/>
              <a:t>tolerated</a:t>
            </a:r>
            <a:r>
              <a:rPr lang="en-IN" sz="2400" dirty="0"/>
              <a:t>. Because the individual is probably standing and </a:t>
            </a:r>
            <a:r>
              <a:rPr lang="en-IN" sz="2400" dirty="0" smtClean="0"/>
              <a:t>walking</a:t>
            </a:r>
            <a:r>
              <a:rPr lang="en-IN" sz="2400" dirty="0"/>
              <a:t>, he or she may not tolerate much more closed-chain activities than those previously initiated early during the healing stage, so proceed with caution. Carefully observe the exercises so proper movement patterns are used. Use exercises such as biking or partial weight-bearing and weight-shifting activities in the parallel bars. Observe coordination between trunk, hip, knee, and ankle motions; and exercise only to the point of fatigue, substitute motions, or pain in the weakest segment in the chain.</a:t>
            </a:r>
          </a:p>
          <a:p>
            <a:pPr algn="just"/>
            <a:endParaRPr lang="en-IN"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pPr algn="just"/>
            <a:r>
              <a:rPr lang="en-IN" b="1" dirty="0" smtClean="0"/>
              <a:t>Develop Muscle and Cardiopulmonary Endurance</a:t>
            </a:r>
          </a:p>
          <a:p>
            <a:pPr algn="just"/>
            <a:r>
              <a:rPr lang="en-IN" dirty="0" smtClean="0"/>
              <a:t>For muscle endurance, teach the patient how to perform each exercise safely for 1 to 3 minutes before progressing to the next level of difficulty. Determine aerobic activities that do not exacerbate the patient’s symptoms. It may be that the patient just needs to modify the intensity or the techniques used in his or her current program.</a:t>
            </a:r>
          </a:p>
          <a:p>
            <a:pPr algn="just"/>
            <a:r>
              <a:rPr lang="en-IN" b="1" dirty="0" smtClean="0"/>
              <a:t>Patient Education </a:t>
            </a:r>
            <a:r>
              <a:rPr lang="en-IN" dirty="0" smtClean="0"/>
              <a:t>Initiate a home exercise program as soon as the patient has learned neuromuscular control techniques and correct stretching, strengthening, and aerobic activities. Provide follow-up instruction for modification and progression of the program.</a:t>
            </a:r>
          </a:p>
          <a:p>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Management: Return to Function Phase</a:t>
            </a:r>
            <a:br>
              <a:rPr lang="en-IN" dirty="0" smtClean="0"/>
            </a:br>
            <a:endParaRPr lang="en-IN" dirty="0"/>
          </a:p>
        </p:txBody>
      </p:sp>
      <p:sp>
        <p:nvSpPr>
          <p:cNvPr id="3" name="Content Placeholder 2"/>
          <p:cNvSpPr>
            <a:spLocks noGrp="1"/>
          </p:cNvSpPr>
          <p:nvPr>
            <p:ph idx="1"/>
          </p:nvPr>
        </p:nvSpPr>
        <p:spPr/>
        <p:txBody>
          <a:bodyPr>
            <a:normAutofit fontScale="70000" lnSpcReduction="20000"/>
          </a:bodyPr>
          <a:lstStyle/>
          <a:p>
            <a:pPr algn="just"/>
            <a:r>
              <a:rPr lang="en-IN" b="1" dirty="0" smtClean="0"/>
              <a:t>Progress </a:t>
            </a:r>
            <a:r>
              <a:rPr lang="en-IN" b="1" dirty="0"/>
              <a:t>Strength and Functional Control</a:t>
            </a:r>
          </a:p>
          <a:p>
            <a:pPr algn="just"/>
            <a:r>
              <a:rPr lang="en-IN" b="1" dirty="0"/>
              <a:t>Progress closed-chain and functional training</a:t>
            </a:r>
            <a:r>
              <a:rPr lang="en-IN" dirty="0"/>
              <a:t> to include balance and muscular endurance for each activity. Use specificity principles; increase eccentric resistance and demand for controlled speed if necessary for return- to-work activity or sporting events. </a:t>
            </a:r>
            <a:endParaRPr lang="en-IN" dirty="0" smtClean="0"/>
          </a:p>
          <a:p>
            <a:pPr algn="just"/>
            <a:r>
              <a:rPr lang="en-IN" b="1" dirty="0" smtClean="0"/>
              <a:t>Progress </a:t>
            </a:r>
            <a:r>
              <a:rPr lang="en-IN" b="1" dirty="0"/>
              <a:t>to patterns of motion consistent with the desired outcome</a:t>
            </a:r>
            <a:r>
              <a:rPr lang="en-IN" dirty="0"/>
              <a:t>. Use acceleration/deceleration drills and </a:t>
            </a:r>
            <a:r>
              <a:rPr lang="en-IN" dirty="0" err="1"/>
              <a:t>plyometric</a:t>
            </a:r>
            <a:r>
              <a:rPr lang="en-IN" dirty="0"/>
              <a:t> training; assess the total body functioning while doing the desired activity. Practice timing and sequencing of events.</a:t>
            </a:r>
          </a:p>
          <a:p>
            <a:pPr algn="just"/>
            <a:r>
              <a:rPr lang="en-IN" b="1" dirty="0"/>
              <a:t>Return to Function Prior to returning to the desired function </a:t>
            </a:r>
            <a:r>
              <a:rPr lang="en-IN" dirty="0"/>
              <a:t>have the patient practice the activity in a controlled environment and for a limited period. As tolerated, introduce variability in the environment and increase the intensity of the endurance activities.</a:t>
            </a:r>
          </a:p>
          <a:p>
            <a:pPr algn="just"/>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Running exercises improve the strength of a </a:t>
            </a:r>
            <a:r>
              <a:rPr lang="en-IN" dirty="0" smtClean="0"/>
              <a:t>partially ruptured </a:t>
            </a:r>
            <a:r>
              <a:rPr lang="en-IN" dirty="0"/>
              <a:t>Achilles tendon</a:t>
            </a:r>
          </a:p>
          <a:p>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4" name="Content Placeholder 3"/>
          <p:cNvGraphicFramePr>
            <a:graphicFrameLocks noGrp="1"/>
          </p:cNvGraphicFramePr>
          <p:nvPr>
            <p:ph idx="1"/>
          </p:nvPr>
        </p:nvGraphicFramePr>
        <p:xfrm>
          <a:off x="0" y="0"/>
          <a:ext cx="9144000" cy="8412480"/>
        </p:xfrm>
        <a:graphic>
          <a:graphicData uri="http://schemas.openxmlformats.org/drawingml/2006/table">
            <a:tbl>
              <a:tblPr firstRow="1" bandRow="1">
                <a:tableStyleId>{00A15C55-8517-42AA-B614-E9B94910E393}</a:tableStyleId>
              </a:tblPr>
              <a:tblGrid>
                <a:gridCol w="1357458"/>
                <a:gridCol w="626086"/>
                <a:gridCol w="4025360"/>
                <a:gridCol w="2102093"/>
                <a:gridCol w="1033003"/>
              </a:tblGrid>
              <a:tr h="1150770">
                <a:tc>
                  <a:txBody>
                    <a:bodyPr/>
                    <a:lstStyle/>
                    <a:p>
                      <a:endParaRPr lang="en-IN" dirty="0" smtClean="0"/>
                    </a:p>
                    <a:p>
                      <a:r>
                        <a:rPr lang="en-IN" dirty="0" smtClean="0"/>
                        <a:t>JOURNAL AND AUTHORS</a:t>
                      </a:r>
                      <a:endParaRPr lang="en-IN" dirty="0"/>
                    </a:p>
                  </a:txBody>
                  <a:tcPr/>
                </a:tc>
                <a:tc>
                  <a:txBody>
                    <a:bodyPr/>
                    <a:lstStyle/>
                    <a:p>
                      <a:endParaRPr lang="en-IN" dirty="0"/>
                    </a:p>
                  </a:txBody>
                  <a:tcPr/>
                </a:tc>
                <a:tc>
                  <a:txBody>
                    <a:bodyPr/>
                    <a:lstStyle/>
                    <a:p>
                      <a:r>
                        <a:rPr lang="en-IN" dirty="0" smtClean="0"/>
                        <a:t>METHODOLOGY</a:t>
                      </a:r>
                      <a:endParaRPr lang="en-IN" dirty="0"/>
                    </a:p>
                  </a:txBody>
                  <a:tcPr/>
                </a:tc>
                <a:tc>
                  <a:txBody>
                    <a:bodyPr/>
                    <a:lstStyle/>
                    <a:p>
                      <a:r>
                        <a:rPr lang="en-IN" dirty="0" smtClean="0"/>
                        <a:t>RESULTS</a:t>
                      </a:r>
                      <a:endParaRPr lang="en-IN" dirty="0"/>
                    </a:p>
                  </a:txBody>
                  <a:tcPr/>
                </a:tc>
                <a:tc>
                  <a:txBody>
                    <a:bodyPr/>
                    <a:lstStyle/>
                    <a:p>
                      <a:r>
                        <a:rPr lang="en-IN" dirty="0" smtClean="0"/>
                        <a:t>CONCLUSION</a:t>
                      </a:r>
                      <a:endParaRPr lang="en-IN" dirty="0"/>
                    </a:p>
                  </a:txBody>
                  <a:tcPr/>
                </a:tc>
              </a:tr>
              <a:tr h="69931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smtClean="0">
                          <a:solidFill>
                            <a:schemeClr val="dk1"/>
                          </a:solidFill>
                          <a:latin typeface="+mn-lt"/>
                          <a:ea typeface="+mn-ea"/>
                          <a:cs typeface="+mn-cs"/>
                        </a:rPr>
                        <a:t>E K N See, G Y F Ng, C O Y Ng, D T C Fung</a:t>
                      </a:r>
                    </a:p>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smtClean="0">
                          <a:solidFill>
                            <a:schemeClr val="dk1"/>
                          </a:solidFill>
                          <a:latin typeface="+mn-lt"/>
                          <a:ea typeface="+mn-ea"/>
                          <a:cs typeface="+mn-cs"/>
                        </a:rPr>
                        <a:t>Br J Sports Med 2004;38:597–600.</a:t>
                      </a:r>
                    </a:p>
                    <a:p>
                      <a:endParaRPr lang="en-IN" dirty="0"/>
                    </a:p>
                  </a:txBody>
                  <a:tcPr/>
                </a:tc>
                <a:tc>
                  <a:txBody>
                    <a:bodyPr/>
                    <a:lstStyle/>
                    <a:p>
                      <a:r>
                        <a:rPr lang="en-IN" dirty="0" smtClean="0"/>
                        <a:t>Low</a:t>
                      </a:r>
                      <a:r>
                        <a:rPr lang="en-IN" baseline="0" dirty="0" smtClean="0"/>
                        <a:t> level</a:t>
                      </a:r>
                      <a:endParaRPr lang="en-IN" dirty="0"/>
                    </a:p>
                  </a:txBody>
                  <a:tcPr/>
                </a:tc>
                <a:tc>
                  <a:txBody>
                    <a:bodyPr/>
                    <a:lstStyle/>
                    <a:p>
                      <a:r>
                        <a:rPr lang="en-IN" sz="1800" kern="1200" baseline="0" dirty="0" smtClean="0">
                          <a:solidFill>
                            <a:schemeClr val="dk1"/>
                          </a:solidFill>
                          <a:latin typeface="+mn-lt"/>
                          <a:ea typeface="+mn-ea"/>
                          <a:cs typeface="+mn-cs"/>
                        </a:rPr>
                        <a:t>30 Sprague-</a:t>
                      </a:r>
                      <a:r>
                        <a:rPr lang="en-IN" sz="1800" kern="1200" baseline="0" dirty="0" err="1" smtClean="0">
                          <a:solidFill>
                            <a:schemeClr val="dk1"/>
                          </a:solidFill>
                          <a:latin typeface="+mn-lt"/>
                          <a:ea typeface="+mn-ea"/>
                          <a:cs typeface="+mn-cs"/>
                        </a:rPr>
                        <a:t>Dawley</a:t>
                      </a:r>
                      <a:r>
                        <a:rPr lang="en-IN" sz="1800" kern="1200" baseline="0" dirty="0" smtClean="0">
                          <a:solidFill>
                            <a:schemeClr val="dk1"/>
                          </a:solidFill>
                          <a:latin typeface="+mn-lt"/>
                          <a:ea typeface="+mn-ea"/>
                          <a:cs typeface="+mn-cs"/>
                        </a:rPr>
                        <a:t> rats had surgical </a:t>
                      </a:r>
                      <a:r>
                        <a:rPr lang="en-IN" sz="1800" kern="1200" baseline="0" dirty="0" err="1" smtClean="0">
                          <a:solidFill>
                            <a:schemeClr val="dk1"/>
                          </a:solidFill>
                          <a:latin typeface="+mn-lt"/>
                          <a:ea typeface="+mn-ea"/>
                          <a:cs typeface="+mn-cs"/>
                        </a:rPr>
                        <a:t>transection</a:t>
                      </a:r>
                      <a:r>
                        <a:rPr lang="en-IN" sz="1800" kern="1200" baseline="0" dirty="0" smtClean="0">
                          <a:solidFill>
                            <a:schemeClr val="dk1"/>
                          </a:solidFill>
                          <a:latin typeface="+mn-lt"/>
                          <a:ea typeface="+mn-ea"/>
                          <a:cs typeface="+mn-cs"/>
                        </a:rPr>
                        <a:t> of their right medial Achilles tendon. The rats</a:t>
                      </a:r>
                    </a:p>
                    <a:p>
                      <a:r>
                        <a:rPr lang="en-IN" sz="1800" kern="1200" baseline="0" dirty="0" smtClean="0">
                          <a:solidFill>
                            <a:schemeClr val="dk1"/>
                          </a:solidFill>
                          <a:latin typeface="+mn-lt"/>
                          <a:ea typeface="+mn-ea"/>
                          <a:cs typeface="+mn-cs"/>
                        </a:rPr>
                        <a:t>were divided into running (n = 11), swimming (n = 10), and control (n = 9) groups. The running and</a:t>
                      </a:r>
                    </a:p>
                    <a:p>
                      <a:r>
                        <a:rPr lang="en-IN" sz="1800" kern="1200" baseline="0" dirty="0" smtClean="0">
                          <a:solidFill>
                            <a:schemeClr val="dk1"/>
                          </a:solidFill>
                          <a:latin typeface="+mn-lt"/>
                          <a:ea typeface="+mn-ea"/>
                          <a:cs typeface="+mn-cs"/>
                        </a:rPr>
                        <a:t>swimming groups were given daily exercise training, starting from the fifth day after the injury; the control</a:t>
                      </a:r>
                    </a:p>
                    <a:p>
                      <a:r>
                        <a:rPr lang="en-IN" sz="1800" kern="1200" baseline="0" dirty="0" smtClean="0">
                          <a:solidFill>
                            <a:schemeClr val="dk1"/>
                          </a:solidFill>
                          <a:latin typeface="+mn-lt"/>
                          <a:ea typeface="+mn-ea"/>
                          <a:cs typeface="+mn-cs"/>
                        </a:rPr>
                        <a:t>group did not exercise throughout the period of the experiment. An Achilles functional index (AFI) was</a:t>
                      </a:r>
                    </a:p>
                    <a:p>
                      <a:r>
                        <a:rPr lang="en-IN" sz="1800" kern="1200" baseline="0" dirty="0" smtClean="0">
                          <a:solidFill>
                            <a:schemeClr val="dk1"/>
                          </a:solidFill>
                          <a:latin typeface="+mn-lt"/>
                          <a:ea typeface="+mn-ea"/>
                          <a:cs typeface="+mn-cs"/>
                        </a:rPr>
                        <a:t>recorded before the operation and on the third, 10th, and 30th days after the operation. On the 30th day,</a:t>
                      </a:r>
                    </a:p>
                    <a:p>
                      <a:r>
                        <a:rPr lang="en-IN" sz="1800" kern="1200" baseline="0" dirty="0" smtClean="0">
                          <a:solidFill>
                            <a:schemeClr val="dk1"/>
                          </a:solidFill>
                          <a:latin typeface="+mn-lt"/>
                          <a:ea typeface="+mn-ea"/>
                          <a:cs typeface="+mn-cs"/>
                        </a:rPr>
                        <a:t>the rats were killed and their Achilles tendons harvested for biomechanical testing of load relaxation</a:t>
                      </a:r>
                    </a:p>
                    <a:p>
                      <a:r>
                        <a:rPr lang="en-IN" sz="1800" kern="1200" baseline="0" dirty="0" smtClean="0">
                          <a:solidFill>
                            <a:schemeClr val="dk1"/>
                          </a:solidFill>
                          <a:latin typeface="+mn-lt"/>
                          <a:ea typeface="+mn-ea"/>
                          <a:cs typeface="+mn-cs"/>
                        </a:rPr>
                        <a:t>properties, stiffness, and ultimate tensile strength (UTS). The AFI data were analysed by two way analysis</a:t>
                      </a:r>
                    </a:p>
                    <a:p>
                      <a:r>
                        <a:rPr lang="en-IN" sz="1800" kern="1200" baseline="0" dirty="0" smtClean="0">
                          <a:solidFill>
                            <a:schemeClr val="dk1"/>
                          </a:solidFill>
                          <a:latin typeface="+mn-lt"/>
                          <a:ea typeface="+mn-ea"/>
                          <a:cs typeface="+mn-cs"/>
                        </a:rPr>
                        <a:t>of variance; load relaxation, stiffness, and UTS data were analysed by multivariate analysis, with a at</a:t>
                      </a:r>
                    </a:p>
                    <a:p>
                      <a:r>
                        <a:rPr lang="en-IN" sz="1800" kern="1200" baseline="0" dirty="0" smtClean="0">
                          <a:solidFill>
                            <a:schemeClr val="dk1"/>
                          </a:solidFill>
                          <a:latin typeface="+mn-lt"/>
                          <a:ea typeface="+mn-ea"/>
                          <a:cs typeface="+mn-cs"/>
                        </a:rPr>
                        <a:t>0.05.</a:t>
                      </a:r>
                    </a:p>
                    <a:p>
                      <a:endParaRPr lang="en-IN" dirty="0"/>
                    </a:p>
                  </a:txBody>
                  <a:tcPr/>
                </a:tc>
                <a:tc>
                  <a:txBody>
                    <a:bodyPr/>
                    <a:lstStyle/>
                    <a:p>
                      <a:r>
                        <a:rPr lang="en-IN" sz="1800" kern="1200" baseline="0" dirty="0" smtClean="0">
                          <a:solidFill>
                            <a:schemeClr val="dk1"/>
                          </a:solidFill>
                          <a:latin typeface="+mn-lt"/>
                          <a:ea typeface="+mn-ea"/>
                          <a:cs typeface="+mn-cs"/>
                        </a:rPr>
                        <a:t>The UTS of the running group was higher than in the control group (p = 0.015), while there was no</a:t>
                      </a:r>
                    </a:p>
                    <a:p>
                      <a:r>
                        <a:rPr lang="en-IN" sz="1800" kern="1200" baseline="0" dirty="0" smtClean="0">
                          <a:solidFill>
                            <a:schemeClr val="dk1"/>
                          </a:solidFill>
                          <a:latin typeface="+mn-lt"/>
                          <a:ea typeface="+mn-ea"/>
                          <a:cs typeface="+mn-cs"/>
                        </a:rPr>
                        <a:t>significant difference between the swimming and control groups</a:t>
                      </a:r>
                    </a:p>
                    <a:p>
                      <a:endParaRPr lang="en-IN" dirty="0"/>
                    </a:p>
                  </a:txBody>
                  <a:tcPr/>
                </a:tc>
                <a:tc>
                  <a:txBody>
                    <a:bodyPr/>
                    <a:lstStyle/>
                    <a:p>
                      <a:r>
                        <a:rPr lang="en-IN" sz="1800" kern="1200" baseline="0" dirty="0" smtClean="0">
                          <a:solidFill>
                            <a:schemeClr val="dk1"/>
                          </a:solidFill>
                          <a:latin typeface="+mn-lt"/>
                          <a:ea typeface="+mn-ea"/>
                          <a:cs typeface="+mn-cs"/>
                        </a:rPr>
                        <a:t>Running exercises can improve the strength of partially ruptured Achilles tendons at 30 days</a:t>
                      </a:r>
                    </a:p>
                    <a:p>
                      <a:r>
                        <a:rPr lang="en-IN" sz="1800" kern="1200" baseline="0" dirty="0" smtClean="0">
                          <a:solidFill>
                            <a:schemeClr val="dk1"/>
                          </a:solidFill>
                          <a:latin typeface="+mn-lt"/>
                          <a:ea typeface="+mn-ea"/>
                          <a:cs typeface="+mn-cs"/>
                        </a:rPr>
                        <a:t>after injury.</a:t>
                      </a:r>
                    </a:p>
                    <a:p>
                      <a:endParaRPr lang="en-IN"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TA Rupture</a:t>
            </a:r>
            <a:endParaRPr lang="en-IN" dirty="0"/>
          </a:p>
        </p:txBody>
      </p:sp>
      <p:sp>
        <p:nvSpPr>
          <p:cNvPr id="3" name="Content Placeholder 2"/>
          <p:cNvSpPr>
            <a:spLocks noGrp="1"/>
          </p:cNvSpPr>
          <p:nvPr>
            <p:ph idx="1"/>
          </p:nvPr>
        </p:nvSpPr>
        <p:spPr/>
        <p:txBody>
          <a:bodyPr>
            <a:normAutofit/>
          </a:bodyPr>
          <a:lstStyle/>
          <a:p>
            <a:pPr algn="just"/>
            <a:r>
              <a:rPr lang="en-IN" dirty="0" smtClean="0"/>
              <a:t> </a:t>
            </a:r>
            <a:r>
              <a:rPr lang="en-IN" sz="2400" dirty="0" smtClean="0"/>
              <a:t>Acute rupture of the Achilles tendon is a common soft tissue injury, occurring more frequently in men than in women, 30 to 50 years old, who intermittently participate in exercise or athletic activities.</a:t>
            </a:r>
            <a:endParaRPr lang="en-IN"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PICO</a:t>
            </a:r>
            <a:endParaRPr lang="en-IN" dirty="0"/>
          </a:p>
        </p:txBody>
      </p:sp>
      <p:graphicFrame>
        <p:nvGraphicFramePr>
          <p:cNvPr id="4" name="Content Placeholder 3"/>
          <p:cNvGraphicFramePr>
            <a:graphicFrameLocks noGrp="1"/>
          </p:cNvGraphicFramePr>
          <p:nvPr>
            <p:ph idx="1"/>
          </p:nvPr>
        </p:nvGraphicFramePr>
        <p:xfrm>
          <a:off x="457200" y="1600200"/>
          <a:ext cx="8229600" cy="1483360"/>
        </p:xfrm>
        <a:graphic>
          <a:graphicData uri="http://schemas.openxmlformats.org/drawingml/2006/table">
            <a:tbl>
              <a:tblPr firstRow="1" bandRow="1">
                <a:tableStyleId>{00A15C55-8517-42AA-B614-E9B94910E393}</a:tableStyleId>
              </a:tblPr>
              <a:tblGrid>
                <a:gridCol w="1600200"/>
                <a:gridCol w="6629400"/>
              </a:tblGrid>
              <a:tr h="370840">
                <a:tc>
                  <a:txBody>
                    <a:bodyPr/>
                    <a:lstStyle/>
                    <a:p>
                      <a:r>
                        <a:rPr lang="en-IN" dirty="0" smtClean="0"/>
                        <a:t>P</a:t>
                      </a:r>
                      <a:endParaRPr lang="en-IN" dirty="0"/>
                    </a:p>
                  </a:txBody>
                  <a:tcPr/>
                </a:tc>
                <a:tc>
                  <a:txBody>
                    <a:bodyPr/>
                    <a:lstStyle/>
                    <a:p>
                      <a:r>
                        <a:rPr lang="en-IN" dirty="0" smtClean="0"/>
                        <a:t>MEDIAL</a:t>
                      </a:r>
                      <a:r>
                        <a:rPr lang="en-IN" baseline="0" dirty="0" smtClean="0"/>
                        <a:t> ACHILLES TENDON SURGERY</a:t>
                      </a:r>
                      <a:endParaRPr lang="en-IN" dirty="0"/>
                    </a:p>
                  </a:txBody>
                  <a:tcPr/>
                </a:tc>
              </a:tr>
              <a:tr h="370840">
                <a:tc>
                  <a:txBody>
                    <a:bodyPr/>
                    <a:lstStyle/>
                    <a:p>
                      <a:r>
                        <a:rPr lang="en-IN" dirty="0" smtClean="0"/>
                        <a:t>I</a:t>
                      </a:r>
                      <a:endParaRPr lang="en-IN" dirty="0"/>
                    </a:p>
                  </a:txBody>
                  <a:tcPr/>
                </a:tc>
                <a:tc>
                  <a:txBody>
                    <a:bodyPr/>
                    <a:lstStyle/>
                    <a:p>
                      <a:r>
                        <a:rPr lang="en-IN" dirty="0" smtClean="0"/>
                        <a:t>SWIMMING</a:t>
                      </a:r>
                      <a:endParaRPr lang="en-IN" dirty="0"/>
                    </a:p>
                  </a:txBody>
                  <a:tcPr/>
                </a:tc>
              </a:tr>
              <a:tr h="370840">
                <a:tc>
                  <a:txBody>
                    <a:bodyPr/>
                    <a:lstStyle/>
                    <a:p>
                      <a:r>
                        <a:rPr lang="en-IN" dirty="0" smtClean="0"/>
                        <a:t>C</a:t>
                      </a:r>
                      <a:endParaRPr lang="en-IN" dirty="0"/>
                    </a:p>
                  </a:txBody>
                  <a:tcPr/>
                </a:tc>
                <a:tc>
                  <a:txBody>
                    <a:bodyPr/>
                    <a:lstStyle/>
                    <a:p>
                      <a:r>
                        <a:rPr lang="en-IN" dirty="0" smtClean="0"/>
                        <a:t>RUNNING, CONTROL</a:t>
                      </a:r>
                      <a:endParaRPr lang="en-IN" dirty="0"/>
                    </a:p>
                  </a:txBody>
                  <a:tcPr/>
                </a:tc>
              </a:tr>
              <a:tr h="370840">
                <a:tc>
                  <a:txBody>
                    <a:bodyPr/>
                    <a:lstStyle/>
                    <a:p>
                      <a:r>
                        <a:rPr lang="en-IN" dirty="0" smtClean="0"/>
                        <a:t>O</a:t>
                      </a:r>
                      <a:endParaRPr lang="en-IN" dirty="0"/>
                    </a:p>
                  </a:txBody>
                  <a:tcPr/>
                </a:tc>
                <a:tc>
                  <a:txBody>
                    <a:bodyPr/>
                    <a:lstStyle/>
                    <a:p>
                      <a:r>
                        <a:rPr lang="en-IN" dirty="0" smtClean="0"/>
                        <a:t>ULTIMATE</a:t>
                      </a:r>
                      <a:r>
                        <a:rPr lang="en-IN" baseline="0" dirty="0" smtClean="0"/>
                        <a:t> TENSILE STRENGTH</a:t>
                      </a:r>
                      <a:endParaRPr lang="en-IN" dirty="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a:t>
            </a:r>
            <a:endParaRPr lang="en-IN" dirty="0"/>
          </a:p>
        </p:txBody>
      </p:sp>
      <p:sp>
        <p:nvSpPr>
          <p:cNvPr id="3" name="Content Placeholder 2"/>
          <p:cNvSpPr>
            <a:spLocks noGrp="1"/>
          </p:cNvSpPr>
          <p:nvPr>
            <p:ph idx="1"/>
          </p:nvPr>
        </p:nvSpPr>
        <p:spPr/>
        <p:txBody>
          <a:bodyPr>
            <a:normAutofit/>
          </a:bodyPr>
          <a:lstStyle/>
          <a:p>
            <a:pPr>
              <a:buNone/>
            </a:pPr>
            <a:r>
              <a:rPr lang="en-IN" dirty="0" smtClean="0"/>
              <a:t>1. Which is not the common mode of Injury for TA Rupture is?</a:t>
            </a:r>
          </a:p>
          <a:p>
            <a:pPr>
              <a:buNone/>
            </a:pPr>
            <a:r>
              <a:rPr lang="en-IN" dirty="0" smtClean="0"/>
              <a:t>a. Acceleration Injuries c. Landing on Foot</a:t>
            </a:r>
          </a:p>
          <a:p>
            <a:pPr>
              <a:buNone/>
            </a:pPr>
            <a:r>
              <a:rPr lang="en-IN" dirty="0" smtClean="0"/>
              <a:t>b. Jumping Up     	 d. Slipping on Ice</a:t>
            </a:r>
          </a:p>
          <a:p>
            <a:pPr>
              <a:buNone/>
            </a:pPr>
            <a:r>
              <a:rPr lang="en-IN" dirty="0" smtClean="0"/>
              <a:t>2. Which management is not applicable in Return to Function Phase in TA Rupture?</a:t>
            </a:r>
          </a:p>
          <a:p>
            <a:pPr>
              <a:buNone/>
            </a:pPr>
            <a:r>
              <a:rPr lang="en-IN" dirty="0" smtClean="0"/>
              <a:t>a. Strengthening </a:t>
            </a:r>
            <a:r>
              <a:rPr lang="en-IN" dirty="0" err="1" smtClean="0"/>
              <a:t>Exs</a:t>
            </a:r>
            <a:r>
              <a:rPr lang="en-IN" dirty="0" smtClean="0"/>
              <a:t>		c. Endurance </a:t>
            </a:r>
            <a:r>
              <a:rPr lang="en-IN" dirty="0" err="1" smtClean="0"/>
              <a:t>Exs</a:t>
            </a:r>
            <a:endParaRPr lang="en-IN" dirty="0" smtClean="0"/>
          </a:p>
          <a:p>
            <a:pPr>
              <a:buNone/>
            </a:pPr>
            <a:r>
              <a:rPr lang="en-IN" dirty="0" smtClean="0"/>
              <a:t>b. RICE protocol			d. Flexibility training</a:t>
            </a: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pPr>
              <a:buNone/>
            </a:pPr>
            <a:r>
              <a:rPr lang="en-IN" dirty="0" smtClean="0"/>
              <a:t>3. Which is not the common mode of Injury for Hamstring strain?</a:t>
            </a:r>
          </a:p>
          <a:p>
            <a:pPr marL="514350" indent="-514350">
              <a:buAutoNum type="alphaLcPeriod"/>
            </a:pPr>
            <a:r>
              <a:rPr lang="en-IN" dirty="0" smtClean="0"/>
              <a:t>Poor Flexibility</a:t>
            </a:r>
          </a:p>
          <a:p>
            <a:pPr marL="514350" indent="-514350">
              <a:buAutoNum type="alphaLcPeriod"/>
            </a:pPr>
            <a:r>
              <a:rPr lang="en-IN" dirty="0" smtClean="0"/>
              <a:t>Over use of Muscles</a:t>
            </a:r>
          </a:p>
          <a:p>
            <a:pPr marL="514350" indent="-514350">
              <a:buAutoNum type="alphaLcPeriod"/>
            </a:pPr>
            <a:r>
              <a:rPr lang="en-IN" dirty="0" smtClean="0"/>
              <a:t>Fall on Outstretched hand</a:t>
            </a:r>
          </a:p>
          <a:p>
            <a:pPr marL="514350" indent="-514350">
              <a:buAutoNum type="alphaLcPeriod" startAt="4"/>
            </a:pPr>
            <a:r>
              <a:rPr lang="en-IN" dirty="0" err="1" smtClean="0"/>
              <a:t>Sliping</a:t>
            </a:r>
            <a:r>
              <a:rPr lang="en-IN" dirty="0" smtClean="0"/>
              <a:t> on Ice</a:t>
            </a:r>
          </a:p>
          <a:p>
            <a:pPr>
              <a:buNone/>
            </a:pPr>
            <a:endParaRPr lang="en-IN" dirty="0" smtClean="0"/>
          </a:p>
          <a:p>
            <a:pPr>
              <a:buNone/>
            </a:pPr>
            <a:r>
              <a:rPr lang="en-IN" dirty="0" smtClean="0"/>
              <a:t>4. Which of the following is not the Clinical Manifestations of Hamstring strain:</a:t>
            </a:r>
          </a:p>
          <a:p>
            <a:pPr marL="514350" indent="-514350">
              <a:buAutoNum type="alphaLcPeriod"/>
            </a:pPr>
            <a:r>
              <a:rPr lang="en-IN" dirty="0" smtClean="0"/>
              <a:t>Pain		     c. Impaired muscle strength</a:t>
            </a:r>
          </a:p>
          <a:p>
            <a:pPr marL="514350" indent="-514350">
              <a:buNone/>
            </a:pPr>
            <a:r>
              <a:rPr lang="en-IN" dirty="0" smtClean="0"/>
              <a:t>b. Gait deviation     d. Increased Endurance</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pPr>
              <a:buNone/>
            </a:pPr>
            <a:r>
              <a:rPr lang="en-IN" dirty="0" smtClean="0"/>
              <a:t>5</a:t>
            </a:r>
            <a:r>
              <a:rPr lang="en-IN" smtClean="0"/>
              <a:t>. Which </a:t>
            </a:r>
            <a:r>
              <a:rPr lang="en-IN" dirty="0" smtClean="0"/>
              <a:t>management is applicable in Maximum Protection Phase in Hamstring Strain?</a:t>
            </a:r>
          </a:p>
          <a:p>
            <a:pPr>
              <a:buNone/>
            </a:pPr>
            <a:r>
              <a:rPr lang="en-IN" dirty="0" smtClean="0"/>
              <a:t>a. Strengthening </a:t>
            </a:r>
            <a:r>
              <a:rPr lang="en-IN" dirty="0" err="1" smtClean="0"/>
              <a:t>Exs</a:t>
            </a:r>
            <a:r>
              <a:rPr lang="en-IN" dirty="0" smtClean="0"/>
              <a:t>		c. Endurance </a:t>
            </a:r>
            <a:r>
              <a:rPr lang="en-IN" dirty="0" err="1" smtClean="0"/>
              <a:t>Exs</a:t>
            </a:r>
            <a:endParaRPr lang="en-IN" dirty="0" smtClean="0"/>
          </a:p>
          <a:p>
            <a:pPr>
              <a:buNone/>
            </a:pPr>
            <a:r>
              <a:rPr lang="en-IN" dirty="0" smtClean="0"/>
              <a:t>b. RICE protocol			d. Flexibility training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400" dirty="0" smtClean="0">
                <a:latin typeface="Times New Roman" pitchFamily="18" charset="0"/>
                <a:cs typeface="Times New Roman" pitchFamily="18" charset="0"/>
              </a:rPr>
              <a:t>The rupture usually is associated with a forceful concentric or eccentric contraction of the </a:t>
            </a:r>
            <a:r>
              <a:rPr lang="en-IN" sz="2400" dirty="0" err="1" smtClean="0">
                <a:latin typeface="Times New Roman" pitchFamily="18" charset="0"/>
                <a:cs typeface="Times New Roman" pitchFamily="18" charset="0"/>
              </a:rPr>
              <a:t>gastrocnemius</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soleus</a:t>
            </a:r>
            <a:r>
              <a:rPr lang="en-IN" sz="2400" dirty="0" smtClean="0">
                <a:latin typeface="Times New Roman" pitchFamily="18" charset="0"/>
                <a:cs typeface="Times New Roman" pitchFamily="18" charset="0"/>
              </a:rPr>
              <a:t> muscles (triceps </a:t>
            </a:r>
            <a:r>
              <a:rPr lang="en-IN" sz="2400" dirty="0" err="1" smtClean="0">
                <a:latin typeface="Times New Roman" pitchFamily="18" charset="0"/>
                <a:cs typeface="Times New Roman" pitchFamily="18" charset="0"/>
              </a:rPr>
              <a:t>surae</a:t>
            </a:r>
            <a:r>
              <a:rPr lang="en-IN" sz="2400" dirty="0" smtClean="0">
                <a:latin typeface="Times New Roman" pitchFamily="18" charset="0"/>
                <a:cs typeface="Times New Roman" pitchFamily="18" charset="0"/>
              </a:rPr>
              <a:t>) during sudden acceleration or abrupt deceleration, such as jumping or landing.</a:t>
            </a:r>
          </a:p>
          <a:p>
            <a:pPr algn="just"/>
            <a:r>
              <a:rPr lang="en-IN" sz="2400" dirty="0" smtClean="0">
                <a:latin typeface="Times New Roman" pitchFamily="18" charset="0"/>
                <a:cs typeface="Times New Roman" pitchFamily="18" charset="0"/>
              </a:rPr>
              <a:t>Degenerative and mechanical factors appear to increase the risk of acute rupture, including decreased strength or flexibility of the </a:t>
            </a:r>
            <a:r>
              <a:rPr lang="en-IN" sz="2400" dirty="0" err="1" smtClean="0">
                <a:latin typeface="Times New Roman" pitchFamily="18" charset="0"/>
                <a:cs typeface="Times New Roman" pitchFamily="18" charset="0"/>
              </a:rPr>
              <a:t>plantarflexors</a:t>
            </a:r>
            <a:r>
              <a:rPr lang="en-IN" sz="2400" dirty="0" smtClean="0">
                <a:latin typeface="Times New Roman" pitchFamily="18" charset="0"/>
                <a:cs typeface="Times New Roman" pitchFamily="18" charset="0"/>
              </a:rPr>
              <a:t>, excessive body weight, pre-existing </a:t>
            </a:r>
            <a:r>
              <a:rPr lang="en-IN" sz="2400" dirty="0" err="1" smtClean="0">
                <a:latin typeface="Times New Roman" pitchFamily="18" charset="0"/>
                <a:cs typeface="Times New Roman" pitchFamily="18" charset="0"/>
              </a:rPr>
              <a:t>tendinosis</a:t>
            </a:r>
            <a:r>
              <a:rPr lang="en-IN" sz="2400" dirty="0" smtClean="0">
                <a:latin typeface="Times New Roman" pitchFamily="18" charset="0"/>
                <a:cs typeface="Times New Roman" pitchFamily="18" charset="0"/>
              </a:rPr>
              <a:t>, corticosteroid injections into the tendon, and decreased </a:t>
            </a:r>
            <a:r>
              <a:rPr lang="en-IN" sz="2400" dirty="0" err="1" smtClean="0">
                <a:latin typeface="Times New Roman" pitchFamily="18" charset="0"/>
                <a:cs typeface="Times New Roman" pitchFamily="18" charset="0"/>
              </a:rPr>
              <a:t>vascularity</a:t>
            </a:r>
            <a:r>
              <a:rPr lang="en-IN" sz="2400" dirty="0" smtClean="0">
                <a:latin typeface="Times New Roman" pitchFamily="18" charset="0"/>
                <a:cs typeface="Times New Roman" pitchFamily="18" charset="0"/>
              </a:rPr>
              <a:t> of the tendon.</a:t>
            </a:r>
          </a:p>
          <a:p>
            <a:pPr algn="just"/>
            <a:r>
              <a:rPr lang="en-IN" sz="2400" dirty="0" smtClean="0">
                <a:latin typeface="Times New Roman" pitchFamily="18" charset="0"/>
                <a:cs typeface="Times New Roman" pitchFamily="18" charset="0"/>
              </a:rPr>
              <a:t>The tendon often ruptures proximal to the distal insertion of the tendon on the </a:t>
            </a:r>
            <a:r>
              <a:rPr lang="en-IN" sz="2400" dirty="0" err="1" smtClean="0">
                <a:latin typeface="Times New Roman" pitchFamily="18" charset="0"/>
                <a:cs typeface="Times New Roman" pitchFamily="18" charset="0"/>
              </a:rPr>
              <a:t>calcaneus</a:t>
            </a:r>
            <a:r>
              <a:rPr lang="en-IN" sz="2400" dirty="0" smtClean="0">
                <a:latin typeface="Times New Roman" pitchFamily="18" charset="0"/>
                <a:cs typeface="Times New Roman" pitchFamily="18" charset="0"/>
              </a:rPr>
              <a:t>.</a:t>
            </a: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Assessment </a:t>
            </a:r>
            <a:endParaRPr lang="en-IN" dirty="0"/>
          </a:p>
        </p:txBody>
      </p:sp>
      <p:sp>
        <p:nvSpPr>
          <p:cNvPr id="3" name="Content Placeholder 2"/>
          <p:cNvSpPr>
            <a:spLocks noGrp="1"/>
          </p:cNvSpPr>
          <p:nvPr>
            <p:ph idx="1"/>
          </p:nvPr>
        </p:nvSpPr>
        <p:spPr/>
        <p:txBody>
          <a:bodyPr>
            <a:normAutofit/>
          </a:bodyPr>
          <a:lstStyle/>
          <a:p>
            <a:r>
              <a:rPr lang="en-IN" dirty="0" smtClean="0"/>
              <a:t>At the time of injury a complete rupture leads to pain, swelling, a palpable defect, and significant weakness in </a:t>
            </a:r>
            <a:r>
              <a:rPr lang="en-IN" dirty="0" err="1" smtClean="0"/>
              <a:t>plantarflexion</a:t>
            </a:r>
            <a:r>
              <a:rPr lang="en-IN" dirty="0" smtClean="0"/>
              <a:t>. </a:t>
            </a:r>
          </a:p>
          <a:p>
            <a:r>
              <a:rPr lang="en-IN" dirty="0" smtClean="0"/>
              <a:t>Pain History</a:t>
            </a:r>
          </a:p>
          <a:p>
            <a:r>
              <a:rPr lang="en-IN" dirty="0" smtClean="0"/>
              <a:t>Girth Measurement</a:t>
            </a:r>
          </a:p>
          <a:p>
            <a:r>
              <a:rPr lang="en-IN" dirty="0" smtClean="0"/>
              <a:t>ROM</a:t>
            </a:r>
          </a:p>
          <a:p>
            <a:r>
              <a:rPr lang="en-IN" dirty="0" smtClean="0"/>
              <a:t>MMT</a:t>
            </a:r>
          </a:p>
          <a:p>
            <a:r>
              <a:rPr lang="en-IN" dirty="0" smtClean="0"/>
              <a:t>Gait </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smtClean="0"/>
              <a:t>A complete rupture of the Achilles tendon can be managed conservatively with extended cast immobilization or functional bracing; or it can be managed surgically. </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pPr algn="just"/>
            <a:r>
              <a:rPr lang="en-IN" dirty="0" smtClean="0"/>
              <a:t>Surgical intervention is routinely recommended for the young, active patient less than 30 years of age but non operative management is the better option for the sedentary patient older than 50 to 60 years of age. </a:t>
            </a:r>
          </a:p>
          <a:p>
            <a:pPr algn="just"/>
            <a:r>
              <a:rPr lang="en-IN" dirty="0" smtClean="0"/>
              <a:t>Furthermore, surgery is considered the only option for the symptomatic patient with a chronic rupture in which the diagnosis or treatment was delayed for 4 weeks or more. </a:t>
            </a:r>
          </a:p>
          <a:p>
            <a:pPr algn="just"/>
            <a:r>
              <a:rPr lang="en-IN" dirty="0" smtClean="0"/>
              <a:t>However, there is lack of agreement in the literature and in practice as to which is the better option for the middle-aged population.</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400" dirty="0">
                <a:latin typeface="+mj-lt"/>
                <a:cs typeface="Times New Roman" pitchFamily="18" charset="0"/>
              </a:rPr>
              <a:t>With surgical repair there is a lower rate of re-rupture of the tendon than with </a:t>
            </a:r>
            <a:r>
              <a:rPr lang="en-IN" sz="2400" dirty="0" smtClean="0">
                <a:latin typeface="+mj-lt"/>
                <a:cs typeface="Times New Roman" pitchFamily="18" charset="0"/>
              </a:rPr>
              <a:t>non operative </a:t>
            </a:r>
            <a:r>
              <a:rPr lang="en-IN" sz="2400" dirty="0">
                <a:latin typeface="+mj-lt"/>
                <a:cs typeface="Times New Roman" pitchFamily="18" charset="0"/>
              </a:rPr>
              <a:t>management, but there also is a risk of wound closure problems, infection, and nerve injury with surgery. </a:t>
            </a:r>
            <a:endParaRPr lang="en-IN" sz="2400" dirty="0" smtClean="0">
              <a:latin typeface="+mj-lt"/>
              <a:cs typeface="Times New Roman" pitchFamily="18" charset="0"/>
            </a:endParaRPr>
          </a:p>
          <a:p>
            <a:r>
              <a:rPr lang="en-IN" sz="2400" dirty="0" smtClean="0">
                <a:latin typeface="+mj-lt"/>
                <a:cs typeface="Times New Roman" pitchFamily="18" charset="0"/>
              </a:rPr>
              <a:t>Non operative </a:t>
            </a:r>
            <a:r>
              <a:rPr lang="en-IN" sz="2400" dirty="0">
                <a:latin typeface="+mj-lt"/>
                <a:cs typeface="Times New Roman" pitchFamily="18" charset="0"/>
              </a:rPr>
              <a:t>management requires a longer immobilization </a:t>
            </a:r>
            <a:r>
              <a:rPr lang="en-IN" sz="2400" dirty="0" smtClean="0">
                <a:latin typeface="+mj-lt"/>
                <a:cs typeface="Times New Roman" pitchFamily="18" charset="0"/>
              </a:rPr>
              <a:t>and </a:t>
            </a:r>
            <a:r>
              <a:rPr lang="en-IN" sz="2400" dirty="0">
                <a:latin typeface="+mj-lt"/>
                <a:cs typeface="Times New Roman" pitchFamily="18" charset="0"/>
              </a:rPr>
              <a:t>is associated with a higher rate of deep vein </a:t>
            </a:r>
            <a:r>
              <a:rPr lang="en-IN" sz="2400" dirty="0" smtClean="0">
                <a:latin typeface="+mj-lt"/>
                <a:cs typeface="Times New Roman" pitchFamily="18" charset="0"/>
              </a:rPr>
              <a:t>thrombosis </a:t>
            </a:r>
            <a:r>
              <a:rPr lang="en-IN" sz="2400" dirty="0">
                <a:latin typeface="+mj-lt"/>
                <a:cs typeface="Times New Roman" pitchFamily="18" charset="0"/>
              </a:rPr>
              <a:t>(DVT)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MANAGEMENT</a:t>
            </a:r>
            <a:endParaRPr lang="en-IN" dirty="0"/>
          </a:p>
        </p:txBody>
      </p:sp>
      <p:pic>
        <p:nvPicPr>
          <p:cNvPr id="4" name="Content Placeholder 3" descr="MX TA RUPTURE.png"/>
          <p:cNvPicPr>
            <a:picLocks noGrp="1" noChangeAspect="1"/>
          </p:cNvPicPr>
          <p:nvPr>
            <p:ph idx="1"/>
          </p:nvPr>
        </p:nvPicPr>
        <p:blipFill>
          <a:blip r:embed="rId2"/>
          <a:stretch>
            <a:fillRect/>
          </a:stretch>
        </p:blipFill>
        <p:spPr>
          <a:xfrm>
            <a:off x="357159" y="1214422"/>
            <a:ext cx="8587294" cy="5643578"/>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2192</TotalTime>
  <Words>2272</Words>
  <Application>Microsoft Office PowerPoint</Application>
  <PresentationFormat>On-screen Show (4:3)</PresentationFormat>
  <Paragraphs>138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TA Rupture and Hamstring Strain</vt:lpstr>
      <vt:lpstr>Objectives of the Lecture</vt:lpstr>
      <vt:lpstr>TA Rupture</vt:lpstr>
      <vt:lpstr>Slide 4</vt:lpstr>
      <vt:lpstr>Assessment </vt:lpstr>
      <vt:lpstr>Slide 6</vt:lpstr>
      <vt:lpstr>Slide 7</vt:lpstr>
      <vt:lpstr>Slide 8</vt:lpstr>
      <vt:lpstr>MANAGEMENT</vt:lpstr>
      <vt:lpstr>Exercise: Maximum Protection Phase Achilles tendon repair</vt:lpstr>
      <vt:lpstr>Slide 11</vt:lpstr>
      <vt:lpstr>Slide 12</vt:lpstr>
      <vt:lpstr>Exercise: Moderate Protection Phase</vt:lpstr>
      <vt:lpstr>Slide 14</vt:lpstr>
      <vt:lpstr>Slide 15</vt:lpstr>
      <vt:lpstr>Slide 16</vt:lpstr>
      <vt:lpstr>Exercise: Minimum Protection/ Return to Function Phase  </vt:lpstr>
      <vt:lpstr>Slide 18</vt:lpstr>
      <vt:lpstr>Hamstring Rupture</vt:lpstr>
      <vt:lpstr>Clinical Manifestations</vt:lpstr>
      <vt:lpstr>Assessment</vt:lpstr>
      <vt:lpstr>Management: Protection Phase </vt:lpstr>
      <vt:lpstr>Management: Controlled Motion Phase </vt:lpstr>
      <vt:lpstr>Slide 24</vt:lpstr>
      <vt:lpstr>  </vt:lpstr>
      <vt:lpstr>Slide 26</vt:lpstr>
      <vt:lpstr>Management: Return to Function Phase </vt:lpstr>
      <vt:lpstr>Slide 28</vt:lpstr>
      <vt:lpstr>Slide 29</vt:lpstr>
      <vt:lpstr>PICO</vt:lpstr>
      <vt:lpstr>MCQs</vt:lpstr>
      <vt:lpstr>Slide 32</vt:lpstr>
      <vt:lpstr>Slide 33</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 Rupture and Hamstring Strain</dc:title>
  <dc:creator>HP</dc:creator>
  <cp:lastModifiedBy>HP</cp:lastModifiedBy>
  <cp:revision>28</cp:revision>
  <dcterms:created xsi:type="dcterms:W3CDTF">2016-10-19T01:52:42Z</dcterms:created>
  <dcterms:modified xsi:type="dcterms:W3CDTF">2020-08-17T06:33:14Z</dcterms:modified>
</cp:coreProperties>
</file>