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1" r:id="rId2"/>
    <p:sldId id="292" r:id="rId3"/>
    <p:sldId id="290" r:id="rId4"/>
    <p:sldId id="267" r:id="rId5"/>
    <p:sldId id="268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0E8832-4AC5-4F47-BF75-058575EC7AD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304EE7-9FBE-4607-9850-0CB2C43EA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Forearm fractures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</a:t>
            </a:r>
            <a:r>
              <a:rPr lang="en-IN" dirty="0" err="1" smtClean="0"/>
              <a:t>Purvi</a:t>
            </a:r>
            <a:r>
              <a:rPr lang="en-IN" dirty="0" smtClean="0"/>
              <a:t> Patel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1381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After 6(till 12) </a:t>
            </a:r>
            <a:r>
              <a:rPr lang="en-US" b="1" dirty="0"/>
              <a:t>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955205"/>
              </p:ext>
            </p:extLst>
          </p:nvPr>
        </p:nvGraphicFramePr>
        <p:xfrm>
          <a:off x="457200" y="838200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Avoid </a:t>
                      </a:r>
                      <a:r>
                        <a:rPr lang="en-US" sz="2200" dirty="0" smtClean="0"/>
                        <a:t>heavy</a:t>
                      </a:r>
                      <a:r>
                        <a:rPr lang="en-US" sz="2200" baseline="0" dirty="0" smtClean="0"/>
                        <a:t> lifting or pushing.</a:t>
                      </a:r>
                      <a:endParaRPr lang="en-US" sz="2200" dirty="0"/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active and</a:t>
                      </a:r>
                      <a:r>
                        <a:rPr lang="en-US" sz="2200" baseline="0" dirty="0" smtClean="0"/>
                        <a:t> passive motion of elbow.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 smtClean="0"/>
                        <a:t>Progressive</a:t>
                      </a:r>
                      <a:r>
                        <a:rPr lang="en-US" sz="2200" baseline="0" dirty="0" smtClean="0"/>
                        <a:t> resisted </a:t>
                      </a:r>
                      <a:r>
                        <a:rPr lang="en-US" sz="2200" dirty="0" smtClean="0"/>
                        <a:t>exercise</a:t>
                      </a:r>
                      <a:r>
                        <a:rPr lang="en-US" sz="2200" baseline="0" dirty="0" smtClean="0"/>
                        <a:t> to elbow.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involved extremity is used for the daily living</a:t>
                      </a:r>
                      <a:r>
                        <a:rPr lang="en-US" sz="2200" baseline="0" dirty="0" smtClean="0"/>
                        <a:t> and self care.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Full</a:t>
                      </a:r>
                      <a:r>
                        <a:rPr lang="en-US" sz="2200" baseline="0" dirty="0" smtClean="0"/>
                        <a:t> weight bearing by 12 weeks.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56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18516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Distal END Radius FRACTURES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MOI:</a:t>
            </a:r>
            <a:r>
              <a:rPr lang="en-US" dirty="0" smtClean="0"/>
              <a:t>  fall on outstretched hand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C/o</a:t>
            </a:r>
            <a:r>
              <a:rPr lang="en-US" dirty="0" smtClean="0"/>
              <a:t> pain, swelling, deformity. </a:t>
            </a:r>
          </a:p>
          <a:p>
            <a:pPr>
              <a:buNone/>
            </a:pPr>
            <a:r>
              <a:rPr lang="en-US" b="1" dirty="0" smtClean="0"/>
              <a:t>   O/E </a:t>
            </a:r>
            <a:r>
              <a:rPr lang="en-US" dirty="0" smtClean="0"/>
              <a:t>tenderness and irregularity of the lower end of radius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33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TREATMENT</a:t>
            </a:r>
            <a:r>
              <a:rPr lang="en-US" dirty="0" smtClean="0"/>
              <a:t>: Aims to restore a fully functional hand without any residual deformity </a:t>
            </a:r>
          </a:p>
          <a:p>
            <a:r>
              <a:rPr lang="en-US" dirty="0" smtClean="0"/>
              <a:t>Conservative: Under GA or LA closed reduction and then immobilization in a below –elbow cast called </a:t>
            </a:r>
            <a:r>
              <a:rPr lang="en-US" dirty="0" err="1" smtClean="0"/>
              <a:t>colles</a:t>
            </a:r>
            <a:r>
              <a:rPr lang="en-US" dirty="0" smtClean="0"/>
              <a:t>’ cast for 6-8 weeks.</a:t>
            </a:r>
          </a:p>
          <a:p>
            <a:r>
              <a:rPr lang="en-US" dirty="0" smtClean="0"/>
              <a:t>ORIF with plate and screws is rarely required.</a:t>
            </a:r>
          </a:p>
          <a:p>
            <a:r>
              <a:rPr lang="en-US" dirty="0" smtClean="0"/>
              <a:t>External </a:t>
            </a:r>
            <a:r>
              <a:rPr lang="en-US" dirty="0" err="1" smtClean="0"/>
              <a:t>fixators</a:t>
            </a:r>
            <a:r>
              <a:rPr lang="en-US" dirty="0" smtClean="0"/>
              <a:t>: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Complications</a:t>
            </a:r>
            <a:r>
              <a:rPr lang="en-US" dirty="0" smtClean="0"/>
              <a:t> or </a:t>
            </a:r>
            <a:r>
              <a:rPr lang="en-US" b="1" dirty="0" smtClean="0"/>
              <a:t>Special considerations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Malunion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2. Rupture of EPL</a:t>
            </a:r>
          </a:p>
          <a:p>
            <a:r>
              <a:rPr lang="fr-FR" dirty="0" smtClean="0"/>
              <a:t>3. RSD (CRPS) </a:t>
            </a:r>
          </a:p>
          <a:p>
            <a:r>
              <a:rPr lang="fr-FR" dirty="0" smtClean="0"/>
              <a:t>4. </a:t>
            </a:r>
            <a:r>
              <a:rPr lang="fr-FR" dirty="0" err="1" smtClean="0"/>
              <a:t>Nonunion</a:t>
            </a:r>
            <a:r>
              <a:rPr lang="fr-FR" dirty="0" smtClean="0"/>
              <a:t> </a:t>
            </a:r>
          </a:p>
          <a:p>
            <a:r>
              <a:rPr lang="fr-FR" dirty="0" smtClean="0"/>
              <a:t>5. </a:t>
            </a:r>
            <a:r>
              <a:rPr lang="en-US" dirty="0" smtClean="0"/>
              <a:t>Carpal tunnel syndrome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BONE HEALING</a:t>
            </a:r>
            <a:r>
              <a:rPr lang="en-US" dirty="0" smtClean="0"/>
              <a:t>: 6-8 weeks</a:t>
            </a:r>
          </a:p>
          <a:p>
            <a:endParaRPr lang="en-US" dirty="0" smtClean="0"/>
          </a:p>
          <a:p>
            <a:r>
              <a:rPr lang="en-US" sz="3100" b="1" u="sng" dirty="0" smtClean="0"/>
              <a:t>1 day-1</a:t>
            </a:r>
            <a:r>
              <a:rPr lang="en-US" sz="3100" b="1" u="sng" baseline="30000" dirty="0" smtClean="0"/>
              <a:t>st</a:t>
            </a:r>
            <a:r>
              <a:rPr lang="en-US" sz="3100" b="1" u="sng" dirty="0" smtClean="0"/>
              <a:t> week</a:t>
            </a:r>
            <a:r>
              <a:rPr lang="en-US" sz="3100" b="1" dirty="0" smtClean="0"/>
              <a:t>:</a:t>
            </a:r>
            <a:r>
              <a:rPr lang="en-US" sz="3100" dirty="0" smtClean="0"/>
              <a:t> </a:t>
            </a:r>
          </a:p>
          <a:p>
            <a:r>
              <a:rPr lang="en-US" sz="3100" b="1" dirty="0" smtClean="0"/>
              <a:t>Precautions</a:t>
            </a:r>
            <a:r>
              <a:rPr lang="en-US" sz="3100" dirty="0" smtClean="0"/>
              <a:t>: No </a:t>
            </a:r>
            <a:r>
              <a:rPr lang="en-US" sz="3100" dirty="0" err="1" smtClean="0"/>
              <a:t>supination</a:t>
            </a:r>
            <a:r>
              <a:rPr lang="en-US" sz="3100" dirty="0" smtClean="0"/>
              <a:t>/</a:t>
            </a:r>
            <a:r>
              <a:rPr lang="en-US" sz="3100" dirty="0" err="1" smtClean="0"/>
              <a:t>pronation</a:t>
            </a:r>
            <a:r>
              <a:rPr lang="en-US" sz="3100" dirty="0" smtClean="0"/>
              <a:t> and no ROM to wrist.</a:t>
            </a:r>
            <a:r>
              <a:rPr lang="en-US" sz="3100" b="1" dirty="0" smtClean="0"/>
              <a:t> </a:t>
            </a:r>
            <a:endParaRPr lang="en-US" sz="3100" dirty="0" smtClean="0"/>
          </a:p>
          <a:p>
            <a:r>
              <a:rPr lang="en-US" sz="3100" b="1" dirty="0" smtClean="0"/>
              <a:t>ROM: </a:t>
            </a:r>
            <a:r>
              <a:rPr lang="en-US" sz="3100" dirty="0" smtClean="0"/>
              <a:t>Full active ROM to </a:t>
            </a:r>
            <a:r>
              <a:rPr lang="en-US" sz="3100" dirty="0" err="1" smtClean="0"/>
              <a:t>Mcp</a:t>
            </a:r>
            <a:r>
              <a:rPr lang="en-US" sz="3100" dirty="0" smtClean="0"/>
              <a:t> </a:t>
            </a:r>
            <a:r>
              <a:rPr lang="en-US" sz="3100" dirty="0" err="1" smtClean="0"/>
              <a:t>jts</a:t>
            </a:r>
            <a:r>
              <a:rPr lang="en-US" sz="3100" dirty="0" smtClean="0"/>
              <a:t>, digits and thumb, Shoulder</a:t>
            </a:r>
            <a:endParaRPr lang="en-US" sz="3100" b="1" dirty="0" smtClean="0"/>
          </a:p>
          <a:p>
            <a:r>
              <a:rPr lang="en-US" sz="3100" b="1" dirty="0" smtClean="0"/>
              <a:t>Strengthening: </a:t>
            </a:r>
            <a:r>
              <a:rPr lang="en-US" sz="3100" dirty="0" smtClean="0"/>
              <a:t>Isometrics to wrist flexors and extensors</a:t>
            </a:r>
            <a:endParaRPr lang="en-US" sz="3100" b="1" dirty="0" smtClean="0"/>
          </a:p>
          <a:p>
            <a:r>
              <a:rPr lang="en-US" sz="3100" b="1" dirty="0" smtClean="0"/>
              <a:t>Functional activities: </a:t>
            </a:r>
            <a:r>
              <a:rPr lang="en-US" sz="3100" dirty="0" smtClean="0"/>
              <a:t>Use of uninvolved hand in personal hygiene and self-care, feeding, grooming and dressing.</a:t>
            </a:r>
            <a:endParaRPr lang="en-US" sz="3100" b="1" dirty="0" smtClean="0"/>
          </a:p>
          <a:p>
            <a:r>
              <a:rPr lang="en-US" sz="3100" b="1" dirty="0" smtClean="0"/>
              <a:t>Weight bearing: </a:t>
            </a:r>
            <a:r>
              <a:rPr lang="en-US" sz="3100" dirty="0" smtClean="0"/>
              <a:t>none on the involved extremity.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2 weeks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Precautions:</a:t>
            </a:r>
            <a:r>
              <a:rPr lang="en-US" dirty="0" smtClean="0"/>
              <a:t> No </a:t>
            </a:r>
            <a:r>
              <a:rPr lang="en-US" dirty="0" err="1" smtClean="0"/>
              <a:t>supination</a:t>
            </a:r>
            <a:r>
              <a:rPr lang="en-US" dirty="0" smtClean="0"/>
              <a:t>/</a:t>
            </a:r>
            <a:r>
              <a:rPr lang="en-US" dirty="0" err="1" smtClean="0"/>
              <a:t>pronation</a:t>
            </a:r>
            <a:r>
              <a:rPr lang="en-US" dirty="0" smtClean="0"/>
              <a:t> and ROM to wrist. No passive ROM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ROM:</a:t>
            </a:r>
            <a:r>
              <a:rPr lang="en-US" dirty="0" smtClean="0"/>
              <a:t> Full active ROM to </a:t>
            </a:r>
            <a:r>
              <a:rPr lang="en-US" dirty="0" err="1" smtClean="0"/>
              <a:t>Mcp</a:t>
            </a:r>
            <a:r>
              <a:rPr lang="en-US" dirty="0" smtClean="0"/>
              <a:t> </a:t>
            </a:r>
            <a:r>
              <a:rPr lang="en-US" dirty="0" err="1" smtClean="0"/>
              <a:t>jts</a:t>
            </a:r>
            <a:r>
              <a:rPr lang="en-US" dirty="0" smtClean="0"/>
              <a:t>, digits and thumb, Shoulder</a:t>
            </a:r>
            <a:endParaRPr lang="en-US" b="1" dirty="0" smtClean="0"/>
          </a:p>
          <a:p>
            <a:r>
              <a:rPr lang="en-US" b="1" dirty="0" smtClean="0"/>
              <a:t>Strengthening: </a:t>
            </a:r>
            <a:r>
              <a:rPr lang="en-US" dirty="0" smtClean="0"/>
              <a:t>Isometrics to wrist flexors and extensors</a:t>
            </a:r>
          </a:p>
          <a:p>
            <a:r>
              <a:rPr lang="en-US" b="1" dirty="0" smtClean="0"/>
              <a:t>Functional activities: </a:t>
            </a:r>
            <a:r>
              <a:rPr lang="en-US" dirty="0" smtClean="0"/>
              <a:t>Use of uninvolved hand in personal hygiene and self-care, feeding, grooming and dressing.</a:t>
            </a:r>
            <a:endParaRPr lang="en-US" b="1" dirty="0" smtClean="0"/>
          </a:p>
          <a:p>
            <a:r>
              <a:rPr lang="en-US" b="1" dirty="0" smtClean="0"/>
              <a:t>Weight bearing: </a:t>
            </a:r>
            <a:r>
              <a:rPr lang="en-US" dirty="0" smtClean="0"/>
              <a:t>none on the involved extremity.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4-6 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Precautions: </a:t>
            </a:r>
            <a:r>
              <a:rPr lang="en-US" dirty="0" smtClean="0"/>
              <a:t>no passive ROM</a:t>
            </a:r>
          </a:p>
          <a:p>
            <a:r>
              <a:rPr lang="en-US" b="1" dirty="0" smtClean="0"/>
              <a:t>ROM: </a:t>
            </a:r>
            <a:r>
              <a:rPr lang="en-US" dirty="0" smtClean="0"/>
              <a:t>Full ROM to MCP, IP, wrist, elbow and shoulder </a:t>
            </a:r>
            <a:r>
              <a:rPr lang="en-US" dirty="0" err="1" smtClean="0"/>
              <a:t>jts</a:t>
            </a:r>
            <a:r>
              <a:rPr lang="en-US" dirty="0" smtClean="0"/>
              <a:t>, full opposition of thumb</a:t>
            </a:r>
          </a:p>
          <a:p>
            <a:r>
              <a:rPr lang="en-US" b="1" dirty="0" smtClean="0"/>
              <a:t>Strength</a:t>
            </a:r>
            <a:r>
              <a:rPr lang="en-US" dirty="0" smtClean="0"/>
              <a:t>: Resistive exercises to the digits like squeezing a ball and putty exercises and power grip: isometric </a:t>
            </a:r>
            <a:r>
              <a:rPr lang="en-US" dirty="0" err="1" smtClean="0"/>
              <a:t>exs</a:t>
            </a:r>
            <a:r>
              <a:rPr lang="en-US" dirty="0" smtClean="0"/>
              <a:t> to wrist if treated by ORIF.</a:t>
            </a:r>
          </a:p>
          <a:p>
            <a:endParaRPr lang="en-US" dirty="0" smtClean="0"/>
          </a:p>
          <a:p>
            <a:r>
              <a:rPr lang="en-US" b="1" dirty="0" smtClean="0"/>
              <a:t>Functional activities: </a:t>
            </a:r>
            <a:r>
              <a:rPr lang="en-US" dirty="0" smtClean="0"/>
              <a:t>involved hand in self-care and as a stabilizer in two-handed activities. Bimanual activities encouraged.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6-8 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Precautions:</a:t>
            </a:r>
            <a:r>
              <a:rPr lang="en-US" dirty="0" smtClean="0"/>
              <a:t> None</a:t>
            </a:r>
          </a:p>
          <a:p>
            <a:r>
              <a:rPr lang="en-US" b="1" dirty="0" smtClean="0"/>
              <a:t>ROM: </a:t>
            </a:r>
            <a:r>
              <a:rPr lang="en-US" dirty="0" smtClean="0"/>
              <a:t>Full ROM to all </a:t>
            </a:r>
            <a:r>
              <a:rPr lang="en-US" dirty="0" err="1" smtClean="0"/>
              <a:t>jts</a:t>
            </a:r>
            <a:r>
              <a:rPr lang="en-US" dirty="0" smtClean="0"/>
              <a:t> of upper limb with stress on </a:t>
            </a:r>
            <a:r>
              <a:rPr lang="en-US" dirty="0" err="1" smtClean="0"/>
              <a:t>supination</a:t>
            </a:r>
            <a:r>
              <a:rPr lang="en-US" dirty="0" smtClean="0"/>
              <a:t> &amp; </a:t>
            </a:r>
            <a:r>
              <a:rPr lang="en-US" dirty="0" err="1" smtClean="0"/>
              <a:t>ulnar</a:t>
            </a:r>
            <a:r>
              <a:rPr lang="en-US" dirty="0" smtClean="0"/>
              <a:t> deviation.</a:t>
            </a:r>
          </a:p>
          <a:p>
            <a:r>
              <a:rPr lang="en-US" dirty="0" smtClean="0"/>
              <a:t>Active-assistive to passive ROM is initiated.</a:t>
            </a:r>
          </a:p>
          <a:p>
            <a:r>
              <a:rPr lang="en-US" b="1" dirty="0" smtClean="0"/>
              <a:t>Strength</a:t>
            </a:r>
            <a:r>
              <a:rPr lang="en-US" dirty="0" smtClean="0"/>
              <a:t>: Resistive to the digits and wrist if ORIF.</a:t>
            </a:r>
          </a:p>
          <a:p>
            <a:r>
              <a:rPr lang="en-US" dirty="0" smtClean="0"/>
              <a:t>Improve power grip</a:t>
            </a:r>
          </a:p>
          <a:p>
            <a:r>
              <a:rPr lang="en-US" b="1" dirty="0" smtClean="0"/>
              <a:t>Functional activities: </a:t>
            </a:r>
            <a:r>
              <a:rPr lang="en-US" dirty="0" smtClean="0"/>
              <a:t>involved hand is used in self-care and activities of daily living like writing, turning doorknobs, wiping oneself for personal hygiene.</a:t>
            </a:r>
          </a:p>
          <a:p>
            <a:r>
              <a:rPr lang="en-US" b="1" dirty="0" smtClean="0"/>
              <a:t>Weight bearing</a:t>
            </a:r>
            <a:r>
              <a:rPr lang="en-US" dirty="0" smtClean="0"/>
              <a:t>: Weight bearing as tolerated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8-12 weeks: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Precautions:</a:t>
            </a:r>
            <a:r>
              <a:rPr lang="en-US" dirty="0" smtClean="0"/>
              <a:t> None</a:t>
            </a:r>
          </a:p>
          <a:p>
            <a:r>
              <a:rPr lang="en-US" b="1" dirty="0" smtClean="0"/>
              <a:t>ROM: </a:t>
            </a:r>
            <a:r>
              <a:rPr lang="en-US" dirty="0" smtClean="0"/>
              <a:t>ROM to all </a:t>
            </a:r>
            <a:r>
              <a:rPr lang="en-US" dirty="0" err="1" smtClean="0"/>
              <a:t>jts</a:t>
            </a:r>
            <a:r>
              <a:rPr lang="en-US" dirty="0" smtClean="0"/>
              <a:t> of upper limb with stress on </a:t>
            </a:r>
            <a:r>
              <a:rPr lang="en-US" dirty="0" err="1" smtClean="0"/>
              <a:t>supination</a:t>
            </a:r>
            <a:r>
              <a:rPr lang="en-US" dirty="0" smtClean="0"/>
              <a:t> &amp; </a:t>
            </a:r>
            <a:r>
              <a:rPr lang="en-US" dirty="0" err="1" smtClean="0"/>
              <a:t>ulnar</a:t>
            </a:r>
            <a:r>
              <a:rPr lang="en-US" dirty="0" smtClean="0"/>
              <a:t> deviation for daily functional activities.</a:t>
            </a:r>
          </a:p>
          <a:p>
            <a:r>
              <a:rPr lang="en-US" b="1" dirty="0" smtClean="0"/>
              <a:t>Strength</a:t>
            </a:r>
            <a:r>
              <a:rPr lang="en-US" dirty="0" smtClean="0"/>
              <a:t>: Progressive Resistive exercises to the digits and wrist and all groups of muscles using weights.</a:t>
            </a:r>
          </a:p>
          <a:p>
            <a:r>
              <a:rPr lang="en-US" b="1" dirty="0" smtClean="0"/>
              <a:t>Functional activities:</a:t>
            </a:r>
            <a:r>
              <a:rPr lang="en-US" dirty="0" smtClean="0"/>
              <a:t> involved hand in self-care and activities of daily living</a:t>
            </a:r>
          </a:p>
          <a:p>
            <a:r>
              <a:rPr lang="en-US" b="1" dirty="0" smtClean="0"/>
              <a:t>Weight bearing</a:t>
            </a:r>
            <a:r>
              <a:rPr lang="en-US" dirty="0" smtClean="0"/>
              <a:t>: Full WB.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/>
          </a:bodyPr>
          <a:lstStyle/>
          <a:p>
            <a:r>
              <a:rPr lang="en-US" dirty="0" smtClean="0"/>
              <a:t>Clinical query</a:t>
            </a:r>
          </a:p>
          <a:p>
            <a:pPr>
              <a:buNone/>
            </a:pPr>
            <a:r>
              <a:rPr lang="en-US" dirty="0" smtClean="0"/>
              <a:t>   Does an advice and exercise program improve outcome for adults following distal radius fracture?</a:t>
            </a:r>
          </a:p>
          <a:p>
            <a:pPr>
              <a:buNone/>
            </a:pPr>
            <a:r>
              <a:rPr lang="en-US" dirty="0" smtClean="0"/>
              <a:t>PICO</a:t>
            </a:r>
          </a:p>
          <a:p>
            <a:pPr>
              <a:buNone/>
            </a:pPr>
            <a:r>
              <a:rPr lang="en-US" dirty="0" smtClean="0"/>
              <a:t>P-Distal radius fractures</a:t>
            </a:r>
          </a:p>
          <a:p>
            <a:pPr>
              <a:buNone/>
            </a:pPr>
            <a:r>
              <a:rPr lang="en-US" dirty="0" smtClean="0"/>
              <a:t>I-Advice and Exercise Program</a:t>
            </a:r>
          </a:p>
          <a:p>
            <a:pPr>
              <a:buNone/>
            </a:pPr>
            <a:r>
              <a:rPr lang="en-US" dirty="0" smtClean="0"/>
              <a:t>C-Natural recovery</a:t>
            </a:r>
          </a:p>
          <a:p>
            <a:pPr>
              <a:buNone/>
            </a:pPr>
            <a:r>
              <a:rPr lang="en-US" dirty="0" smtClean="0"/>
              <a:t>O-improvement in ROM, pain and Functional ability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/>
              <a:t>At the end of the topic, students should be able to</a:t>
            </a:r>
          </a:p>
          <a:p>
            <a:pPr algn="just"/>
            <a:r>
              <a:rPr lang="en-US" dirty="0"/>
              <a:t>Enumerate </a:t>
            </a:r>
            <a:r>
              <a:rPr lang="en-US" dirty="0" smtClean="0"/>
              <a:t>different fractures of forearm</a:t>
            </a:r>
          </a:p>
          <a:p>
            <a:pPr algn="just"/>
            <a:r>
              <a:rPr lang="en-US" dirty="0" smtClean="0"/>
              <a:t>clinical </a:t>
            </a:r>
            <a:r>
              <a:rPr lang="en-US" dirty="0"/>
              <a:t>features </a:t>
            </a:r>
            <a:r>
              <a:rPr lang="en-US" dirty="0" smtClean="0"/>
              <a:t>of all fractures</a:t>
            </a:r>
          </a:p>
          <a:p>
            <a:pPr algn="just"/>
            <a:r>
              <a:rPr lang="en-US" dirty="0" smtClean="0"/>
              <a:t>Explain </a:t>
            </a:r>
            <a:r>
              <a:rPr lang="en-US" dirty="0"/>
              <a:t>Mechanism of injury</a:t>
            </a:r>
          </a:p>
          <a:p>
            <a:pPr algn="just"/>
            <a:r>
              <a:rPr lang="en-US" dirty="0"/>
              <a:t>Describe principles of assessment and management for the same</a:t>
            </a:r>
          </a:p>
        </p:txBody>
      </p:sp>
    </p:spTree>
    <p:extLst>
      <p:ext uri="{BB962C8B-B14F-4D97-AF65-F5344CB8AC3E}">
        <p14:creationId xmlns:p14="http://schemas.microsoft.com/office/powerpoint/2010/main" val="3600935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914400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 advice and exercise program has some benefits over natural recovery after distal radius fracture: a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randomised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trial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066800"/>
          <a:ext cx="7772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219200"/>
                <a:gridCol w="2895600"/>
                <a:gridCol w="1600200"/>
                <a:gridCol w="1219200"/>
              </a:tblGrid>
              <a:tr h="54102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Randomised</a:t>
                      </a:r>
                      <a:r>
                        <a:rPr lang="en-US" sz="1400" dirty="0" smtClean="0"/>
                        <a:t> trial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High level of evidence( </a:t>
                      </a:r>
                      <a:r>
                        <a:rPr lang="en-US" sz="1400" dirty="0" err="1" smtClean="0"/>
                        <a:t>randomisation</a:t>
                      </a:r>
                      <a:r>
                        <a:rPr lang="en-US" sz="1400" dirty="0" smtClean="0"/>
                        <a:t>, blinding present)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Sandra Kay, Margaret McMahon and Kathy Stiller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Australian Journal of Physiotherapy 2008 Vol. 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Fifty-six patients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whose  distal radius fracture had been managed with pins and/or cast after removal. Intervention: The experimental group received a physiotherapist directed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program of advice and exercises which 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consisted of active range of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motion exercises for the shoulder, elbow, wrist and hand,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soft tissue stretches, isometric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stabilising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wrist exercises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and, from Week 3, gentle forearm/wrist/hand strengthening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exercises (including grip exercises).</a:t>
                      </a:r>
                      <a:endParaRPr kumimoji="0"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The control group did not receive any physiotherapy intervention. 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primary outcome was wrist extension. Secondary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outcomes were the other ranges of motion of the wrist joint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forearm (flexion, radial deviation,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ulnar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deviation,</a:t>
                      </a:r>
                    </a:p>
                    <a:p>
                      <a:r>
                        <a:rPr kumimoji="0"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pronation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supination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and thumb (web-space), pain, and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activity limitations.</a:t>
                      </a:r>
                      <a:endParaRPr kumimoji="0" lang="en-US" sz="12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Results: No difference was found between groups for the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primary outcome (mean difference 6 deg, 95% CI –3 to 14), or secondary outcomes. The difference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between groups for pain was –16 points out of 100 (95% CI –27 to –5) at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Week 3 and for activity was –13 points out of 100 (95% CI –24 to –2) at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Week 3; in </a:t>
                      </a:r>
                      <a:r>
                        <a:rPr kumimoji="0"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favour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the experimental group. The experimental group was also more satisfied with the amount of physiotherapy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intervention.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Conclusion: An 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advice and exercise program provided some additional benefits over no intervention for adults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following distal radius fracture.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Radius-ulna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Shaft</a:t>
            </a:r>
          </a:p>
          <a:p>
            <a:r>
              <a:rPr lang="en-US" dirty="0" err="1" smtClean="0"/>
              <a:t>Monteggia</a:t>
            </a:r>
            <a:endParaRPr lang="en-US" dirty="0" smtClean="0"/>
          </a:p>
          <a:p>
            <a:r>
              <a:rPr lang="en-US" dirty="0" err="1" smtClean="0"/>
              <a:t>Galeazzi</a:t>
            </a:r>
            <a:endParaRPr lang="en-US" dirty="0" smtClean="0"/>
          </a:p>
          <a:p>
            <a:r>
              <a:rPr lang="en-US" dirty="0" smtClean="0"/>
              <a:t>MOI: fall on an outstretched hand or a direct blow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772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1</a:t>
            </a:r>
            <a:r>
              <a:rPr lang="en-US" baseline="30000" dirty="0"/>
              <a:t>st</a:t>
            </a:r>
            <a:r>
              <a:rPr lang="en-US" dirty="0"/>
              <a:t>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c/o pain, </a:t>
            </a:r>
            <a:r>
              <a:rPr lang="en-US" dirty="0" err="1"/>
              <a:t>paraesthesia</a:t>
            </a:r>
            <a:r>
              <a:rPr lang="en-US" dirty="0"/>
              <a:t>, pin discomfort, drainage, signs of infection</a:t>
            </a:r>
          </a:p>
          <a:p>
            <a:r>
              <a:rPr lang="en-US" dirty="0"/>
              <a:t>Swelling </a:t>
            </a:r>
          </a:p>
          <a:p>
            <a:r>
              <a:rPr lang="en-US" dirty="0"/>
              <a:t>Wound inspection </a:t>
            </a:r>
          </a:p>
          <a:p>
            <a:r>
              <a:rPr lang="en-US" dirty="0" smtClean="0"/>
              <a:t>Shoulder &amp; </a:t>
            </a:r>
            <a:r>
              <a:rPr lang="en-US" dirty="0"/>
              <a:t>girdle</a:t>
            </a:r>
          </a:p>
          <a:p>
            <a:r>
              <a:rPr lang="en-US" dirty="0" smtClean="0"/>
              <a:t>Shoulder girdle </a:t>
            </a:r>
            <a:r>
              <a:rPr lang="en-US" dirty="0"/>
              <a:t>and wrist range and muscle strength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During 1</a:t>
            </a:r>
            <a:r>
              <a:rPr lang="en-US" b="1" baseline="30000" dirty="0"/>
              <a:t>st</a:t>
            </a:r>
            <a:r>
              <a:rPr lang="en-US" b="1" dirty="0"/>
              <a:t> week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3955205"/>
              </p:ext>
            </p:extLst>
          </p:nvPr>
        </p:nvGraphicFramePr>
        <p:xfrm>
          <a:off x="457200" y="685800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Avoid shoulder </a:t>
                      </a:r>
                      <a:r>
                        <a:rPr lang="en-US" sz="2200" dirty="0" smtClean="0"/>
                        <a:t>rotation. No passive motion of elbow.</a:t>
                      </a:r>
                      <a:endParaRPr lang="en-US" sz="2200" dirty="0"/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Gentle active flexion, extension</a:t>
                      </a:r>
                      <a:r>
                        <a:rPr lang="en-US" sz="2200" baseline="0" dirty="0" smtClean="0"/>
                        <a:t> of elbow-stable #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smtClean="0"/>
                        <a:t>treated with ORIF. No </a:t>
                      </a:r>
                      <a:r>
                        <a:rPr lang="en-US" sz="2200" baseline="0" dirty="0" err="1" smtClean="0"/>
                        <a:t>movt</a:t>
                      </a:r>
                      <a:r>
                        <a:rPr lang="en-US" sz="2200" baseline="0" dirty="0" smtClean="0"/>
                        <a:t> is treated with other method.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 smtClean="0"/>
                        <a:t>No strengthening exercise</a:t>
                      </a:r>
                      <a:r>
                        <a:rPr lang="en-US" sz="2200" baseline="0" dirty="0" smtClean="0"/>
                        <a:t> to elbow.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uninvolved extremity is used for the daily living</a:t>
                      </a:r>
                      <a:r>
                        <a:rPr lang="en-US" sz="2200" baseline="0" dirty="0" smtClean="0"/>
                        <a:t> and self care.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2-4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Pain</a:t>
            </a:r>
          </a:p>
          <a:p>
            <a:r>
              <a:rPr lang="en-US" dirty="0"/>
              <a:t>Wound inspection </a:t>
            </a:r>
          </a:p>
          <a:p>
            <a:r>
              <a:rPr lang="en-US" dirty="0" smtClean="0"/>
              <a:t>Assess ROM </a:t>
            </a:r>
            <a:r>
              <a:rPr lang="en-US" dirty="0"/>
              <a:t>of elbow, </a:t>
            </a:r>
            <a:r>
              <a:rPr lang="en-US" dirty="0" smtClean="0"/>
              <a:t>shoulder, wrist </a:t>
            </a:r>
            <a:r>
              <a:rPr lang="en-US" dirty="0"/>
              <a:t>and digits</a:t>
            </a:r>
          </a:p>
          <a:p>
            <a:r>
              <a:rPr lang="en-US" dirty="0"/>
              <a:t>Isometric strength of shoulder </a:t>
            </a:r>
            <a:r>
              <a:rPr lang="en-US" dirty="0" smtClean="0"/>
              <a:t>&amp; girdle, grip strength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735"/>
            <a:ext cx="8229600" cy="715962"/>
          </a:xfrm>
        </p:spPr>
        <p:txBody>
          <a:bodyPr>
            <a:normAutofit/>
          </a:bodyPr>
          <a:lstStyle/>
          <a:p>
            <a:r>
              <a:rPr lang="en-US" b="1" dirty="0"/>
              <a:t>2-4weeks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955205"/>
              </p:ext>
            </p:extLst>
          </p:nvPr>
        </p:nvGraphicFramePr>
        <p:xfrm>
          <a:off x="457200" y="838200"/>
          <a:ext cx="822960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Avoid shoulder </a:t>
                      </a:r>
                      <a:r>
                        <a:rPr lang="en-US" sz="2200" dirty="0" smtClean="0"/>
                        <a:t>rotation. No passive motion of elbow.</a:t>
                      </a:r>
                      <a:endParaRPr lang="en-US" sz="2200" dirty="0"/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Gentle active flexion, extension</a:t>
                      </a:r>
                      <a:r>
                        <a:rPr lang="en-US" sz="2200" baseline="0" dirty="0" smtClean="0"/>
                        <a:t> of elbow-stable #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smtClean="0"/>
                        <a:t>treated with ORIF.  Gentle assistive supervised active </a:t>
                      </a:r>
                      <a:r>
                        <a:rPr lang="en-US" sz="2200" baseline="0" dirty="0" err="1" smtClean="0"/>
                        <a:t>movt</a:t>
                      </a:r>
                      <a:r>
                        <a:rPr lang="en-US" sz="2200" baseline="0" dirty="0" smtClean="0"/>
                        <a:t> of elbow- for other methods.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 smtClean="0"/>
                        <a:t>No strengthening exercise</a:t>
                      </a:r>
                      <a:r>
                        <a:rPr lang="en-US" sz="2200" baseline="0" dirty="0" smtClean="0"/>
                        <a:t> to elbow.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uninvolved extremity is used for the daily living</a:t>
                      </a:r>
                      <a:r>
                        <a:rPr lang="en-US" sz="2200" baseline="0" dirty="0" smtClean="0"/>
                        <a:t> and self care.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assessment in 4-6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Tenderness </a:t>
            </a:r>
          </a:p>
          <a:p>
            <a:r>
              <a:rPr lang="en-US" dirty="0"/>
              <a:t>ROM of </a:t>
            </a:r>
            <a:r>
              <a:rPr lang="en-US" dirty="0" smtClean="0"/>
              <a:t>elbow</a:t>
            </a:r>
            <a:endParaRPr lang="en-US" dirty="0"/>
          </a:p>
          <a:p>
            <a:r>
              <a:rPr lang="en-US" dirty="0"/>
              <a:t>Strength of </a:t>
            </a:r>
            <a:r>
              <a:rPr lang="en-US" dirty="0" smtClean="0"/>
              <a:t>elbow </a:t>
            </a:r>
            <a:r>
              <a:rPr lang="en-US" dirty="0"/>
              <a:t>muscles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4-6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955205"/>
              </p:ext>
            </p:extLst>
          </p:nvPr>
        </p:nvGraphicFramePr>
        <p:xfrm>
          <a:off x="457200" y="838200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200" dirty="0"/>
                        <a:t>PRECAUSIONS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Avoid </a:t>
                      </a:r>
                      <a:r>
                        <a:rPr lang="en-US" sz="2200" dirty="0" smtClean="0"/>
                        <a:t>rotational</a:t>
                      </a:r>
                      <a:r>
                        <a:rPr lang="en-US" sz="2200" baseline="0" dirty="0" smtClean="0"/>
                        <a:t> stresses around elbow.</a:t>
                      </a:r>
                      <a:endParaRPr lang="en-US" sz="2200" dirty="0"/>
                    </a:p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2200" dirty="0"/>
                        <a:t>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active flexion, extension</a:t>
                      </a:r>
                      <a:r>
                        <a:rPr lang="en-US" sz="2200" baseline="0" dirty="0" smtClean="0"/>
                        <a:t> of elbow. Also active assisted of elbow.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2200" dirty="0"/>
                        <a:t>MUSCLE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dirty="0" smtClean="0"/>
                        <a:t>Isometric</a:t>
                      </a:r>
                      <a:r>
                        <a:rPr lang="en-US" sz="2200" baseline="0" dirty="0" smtClean="0"/>
                        <a:t> exercise to elbow.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r>
                        <a:rPr lang="en-US" sz="2200" dirty="0"/>
                        <a:t>FUNCTIONAL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uninvolved extremity is used for the daily living</a:t>
                      </a:r>
                      <a:r>
                        <a:rPr lang="en-US" sz="2200" baseline="0" dirty="0" smtClean="0"/>
                        <a:t> and self care.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2000" dirty="0"/>
                        <a:t>WEIGHT BEARING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</TotalTime>
  <Words>1116</Words>
  <Application>Microsoft Office PowerPoint</Application>
  <PresentationFormat>On-screen Show (4:3)</PresentationFormat>
  <Paragraphs>167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Forearm fractures</vt:lpstr>
      <vt:lpstr>Objectives </vt:lpstr>
      <vt:lpstr>Radius-ulna fracture</vt:lpstr>
      <vt:lpstr>Principles of assessment in 1st week</vt:lpstr>
      <vt:lpstr>During 1st week</vt:lpstr>
      <vt:lpstr>Principles of assessment in 2-4 weeks</vt:lpstr>
      <vt:lpstr>2-4weeks</vt:lpstr>
      <vt:lpstr>Principles of assessment in 4-6 weeks</vt:lpstr>
      <vt:lpstr>4-6 weeks </vt:lpstr>
      <vt:lpstr>After 6(till 12) weeks </vt:lpstr>
      <vt:lpstr>Distal END Radius FRACTURES</vt:lpstr>
      <vt:lpstr>Classification</vt:lpstr>
      <vt:lpstr>PowerPoint Presentation</vt:lpstr>
      <vt:lpstr>PowerPoint Presentation</vt:lpstr>
      <vt:lpstr>2 weeks:  </vt:lpstr>
      <vt:lpstr>4-6 weeks</vt:lpstr>
      <vt:lpstr>6-8 weeks</vt:lpstr>
      <vt:lpstr>8-12 weeks:  </vt:lpstr>
      <vt:lpstr>PowerPoint Presentation</vt:lpstr>
      <vt:lpstr>An advice and exercise program has some benefits over natural recovery after distal radius fracture: a randomised trial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Proximal humerus fractures</dc:title>
  <dc:creator>Corporate Edition</dc:creator>
  <cp:lastModifiedBy>Admin</cp:lastModifiedBy>
  <cp:revision>38</cp:revision>
  <dcterms:created xsi:type="dcterms:W3CDTF">2017-09-17T05:31:17Z</dcterms:created>
  <dcterms:modified xsi:type="dcterms:W3CDTF">2020-08-13T04:12:35Z</dcterms:modified>
</cp:coreProperties>
</file>