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6" r:id="rId3"/>
    <p:sldId id="258" r:id="rId4"/>
    <p:sldId id="282" r:id="rId5"/>
    <p:sldId id="259" r:id="rId6"/>
    <p:sldId id="280" r:id="rId7"/>
    <p:sldId id="281" r:id="rId8"/>
    <p:sldId id="283" r:id="rId9"/>
    <p:sldId id="271" r:id="rId10"/>
    <p:sldId id="261" r:id="rId11"/>
    <p:sldId id="277" r:id="rId12"/>
    <p:sldId id="272" r:id="rId13"/>
    <p:sldId id="262" r:id="rId14"/>
    <p:sldId id="278" r:id="rId15"/>
    <p:sldId id="273" r:id="rId16"/>
    <p:sldId id="279" r:id="rId17"/>
    <p:sldId id="274" r:id="rId18"/>
    <p:sldId id="275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1F24308-1165-46F3-8B17-1DE4BBC9CFB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84373E-FE27-45B6-AC9E-F4DEC800E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Physiotherapy after Proximal </a:t>
            </a:r>
            <a:r>
              <a:rPr lang="en-US" dirty="0" err="1"/>
              <a:t>humerus</a:t>
            </a:r>
            <a:r>
              <a:rPr lang="en-US" dirty="0"/>
              <a:t> fractures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Complications</a:t>
            </a:r>
            <a:r>
              <a:rPr lang="en-US" dirty="0"/>
              <a:t> or </a:t>
            </a:r>
            <a:r>
              <a:rPr lang="en-US" b="1" dirty="0"/>
              <a:t>Special considerations</a:t>
            </a:r>
            <a:r>
              <a:rPr lang="en-US" dirty="0"/>
              <a:t> of #’s: AGE: elderly develop joint stiffness</a:t>
            </a:r>
          </a:p>
          <a:p>
            <a:pPr algn="just"/>
            <a:r>
              <a:rPr lang="en-US" dirty="0"/>
              <a:t>ARTICULAR involvement: if &gt;50% loss of articular surface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dirty="0" err="1"/>
              <a:t>hemiarthroplasty</a:t>
            </a:r>
            <a:endParaRPr lang="en-US" dirty="0"/>
          </a:p>
          <a:p>
            <a:pPr algn="just"/>
            <a:r>
              <a:rPr lang="en-US" dirty="0"/>
              <a:t>AVN: in # of anatomical neck</a:t>
            </a:r>
          </a:p>
          <a:p>
            <a:pPr algn="just"/>
            <a:r>
              <a:rPr lang="en-US" dirty="0" err="1"/>
              <a:t>Malunion</a:t>
            </a:r>
            <a:r>
              <a:rPr lang="en-US" dirty="0"/>
              <a:t>: due to muscle forces</a:t>
            </a:r>
          </a:p>
          <a:p>
            <a:pPr algn="just"/>
            <a:r>
              <a:rPr lang="en-US" dirty="0"/>
              <a:t>Nonunion: of surgical neck</a:t>
            </a:r>
          </a:p>
          <a:p>
            <a:pPr algn="just"/>
            <a:r>
              <a:rPr lang="en-US" dirty="0" err="1"/>
              <a:t>Myositis</a:t>
            </a:r>
            <a:r>
              <a:rPr lang="en-US" dirty="0"/>
              <a:t> </a:t>
            </a:r>
            <a:r>
              <a:rPr lang="en-US" dirty="0" err="1"/>
              <a:t>ossificans</a:t>
            </a:r>
            <a:r>
              <a:rPr lang="en-US" dirty="0"/>
              <a:t>: due to massage and vigorous treatment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1</a:t>
            </a:r>
            <a:r>
              <a:rPr lang="en-US" baseline="30000" dirty="0"/>
              <a:t>st</a:t>
            </a:r>
            <a:r>
              <a:rPr lang="en-US" dirty="0"/>
              <a:t>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c/o pain, </a:t>
            </a:r>
            <a:r>
              <a:rPr lang="en-US" dirty="0" err="1"/>
              <a:t>paraesthesia</a:t>
            </a:r>
            <a:r>
              <a:rPr lang="en-US" dirty="0"/>
              <a:t>, pin discomfort, drainage, signs of infection</a:t>
            </a:r>
          </a:p>
          <a:p>
            <a:r>
              <a:rPr lang="en-US" dirty="0"/>
              <a:t>Swelling </a:t>
            </a:r>
          </a:p>
          <a:p>
            <a:r>
              <a:rPr lang="en-US" dirty="0"/>
              <a:t>Wound inspection </a:t>
            </a:r>
          </a:p>
          <a:p>
            <a:r>
              <a:rPr lang="en-US" dirty="0"/>
              <a:t>Shoulder girdle</a:t>
            </a:r>
          </a:p>
          <a:p>
            <a:r>
              <a:rPr lang="en-US" dirty="0"/>
              <a:t>Elbow and wrist range and muscle strength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During 1</a:t>
            </a:r>
            <a:r>
              <a:rPr lang="en-US" b="1" baseline="30000" dirty="0"/>
              <a:t>st</a:t>
            </a:r>
            <a:r>
              <a:rPr lang="en-US" b="1" dirty="0"/>
              <a:t> week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955205"/>
              </p:ext>
            </p:extLst>
          </p:nvPr>
        </p:nvGraphicFramePr>
        <p:xfrm>
          <a:off x="457200" y="533400"/>
          <a:ext cx="8229600" cy="681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Avoid shoulder motion.</a:t>
                      </a:r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69720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Shoulder is immobilized in a sling</a:t>
                      </a:r>
                      <a:r>
                        <a:rPr lang="en-US" sz="2200" dirty="0" smtClean="0"/>
                        <a:t>. No </a:t>
                      </a:r>
                      <a:r>
                        <a:rPr lang="en-US" sz="2200" dirty="0"/>
                        <a:t>ROM to shoulder. For stable, </a:t>
                      </a:r>
                      <a:r>
                        <a:rPr lang="en-US" sz="2200" dirty="0" err="1"/>
                        <a:t>undisplaced</a:t>
                      </a:r>
                      <a:r>
                        <a:rPr lang="en-US" sz="2200" dirty="0"/>
                        <a:t> #’s and hemiarthroplasty pendulum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are begun. Active ROM to wrist, hand and digits.</a:t>
                      </a:r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78280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/>
                        <a:t>No strengthening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to shoulder. At the end of the 1</a:t>
                      </a:r>
                      <a:r>
                        <a:rPr lang="en-US" sz="2200" baseline="30000" dirty="0"/>
                        <a:t>st</a:t>
                      </a:r>
                      <a:r>
                        <a:rPr lang="en-US" sz="2200" dirty="0"/>
                        <a:t> week isometric and isotonic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to are given to the wrist flexors, extensors, and intrinsic muscles of the hand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The uninvolved extremity is used in self-care and personal hygiene. When wearing clothes the patient dons clothes on the involved extremity first and doffs them from the uninvolved extremity first.</a:t>
                      </a:r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/>
              <a:t>During 1</a:t>
            </a:r>
            <a:r>
              <a:rPr lang="en-US" b="1" baseline="30000" dirty="0"/>
              <a:t>st</a:t>
            </a:r>
            <a:r>
              <a:rPr lang="en-US" b="1" dirty="0"/>
              <a:t> week</a:t>
            </a:r>
            <a:r>
              <a:rPr lang="en-US" dirty="0"/>
              <a:t>: </a:t>
            </a:r>
          </a:p>
          <a:p>
            <a:r>
              <a:rPr lang="en-US" dirty="0"/>
              <a:t>Sling: Check the sling </a:t>
            </a:r>
          </a:p>
          <a:p>
            <a:pPr algn="just"/>
            <a:r>
              <a:rPr lang="en-US" dirty="0"/>
              <a:t>ORIF: Check the wound. If repair of the rotator cuff then patient is not allowed active flexion, external rotation or assistive internal rotation till 6 weeks after surgery.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2-4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Pain</a:t>
            </a:r>
          </a:p>
          <a:p>
            <a:r>
              <a:rPr lang="en-US" dirty="0"/>
              <a:t>Wound inspection </a:t>
            </a:r>
          </a:p>
          <a:p>
            <a:r>
              <a:rPr lang="en-US" dirty="0"/>
              <a:t>Assess active and passive ROM of elbow, wrist and digits</a:t>
            </a:r>
          </a:p>
          <a:p>
            <a:r>
              <a:rPr lang="en-US" dirty="0"/>
              <a:t>Isometric strength of shoulder girdle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735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2-4weeks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011880"/>
              </p:ext>
            </p:extLst>
          </p:nvPr>
        </p:nvGraphicFramePr>
        <p:xfrm>
          <a:off x="457200" y="835702"/>
          <a:ext cx="8229600" cy="676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5136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Avoid internal/external rotation of the shoulder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3864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Sling is removed at the end of 3 weeks. Patients with conservative treatment with a sling can start gentle, active ROM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to the shoulder in flexion, extension, abduction and adduction as these #’s are nondisplaced. Gravity eliminated or dependent-Pendulum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are also taught. Continue Active ROM to wrist, hand and digits. Surgical- passive-assisted exercises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7234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/>
                        <a:t>Start isometric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to shoulder girdle muscles only if treated conservatively. Patient should do ball-squeezing </a:t>
                      </a:r>
                      <a:r>
                        <a:rPr lang="en-US" sz="2200" dirty="0" err="1"/>
                        <a:t>exs</a:t>
                      </a:r>
                      <a:r>
                        <a:rPr lang="en-US" sz="2200" dirty="0"/>
                        <a:t> to maintain intrinsic muscle strength.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9344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The uninvolved extremity is used in self-care and personal hygiene.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7727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4-6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Tenderness </a:t>
            </a:r>
          </a:p>
          <a:p>
            <a:r>
              <a:rPr lang="en-US" dirty="0"/>
              <a:t>ROM of shoulder</a:t>
            </a:r>
          </a:p>
          <a:p>
            <a:r>
              <a:rPr lang="en-US" dirty="0"/>
              <a:t>Strength of shoulder muscles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4-6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016011"/>
              </p:ext>
            </p:extLst>
          </p:nvPr>
        </p:nvGraphicFramePr>
        <p:xfrm>
          <a:off x="457200" y="838200"/>
          <a:ext cx="8229600" cy="548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4535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Don’t apply force in attempting to regain the full ROM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Flexion/abduction-110, rotation limited for conservative,</a:t>
                      </a:r>
                    </a:p>
                    <a:p>
                      <a:r>
                        <a:rPr lang="en-US" sz="2200" dirty="0"/>
                        <a:t>Continue passive ROM for surgical, elbow and wrist- continue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Isometric exercises for shoulder</a:t>
                      </a:r>
                    </a:p>
                    <a:p>
                      <a:r>
                        <a:rPr lang="en-US" sz="2200" dirty="0"/>
                        <a:t>Isotonic for elbow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Involved extremity should be used for dressing and grooming as tolerated.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5953">
                <a:tc>
                  <a:txBody>
                    <a:bodyPr/>
                    <a:lstStyle/>
                    <a:p>
                      <a:r>
                        <a:rPr lang="en-US" sz="22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6-8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978716"/>
              </p:ext>
            </p:extLst>
          </p:nvPr>
        </p:nvGraphicFramePr>
        <p:xfrm>
          <a:off x="457200" y="838200"/>
          <a:ext cx="8229600" cy="600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4535">
                <a:tc>
                  <a:txBody>
                    <a:bodyPr/>
                    <a:lstStyle/>
                    <a:p>
                      <a:r>
                        <a:rPr lang="en-US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Don’t apply force in attempting to regain the full ROM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Active, active-assisted &amp; passive ROM to shoulder and elbow in all planes to tolerance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Continue Isometric exercises for shoulder,</a:t>
                      </a:r>
                    </a:p>
                    <a:p>
                      <a:r>
                        <a:rPr lang="en-US" sz="2400" dirty="0"/>
                        <a:t>Isotonic for elbow for surgical. Start PRE for pts treated with sling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Involved extremity should be used for dressing and grooming as tolerated.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62616">
                <a:tc>
                  <a:txBody>
                    <a:bodyPr/>
                    <a:lstStyle/>
                    <a:p>
                      <a:r>
                        <a:rPr lang="en-US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Weight bearing as tolerated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569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8-12 weeks</a:t>
            </a:r>
            <a:r>
              <a:rPr lang="en-US" dirty="0"/>
              <a:t>: Active and passive ROM in all planes. PRE for shoulder with weights started, full weight bearing and using the affected arm in all day to day activities begun.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At the end of the topic, students should be able to</a:t>
            </a:r>
          </a:p>
          <a:p>
            <a:pPr algn="just"/>
            <a:r>
              <a:rPr lang="en-US" dirty="0"/>
              <a:t>Enumerate clinical features of proximal </a:t>
            </a:r>
            <a:r>
              <a:rPr lang="en-US" dirty="0" err="1"/>
              <a:t>humerus</a:t>
            </a:r>
            <a:r>
              <a:rPr lang="en-US" dirty="0"/>
              <a:t> #</a:t>
            </a:r>
          </a:p>
          <a:p>
            <a:pPr algn="just"/>
            <a:r>
              <a:rPr lang="en-US" dirty="0"/>
              <a:t>Explain Mechanism of injury</a:t>
            </a:r>
          </a:p>
          <a:p>
            <a:pPr algn="just"/>
            <a:r>
              <a:rPr lang="en-US" dirty="0"/>
              <a:t>Describe principles of assessment and management for the same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During 1st week: wound check and active </a:t>
            </a:r>
            <a:r>
              <a:rPr lang="en-US" dirty="0" err="1"/>
              <a:t>exs</a:t>
            </a:r>
            <a:r>
              <a:rPr lang="en-US" dirty="0"/>
              <a:t> to wrist and hand</a:t>
            </a:r>
          </a:p>
          <a:p>
            <a:pPr algn="just"/>
            <a:r>
              <a:rPr lang="en-US" dirty="0"/>
              <a:t>2nd week: Sutures are removed and affected extremity elevated to decrease swelling.</a:t>
            </a:r>
          </a:p>
          <a:p>
            <a:pPr algn="just"/>
            <a:r>
              <a:rPr lang="en-US" dirty="0"/>
              <a:t>After 6-8 weeks: active movements begun</a:t>
            </a:r>
          </a:p>
          <a:p>
            <a:pPr algn="just"/>
            <a:r>
              <a:rPr lang="en-US" dirty="0"/>
              <a:t>After 8-12 weeks: resistive shoulder </a:t>
            </a:r>
            <a:r>
              <a:rPr lang="en-US" dirty="0" err="1"/>
              <a:t>exs</a:t>
            </a:r>
            <a:r>
              <a:rPr lang="en-US" dirty="0"/>
              <a:t> are begun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/>
              <a:t>Interventions for treating proximal humeral fractures in adults (Review)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Clinical query</a:t>
            </a:r>
          </a:p>
          <a:p>
            <a:pPr algn="just">
              <a:buNone/>
            </a:pPr>
            <a:r>
              <a:rPr lang="en-US" dirty="0"/>
              <a:t>Is there any difference in fractures around proximal </a:t>
            </a:r>
            <a:r>
              <a:rPr lang="en-US" dirty="0" err="1"/>
              <a:t>humerus</a:t>
            </a:r>
            <a:r>
              <a:rPr lang="en-US" dirty="0"/>
              <a:t> with different treatment options in improving function?</a:t>
            </a:r>
          </a:p>
          <a:p>
            <a:pPr algn="just">
              <a:buNone/>
            </a:pPr>
            <a:r>
              <a:rPr lang="en-US" dirty="0"/>
              <a:t>P-patients having fractures around proximal </a:t>
            </a:r>
            <a:r>
              <a:rPr lang="en-US" dirty="0" err="1"/>
              <a:t>humerus</a:t>
            </a:r>
            <a:r>
              <a:rPr lang="en-US" dirty="0"/>
              <a:t> </a:t>
            </a:r>
          </a:p>
          <a:p>
            <a:pPr algn="just">
              <a:buNone/>
            </a:pPr>
            <a:r>
              <a:rPr lang="en-US" dirty="0"/>
              <a:t>I- different treatments </a:t>
            </a:r>
          </a:p>
          <a:p>
            <a:pPr algn="just">
              <a:buNone/>
            </a:pPr>
            <a:r>
              <a:rPr lang="en-US" dirty="0"/>
              <a:t>C-none</a:t>
            </a:r>
          </a:p>
          <a:p>
            <a:pPr algn="just">
              <a:buNone/>
            </a:pPr>
            <a:r>
              <a:rPr lang="en-US" dirty="0"/>
              <a:t>O- improvement in function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b="1" dirty="0"/>
              <a:t>Interventions for treating proximal humeral fractures in adults (Review)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1534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867400">
                <a:tc>
                  <a:txBody>
                    <a:bodyPr/>
                    <a:lstStyle/>
                    <a:p>
                      <a:r>
                        <a:rPr lang="en-US" sz="1200" dirty="0"/>
                        <a:t>Cochrane review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/>
                        <a:t>1</a:t>
                      </a:r>
                      <a:r>
                        <a:rPr lang="en-US" sz="1200" baseline="0"/>
                        <a:t> a</a:t>
                      </a:r>
                      <a:r>
                        <a:rPr lang="en-US" sz="1200"/>
                        <a:t> </a:t>
                      </a:r>
                      <a:r>
                        <a:rPr lang="en-US" sz="1200" dirty="0"/>
                        <a:t>level of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Handoll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HHG,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Ollivere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BJ, Rollins KE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search of Cochrane Bone, Joint and Muscle Trauma Group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Specialised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Register was done, the Cochrane Central Register of Controlled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Trials, MEDLINE, EMBASE and other databases, and bibliographies of trial reports. 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controlled trials pertinent to the management of proximal humeral fractures in adults were selected in 2012.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Eight trials evaluated conservative treatment. One trial found an arm sling was generally more comfortable than a less commonly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used body bandage. There was some evidence that ’immediate’ physiotherapy compared with that delayed until after three weeks of</a:t>
                      </a:r>
                    </a:p>
                    <a:p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immobilisation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resulted in less pain and potentially better recovery in people with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undisplaced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or other stable fractures. Similarly, there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was evidence that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mobilisation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at one week instead of three weeks alleviated short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termpain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without compromising long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termoutcome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 is insufficient evidence to inform the management of these fractures. Early physiotherapy, without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immobilisation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may be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sufficient for some types of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undisplaced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fractures. It remains unclear whether surgery, even for specific fracture types, will produce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consistently better long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termoutcomes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but it is likely to be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associatedwith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higher risk of surgery-related complications and requirement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 further surgery.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 is insufficient evidence to establish what is the best method of surgical treatment, either in terms of the use of different categories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surgical intervention (such as plate versus nail fixation, or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hemiarthroplasty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versus tension-wire fixation) or different methods of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performing an intervention in the same category (such as different methods of plate fixation). There is insufficient evidence to say when</a:t>
                      </a:r>
                    </a:p>
                    <a:p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 start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mobilisation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after either surgical fixation or </a:t>
                      </a:r>
                      <a:r>
                        <a:rPr lang="en-US" sz="12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hemiarthroplasty</a:t>
                      </a:r>
                      <a:r>
                        <a:rPr lang="en-US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Proximal </a:t>
            </a:r>
            <a:r>
              <a:rPr lang="en-US" b="1" dirty="0" err="1"/>
              <a:t>Humerus</a:t>
            </a:r>
            <a:r>
              <a:rPr lang="en-US" b="1" dirty="0"/>
              <a:t> fractures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Fractures of the proximal </a:t>
            </a:r>
            <a:r>
              <a:rPr lang="en-US" dirty="0" err="1"/>
              <a:t>humerus</a:t>
            </a:r>
            <a:r>
              <a:rPr lang="en-US" dirty="0"/>
              <a:t> end involve the humeral end, anatomical neck and surgical neck of </a:t>
            </a:r>
            <a:r>
              <a:rPr lang="en-US" dirty="0" err="1"/>
              <a:t>humerus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Based on </a:t>
            </a:r>
            <a:r>
              <a:rPr lang="en-US" b="1" dirty="0"/>
              <a:t>displacement and angulation</a:t>
            </a:r>
            <a:r>
              <a:rPr lang="en-US" dirty="0"/>
              <a:t> of parts, NEER divided them into: 1-part, 2-part, 3-part, 4-part, which are : 1) anatomical neck 2) shaft or surgical neck 3) greater tuberosity 4) lesser tuberosity.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B7790D-B635-40BA-9176-65F70D16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a logo&#10;&#10;Description generated with high confidence">
            <a:extLst>
              <a:ext uri="{FF2B5EF4-FFF2-40B4-BE49-F238E27FC236}">
                <a16:creationId xmlns="" xmlns:a16="http://schemas.microsoft.com/office/drawing/2014/main" id="{E1EEE951-8FE4-4C45-9073-29F1EFB026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82" y="846138"/>
            <a:ext cx="7681036" cy="5760777"/>
          </a:xfrm>
        </p:spPr>
      </p:pic>
    </p:spTree>
    <p:extLst>
      <p:ext uri="{BB962C8B-B14F-4D97-AF65-F5344CB8AC3E}">
        <p14:creationId xmlns:p14="http://schemas.microsoft.com/office/powerpoint/2010/main" val="166646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26163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MOI</a:t>
            </a:r>
            <a:r>
              <a:rPr lang="en-US" dirty="0"/>
              <a:t>: Fall on outstretched hands/ fall on elbow/ trauma to lateral aspect of shoulder.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C/F</a:t>
            </a:r>
            <a:r>
              <a:rPr lang="en-US" dirty="0"/>
              <a:t>: </a:t>
            </a:r>
            <a:r>
              <a:rPr lang="en-IN" dirty="0"/>
              <a:t>Pain and loss of function with swelling of the involved extremity are the most common symptoms on initial presentation.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3E4D86-D766-409C-9264-7A786423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786440-06E0-4418-8FCD-5BC017BF0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Mx</a:t>
            </a:r>
            <a:r>
              <a:rPr lang="en-US" dirty="0"/>
              <a:t>: Since 80% of the #’s are minimally displaced early motion of the shoulder is the mainstay of treatment to prevent stiffness of the joint.</a:t>
            </a:r>
          </a:p>
          <a:p>
            <a:pPr algn="just"/>
            <a:r>
              <a:rPr lang="en-US" dirty="0"/>
              <a:t>Stability achieved by means of external immobilization for non-displaced stable #’s, internal fixation for displaced 2-part/3-part #’s and </a:t>
            </a:r>
            <a:r>
              <a:rPr lang="en-US" dirty="0" err="1"/>
              <a:t>endoprostheses</a:t>
            </a:r>
            <a:r>
              <a:rPr lang="en-US" dirty="0"/>
              <a:t> for 4-part #’s.</a:t>
            </a:r>
          </a:p>
        </p:txBody>
      </p:sp>
    </p:spTree>
    <p:extLst>
      <p:ext uri="{BB962C8B-B14F-4D97-AF65-F5344CB8AC3E}">
        <p14:creationId xmlns:p14="http://schemas.microsoft.com/office/powerpoint/2010/main" val="333605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36C70C-9A3D-48B4-84C1-4DA97A3A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Treatment methods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1F22252E-BB26-4F31-9602-EEF493413D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731948"/>
              </p:ext>
            </p:extLst>
          </p:nvPr>
        </p:nvGraphicFramePr>
        <p:xfrm>
          <a:off x="484682" y="1219200"/>
          <a:ext cx="8229600" cy="560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14826111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1492322428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Sling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Nondisplaced, impacted or minimally displaced fractures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576649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ORIF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2/3 part # associated with rotator cuff tear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0042469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Closed reduction + </a:t>
                      </a:r>
                      <a:r>
                        <a:rPr lang="en-US" sz="2200" dirty="0" err="1"/>
                        <a:t>percutaneous</a:t>
                      </a:r>
                      <a:r>
                        <a:rPr lang="en-US" sz="2200" dirty="0"/>
                        <a:t> fixation with screw or tension band wiring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displaced surgical neck #’s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06116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Closed reduction +immobilization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/>
                        <a:t>undisplaced</a:t>
                      </a:r>
                      <a:r>
                        <a:rPr lang="en-US" sz="2200" dirty="0"/>
                        <a:t> #’s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179276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External </a:t>
                      </a:r>
                      <a:r>
                        <a:rPr lang="en-US" sz="2200" dirty="0" err="1"/>
                        <a:t>fixator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open + comminuted #’s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9406716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Arthroplasty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#s with risk of complications like AVN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439003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sz="2200" dirty="0"/>
                        <a:t>Open reduction+ internal fixation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 or 3 part #s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5515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058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A6B6F8-CFBF-4AE6-8B5B-AEEAF17FB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a person&#10;&#10;Description generated with high confidence">
            <a:extLst>
              <a:ext uri="{FF2B5EF4-FFF2-40B4-BE49-F238E27FC236}">
                <a16:creationId xmlns="" xmlns:a16="http://schemas.microsoft.com/office/drawing/2014/main" id="{7B1CB4DA-84D6-4E5E-B658-480BED080E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5614" r="48711"/>
          <a:stretch/>
        </p:blipFill>
        <p:spPr>
          <a:xfrm>
            <a:off x="1295400" y="762000"/>
            <a:ext cx="5562600" cy="5758259"/>
          </a:xfrm>
        </p:spPr>
      </p:pic>
    </p:spTree>
    <p:extLst>
      <p:ext uri="{BB962C8B-B14F-4D97-AF65-F5344CB8AC3E}">
        <p14:creationId xmlns:p14="http://schemas.microsoft.com/office/powerpoint/2010/main" val="81979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5276C2A-9E9B-433B-8FD1-662A6750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Callus formation: 2 to 3 weeks</a:t>
            </a:r>
          </a:p>
          <a:p>
            <a:r>
              <a:rPr lang="en-US" dirty="0"/>
              <a:t>Expected time of bone healing: 6 to 8 weeks</a:t>
            </a:r>
          </a:p>
          <a:p>
            <a:r>
              <a:rPr lang="en-US" dirty="0"/>
              <a:t>Rehabilitation duration: 12 weeks to 1 year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161</TotalTime>
  <Words>1240</Words>
  <Application>Microsoft Office PowerPoint</Application>
  <PresentationFormat>On-screen Show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Executive</vt:lpstr>
      <vt:lpstr>Physiotherapy after Proximal humerus fractures</vt:lpstr>
      <vt:lpstr>Objectives </vt:lpstr>
      <vt:lpstr>Proximal Humerus fractures </vt:lpstr>
      <vt:lpstr>PowerPoint Presentation</vt:lpstr>
      <vt:lpstr>PowerPoint Presentation</vt:lpstr>
      <vt:lpstr>PowerPoint Presentation</vt:lpstr>
      <vt:lpstr>Treatment methods</vt:lpstr>
      <vt:lpstr>PowerPoint Presentation</vt:lpstr>
      <vt:lpstr>PowerPoint Presentation</vt:lpstr>
      <vt:lpstr>PowerPoint Presentation</vt:lpstr>
      <vt:lpstr>Principles of assessment in 1st week</vt:lpstr>
      <vt:lpstr>During 1st week</vt:lpstr>
      <vt:lpstr>PowerPoint Presentation</vt:lpstr>
      <vt:lpstr>Principles of assessment in 2-4 weeks</vt:lpstr>
      <vt:lpstr>2-4weeks</vt:lpstr>
      <vt:lpstr>Principles of assessment in 4-6 weeks</vt:lpstr>
      <vt:lpstr>4-6 weeks </vt:lpstr>
      <vt:lpstr>6-8 weeks </vt:lpstr>
      <vt:lpstr>PowerPoint Presentation</vt:lpstr>
      <vt:lpstr>PowerPoint Presentation</vt:lpstr>
      <vt:lpstr>Interventions for treating proximal humeral fractures in adults (Review)</vt:lpstr>
      <vt:lpstr>Interventions for treating proximal humeral fractures in adults (Review)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Proximal humerus fractures</dc:title>
  <dc:creator>Corporate Edition</dc:creator>
  <cp:lastModifiedBy>Admin</cp:lastModifiedBy>
  <cp:revision>48</cp:revision>
  <dcterms:created xsi:type="dcterms:W3CDTF">2017-09-10T14:05:57Z</dcterms:created>
  <dcterms:modified xsi:type="dcterms:W3CDTF">2020-08-13T04:11:28Z</dcterms:modified>
</cp:coreProperties>
</file>