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58" r:id="rId5"/>
    <p:sldId id="274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76" r:id="rId14"/>
    <p:sldId id="266" r:id="rId15"/>
    <p:sldId id="278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48ED-1590-461B-A840-DC8E1C8B3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E61FC-7420-431C-835B-AC520A412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04D64-BF73-4769-AF24-361F36D1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ED43-3F23-4CC2-BFB2-D9D189C4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209D2-F4E3-40AF-9A42-8D25D99A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1153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1CDBD-AC8D-4598-B4AD-42D44F99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4938A-C898-4A5C-95E9-2BF3F5312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3BE6D-1D8C-48D6-9141-1ED2F8CA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32E57-88F3-493B-BED6-59A5CC44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AEC17-9F75-49A8-AEFE-881E0DDF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7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10BF2C-4905-413E-8089-DA7E4A9F6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F2A8F-5331-4F09-B92A-8AE561EF6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71C04-F862-4C0E-B36F-BCB2224F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8F834-2213-4A89-ADFC-079EF622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854CA-ECF4-407C-9C0E-C6A5164E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714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0223-2DCC-4637-9992-E192FE931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A61E3-3B68-4291-8057-F375DD327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AF5E-0328-415E-9CFE-88C08474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F74D-F816-47D2-A509-27667D62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73E60-F586-4976-A045-5B73F106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50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3F5B-B658-448B-AEE4-DBE1F5763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2EC2E-D3F0-44E6-B12F-3F1FB0609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72D95-DA9A-45A8-9AA3-BBE0272A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333A2-52C7-4658-9673-D78BCB90D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333D0-5DFC-45A6-8623-3C36788F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456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F5E5-2CEE-49EF-9ED6-B1FCF7B1F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83898-1D5C-4E7A-9973-1473EE0DE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3ACAF0-E19F-437E-B213-2EF72C34E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6932E-CE4C-4000-91A5-4C3C71FE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B5C4F-F20F-4DF2-860B-4DA07AB10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DBE30-97C3-42B7-956D-C32AD518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378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CE27-6D97-49D2-A191-DA89DB7E6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1B9AA-7D83-4141-B70A-F296FF1EF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47E11-1718-44F7-BD48-BEA01CA19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9AE94-CCF1-4B67-940C-145C4DE60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B38C1-D25F-48D4-800F-722A883CB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075338-921C-458E-A1D4-093B229B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789375-2A8A-4937-8ACB-F2DDBE2F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44C6F0-C40C-4DCF-A404-0025BD26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45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8E41-37AE-4D22-B9C1-FD6E2C9E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36AE74-D486-4F63-9448-0F8A74C4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BFB61-6B3E-4C3A-9808-86F44F32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A3324-A3E6-4F56-AF39-705B2615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420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244817-905F-4AB9-987C-98E0520E3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98DFE9-1A1A-4912-B22C-FF657848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70D274-F945-421C-8989-5FCD10C3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748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2F546-F3D9-4ECF-A506-2811163F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5DDBD-7408-45FE-A0BF-EDDCAEA87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60FFA-3CA3-447A-B3B8-E64D3E1B6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935E3-B894-4C37-862F-B5018D33F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B343F-AA64-4DA4-AE46-12D32C660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EC7DD-6715-429F-B873-D5164F1E6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260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662A-CC04-4C21-9A8B-050EFE878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6E1AE0-F5CA-4841-BC52-4956CC1B2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03AFE-33F4-4A0C-BAB9-CFA658B1F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8077D-D7B0-46A8-B580-AE63479F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33FF9-C71F-4D5A-ADF4-BA9CBF70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1E5DB-79FB-4702-988D-A0619124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623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8C295-7FCD-4A53-A485-A42B2F2A6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E7AFC-B752-4AD7-BE64-DE3729B1A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FDBF6-E156-4334-972D-226580BCE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5400-86FF-4867-9D14-3A961CA0BDB7}" type="datetimeFigureOut">
              <a:rPr lang="en-IN" smtClean="0"/>
              <a:t>17-08-20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56E31-EBB6-413A-AC56-E5B298D90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4021A-F573-4924-AEEA-3EA8C5B28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96B9C-46E3-41F2-9288-EE5ECA856D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129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EA913-EEE6-47F6-9936-E790E09A6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258" y="565356"/>
            <a:ext cx="11577483" cy="303668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PT MANAGEMENT </a:t>
            </a:r>
            <a:br>
              <a:rPr lang="en-US" dirty="0"/>
            </a:br>
            <a:r>
              <a:rPr lang="en-US" dirty="0"/>
              <a:t>IN</a:t>
            </a:r>
            <a:br>
              <a:rPr lang="en-US" dirty="0"/>
            </a:br>
            <a:r>
              <a:rPr lang="en-US" dirty="0"/>
              <a:t>SEPTIC ARTHRITIS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DA7BB-3777-4B9D-B6C6-0C1EF8913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44490"/>
            <a:ext cx="9144000" cy="1655762"/>
          </a:xfrm>
        </p:spPr>
        <p:txBody>
          <a:bodyPr/>
          <a:lstStyle/>
          <a:p>
            <a:r>
              <a:rPr lang="en-US" dirty="0"/>
              <a:t>DR.JAY SONI</a:t>
            </a:r>
          </a:p>
          <a:p>
            <a:r>
              <a:rPr lang="en-US" dirty="0"/>
              <a:t>ASSISTANT PROFESSOR</a:t>
            </a:r>
          </a:p>
          <a:p>
            <a:r>
              <a:rPr lang="en-US" dirty="0"/>
              <a:t>COLLEGE OF PHYSIOTHERAPY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5379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Blood test</a:t>
            </a:r>
          </a:p>
          <a:p>
            <a:pPr lvl="0"/>
            <a:r>
              <a:rPr lang="en-IN" dirty="0"/>
              <a:t>Elevation of </a:t>
            </a:r>
            <a:r>
              <a:rPr lang="en-IN" i="1" dirty="0"/>
              <a:t>ESR</a:t>
            </a:r>
            <a:r>
              <a:rPr lang="en-IN" dirty="0"/>
              <a:t> and leucocyte count</a:t>
            </a:r>
          </a:p>
          <a:p>
            <a:pPr lvl="0"/>
            <a:r>
              <a:rPr lang="en-IN" i="1" dirty="0"/>
              <a:t>Blood culture </a:t>
            </a:r>
            <a:r>
              <a:rPr lang="en-IN" dirty="0"/>
              <a:t>shows growth of causative organism</a:t>
            </a:r>
          </a:p>
          <a:p>
            <a:pPr lvl="0"/>
            <a:r>
              <a:rPr lang="en-IN" dirty="0"/>
              <a:t>Aspiration of the joint fluid may show organisms on smear and culture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3206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0658"/>
            <a:ext cx="10515600" cy="309716"/>
          </a:xfrm>
        </p:spPr>
        <p:txBody>
          <a:bodyPr>
            <a:normAutofit fontScale="90000"/>
          </a:bodyPr>
          <a:lstStyle/>
          <a:p>
            <a:pPr algn="ctr"/>
            <a:br>
              <a:rPr lang="en-IN" b="1" dirty="0"/>
            </a:br>
            <a:r>
              <a:rPr lang="en-IN" b="1" dirty="0"/>
              <a:t>Treatment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110"/>
            <a:ext cx="10515600" cy="4893853"/>
          </a:xfrm>
        </p:spPr>
        <p:txBody>
          <a:bodyPr>
            <a:normAutofit/>
          </a:bodyPr>
          <a:lstStyle/>
          <a:p>
            <a:pPr lvl="0"/>
            <a:r>
              <a:rPr lang="en-IN" b="1" dirty="0"/>
              <a:t>REST</a:t>
            </a:r>
            <a:r>
              <a:rPr lang="en-IN" dirty="0"/>
              <a:t> should be given to the joint by traction or splinting or by plaster of Paris slab till the symptoms subside.</a:t>
            </a:r>
          </a:p>
          <a:p>
            <a:pPr lvl="0"/>
            <a:r>
              <a:rPr lang="en-IN" dirty="0"/>
              <a:t>Appropriate broad-spectrum </a:t>
            </a:r>
            <a:r>
              <a:rPr lang="en-IN" b="1" dirty="0"/>
              <a:t>ANTIBIOTIC</a:t>
            </a:r>
            <a:r>
              <a:rPr lang="en-IN" dirty="0"/>
              <a:t> drugs are started at the earliest.</a:t>
            </a:r>
          </a:p>
          <a:p>
            <a:pPr lvl="0"/>
            <a:r>
              <a:rPr lang="en-IN" b="1" dirty="0"/>
              <a:t>ARTHROTOMY</a:t>
            </a:r>
            <a:r>
              <a:rPr lang="en-IN" dirty="0"/>
              <a:t> </a:t>
            </a:r>
          </a:p>
          <a:p>
            <a:pPr lvl="0"/>
            <a:r>
              <a:rPr lang="en-IN" b="1" dirty="0"/>
              <a:t>Open drainage </a:t>
            </a:r>
            <a:r>
              <a:rPr lang="en-IN" dirty="0"/>
              <a:t>of the pus is carried out as early as possible to prevent permanent damage to the articular cartilage.</a:t>
            </a:r>
          </a:p>
          <a:p>
            <a:pPr lvl="0"/>
            <a:r>
              <a:rPr lang="en-IN" b="1" dirty="0"/>
              <a:t>Gradual mobilization </a:t>
            </a:r>
            <a:r>
              <a:rPr lang="en-IN" dirty="0"/>
              <a:t>of the joint should be done.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13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/>
              <a:t>Physiotherapeutic management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671" y="1135626"/>
            <a:ext cx="11002297" cy="504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b="1" u="sng" dirty="0"/>
              <a:t>During the active stage of the disease</a:t>
            </a:r>
          </a:p>
          <a:p>
            <a:pPr lvl="0"/>
            <a:r>
              <a:rPr lang="en-IN" b="1" u="sng" dirty="0">
                <a:solidFill>
                  <a:srgbClr val="FF0000"/>
                </a:solidFill>
              </a:rPr>
              <a:t>IMMOBILIZATION</a:t>
            </a:r>
            <a:r>
              <a:rPr lang="en-IN" dirty="0"/>
              <a:t> for comfortable resting position of the affected joint.</a:t>
            </a:r>
          </a:p>
          <a:p>
            <a:pPr marL="0" lvl="0" indent="0">
              <a:buNone/>
            </a:pPr>
            <a:endParaRPr lang="en-IN" sz="1600" dirty="0"/>
          </a:p>
          <a:p>
            <a:pPr lvl="0"/>
            <a:r>
              <a:rPr lang="en-IN" b="1" u="sng" dirty="0">
                <a:solidFill>
                  <a:srgbClr val="FF0000"/>
                </a:solidFill>
              </a:rPr>
              <a:t>No ROM </a:t>
            </a:r>
            <a:r>
              <a:rPr lang="en-IN" dirty="0"/>
              <a:t>or strengthening exercises are required.</a:t>
            </a:r>
          </a:p>
          <a:p>
            <a:pPr marL="0" lvl="0" indent="0">
              <a:buNone/>
            </a:pPr>
            <a:endParaRPr lang="en-IN" sz="1600" dirty="0"/>
          </a:p>
          <a:p>
            <a:pPr lvl="0"/>
            <a:r>
              <a:rPr lang="en-IN" b="1" u="sng" dirty="0">
                <a:solidFill>
                  <a:srgbClr val="FF0000"/>
                </a:solidFill>
              </a:rPr>
              <a:t>No</a:t>
            </a:r>
            <a:r>
              <a:rPr lang="en-IN" dirty="0"/>
              <a:t> attempt should be made to subject the limb to </a:t>
            </a:r>
            <a:r>
              <a:rPr lang="en-IN" b="1" u="sng" dirty="0">
                <a:solidFill>
                  <a:srgbClr val="FF0000"/>
                </a:solidFill>
              </a:rPr>
              <a:t>strenuous activities or weight bearing</a:t>
            </a:r>
            <a:r>
              <a:rPr lang="en-IN" u="sng" dirty="0">
                <a:solidFill>
                  <a:srgbClr val="FF0000"/>
                </a:solidFill>
              </a:rPr>
              <a:t> </a:t>
            </a:r>
            <a:r>
              <a:rPr lang="en-IN" dirty="0"/>
              <a:t>by assisted ambulation.</a:t>
            </a:r>
          </a:p>
          <a:p>
            <a:pPr marL="0" lvl="0" indent="0">
              <a:buNone/>
            </a:pPr>
            <a:endParaRPr lang="en-IN" sz="1600" dirty="0"/>
          </a:p>
          <a:p>
            <a:pPr lvl="0"/>
            <a:r>
              <a:rPr lang="en-IN" b="1" u="sng" dirty="0">
                <a:solidFill>
                  <a:srgbClr val="FF0000"/>
                </a:solidFill>
              </a:rPr>
              <a:t>No Heat modalities </a:t>
            </a:r>
          </a:p>
          <a:p>
            <a:pPr marL="0" lvl="0" indent="0">
              <a:buNone/>
            </a:pPr>
            <a:endParaRPr lang="en-IN" sz="1600" b="1" u="sng" dirty="0">
              <a:solidFill>
                <a:srgbClr val="FF0000"/>
              </a:solidFill>
            </a:endParaRPr>
          </a:p>
          <a:p>
            <a:r>
              <a:rPr lang="en-IN" dirty="0"/>
              <a:t>Cold therapy to temporarily relieve inflammatory symptoms </a:t>
            </a:r>
          </a:p>
        </p:txBody>
      </p:sp>
    </p:spTree>
    <p:extLst>
      <p:ext uri="{BB962C8B-B14F-4D97-AF65-F5344CB8AC3E}">
        <p14:creationId xmlns:p14="http://schemas.microsoft.com/office/powerpoint/2010/main" val="158122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CC0B0-716F-46EE-8231-4AB1ADD1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u="sng" dirty="0">
                <a:solidFill>
                  <a:srgbClr val="FF0000"/>
                </a:solidFill>
              </a:rPr>
              <a:t>subacute</a:t>
            </a:r>
            <a:endParaRPr lang="en-IN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2407C-2DDE-447B-A6A0-AD9BE76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/>
              <a:t>Isometrics</a:t>
            </a:r>
            <a:r>
              <a:rPr lang="en-IN" dirty="0"/>
              <a:t> should be guided to the functional muscle groups.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0969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425"/>
            <a:ext cx="10515600" cy="59436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sz="3500" b="1" u="sng" dirty="0"/>
              <a:t>During the Inactive or Quiescent stage</a:t>
            </a:r>
          </a:p>
          <a:p>
            <a:pPr marL="0" indent="0" algn="ctr">
              <a:buNone/>
            </a:pPr>
            <a:endParaRPr lang="en-IN" sz="1700" b="1" u="sng" dirty="0"/>
          </a:p>
          <a:p>
            <a:r>
              <a:rPr lang="en-IN" dirty="0"/>
              <a:t>Educate and guide the patient on how to perform </a:t>
            </a:r>
            <a:r>
              <a:rPr lang="en-IN" b="1" u="sng" dirty="0"/>
              <a:t>self-assisted exercise </a:t>
            </a:r>
            <a:r>
              <a:rPr lang="en-IN" dirty="0"/>
              <a:t>and it has to be </a:t>
            </a:r>
            <a:r>
              <a:rPr lang="en-IN" b="1" u="sng" dirty="0"/>
              <a:t>progressed to active.</a:t>
            </a:r>
          </a:p>
          <a:p>
            <a:pPr marL="0" indent="0">
              <a:buNone/>
            </a:pPr>
            <a:endParaRPr lang="en-IN" b="1" u="sng" dirty="0"/>
          </a:p>
          <a:p>
            <a:pPr lvl="0"/>
            <a:r>
              <a:rPr lang="en-IN" dirty="0"/>
              <a:t>Relaxed rhythmic </a:t>
            </a:r>
            <a:r>
              <a:rPr lang="en-IN" b="1" u="sng" dirty="0"/>
              <a:t>active movements </a:t>
            </a:r>
            <a:r>
              <a:rPr lang="en-IN" dirty="0"/>
              <a:t>should be started to the affected joint by providing the required assistance.</a:t>
            </a:r>
          </a:p>
          <a:p>
            <a:pPr marL="0" lvl="0" indent="0">
              <a:buNone/>
            </a:pPr>
            <a:endParaRPr lang="en-IN" dirty="0"/>
          </a:p>
          <a:p>
            <a:pPr lvl="0"/>
            <a:r>
              <a:rPr lang="en-IN" b="1" u="sng" dirty="0"/>
              <a:t>Stretching and Resisted exercises </a:t>
            </a:r>
            <a:r>
              <a:rPr lang="en-IN" dirty="0"/>
              <a:t>should be started under the guidance and supervision of the physiotherapist.</a:t>
            </a:r>
          </a:p>
          <a:p>
            <a:pPr marL="0" lvl="0" indent="0">
              <a:buNone/>
            </a:pPr>
            <a:endParaRPr lang="en-IN" dirty="0"/>
          </a:p>
          <a:p>
            <a:pPr lvl="0"/>
            <a:r>
              <a:rPr lang="en-IN" b="1" u="sng" dirty="0"/>
              <a:t>Isometrics</a:t>
            </a:r>
            <a:r>
              <a:rPr lang="en-IN" dirty="0"/>
              <a:t> should be guided to the functional muscle groups.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Get necessary </a:t>
            </a:r>
            <a:r>
              <a:rPr lang="en-IN" b="1" u="sng" dirty="0">
                <a:solidFill>
                  <a:srgbClr val="FF0000"/>
                </a:solidFill>
              </a:rPr>
              <a:t>orthotic and prosthetic </a:t>
            </a:r>
            <a:r>
              <a:rPr lang="en-IN" dirty="0"/>
              <a:t>devices early to facilitate training towards self-sufficiency.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2516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388B2-AF43-44DF-8E9F-DF1308B7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774B8-1EEA-4EE7-847F-41DA18A02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3800" dirty="0"/>
              <a:t>THANK YOU</a:t>
            </a:r>
            <a:endParaRPr lang="en-IN" sz="13800" dirty="0"/>
          </a:p>
        </p:txBody>
      </p:sp>
    </p:spTree>
    <p:extLst>
      <p:ext uri="{BB962C8B-B14F-4D97-AF65-F5344CB8AC3E}">
        <p14:creationId xmlns:p14="http://schemas.microsoft.com/office/powerpoint/2010/main" val="14552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/>
              <a:t>Acute septic arthritis of infancy </a:t>
            </a:r>
            <a:br>
              <a:rPr lang="en-IN" b="1" dirty="0"/>
            </a:br>
            <a:r>
              <a:rPr lang="en-IN" b="1" dirty="0"/>
              <a:t>(tom smith arthritis)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This arthritis is commonly seen in children younger than 1 year.</a:t>
            </a:r>
          </a:p>
          <a:p>
            <a:r>
              <a:rPr lang="en-IN" dirty="0"/>
              <a:t>At this age, the head of the femur is cartilaginous and susceptible to complete destruction by the infection.</a:t>
            </a:r>
          </a:p>
          <a:p>
            <a:r>
              <a:rPr lang="en-IN" dirty="0"/>
              <a:t>It occurs due to the spread of infection from the neighbouring bone lesion.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9345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82010"/>
          </a:xfrm>
        </p:spPr>
        <p:txBody>
          <a:bodyPr>
            <a:normAutofit fontScale="90000"/>
          </a:bodyPr>
          <a:lstStyle/>
          <a:p>
            <a:pPr algn="ctr"/>
            <a:br>
              <a:rPr lang="en-IN" b="1" dirty="0"/>
            </a:br>
            <a:r>
              <a:rPr lang="en-IN" b="1" dirty="0"/>
              <a:t>Clinical features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45" y="1825625"/>
            <a:ext cx="10250130" cy="4351338"/>
          </a:xfrm>
        </p:spPr>
        <p:txBody>
          <a:bodyPr>
            <a:normAutofit/>
          </a:bodyPr>
          <a:lstStyle/>
          <a:p>
            <a:pPr lvl="0"/>
            <a:r>
              <a:rPr lang="en-IN" dirty="0"/>
              <a:t>Fever occurs with signs of toxaemia.</a:t>
            </a:r>
          </a:p>
          <a:p>
            <a:pPr marL="0" lvl="0" indent="0">
              <a:buNone/>
            </a:pPr>
            <a:r>
              <a:rPr lang="en-IN" dirty="0"/>
              <a:t> (Toxaemia: Blood poisoning caused by bacterial toxic substance in the blood.)</a:t>
            </a:r>
          </a:p>
          <a:p>
            <a:pPr lvl="0"/>
            <a:r>
              <a:rPr lang="en-IN" dirty="0"/>
              <a:t>Painful hip.</a:t>
            </a:r>
          </a:p>
          <a:p>
            <a:pPr lvl="0"/>
            <a:r>
              <a:rPr lang="en-IN" dirty="0"/>
              <a:t>Swelling and tenderness around the hip joint.</a:t>
            </a:r>
          </a:p>
          <a:p>
            <a:pPr lvl="0"/>
            <a:r>
              <a:rPr lang="en-IN" dirty="0"/>
              <a:t>Limping when he/she begins to walk.</a:t>
            </a:r>
          </a:p>
          <a:p>
            <a:pPr lvl="0"/>
            <a:r>
              <a:rPr lang="en-IN" dirty="0"/>
              <a:t>Limb shortening are indicative of head destruction.</a:t>
            </a:r>
          </a:p>
          <a:p>
            <a:pPr lvl="0"/>
            <a:r>
              <a:rPr lang="en-IN" dirty="0"/>
              <a:t>The condition resembles congenital dislocation of hip (CDH).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6874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Investigations</a:t>
            </a:r>
          </a:p>
          <a:p>
            <a:r>
              <a:rPr lang="en-IN" b="1" dirty="0"/>
              <a:t>Radiography</a:t>
            </a:r>
          </a:p>
          <a:p>
            <a:r>
              <a:rPr lang="en-IN" dirty="0"/>
              <a:t>Complete loss of head and neck function with poorly developed acetabulum is seen. There is marked </a:t>
            </a:r>
            <a:r>
              <a:rPr lang="en-IN" dirty="0" err="1"/>
              <a:t>upriding</a:t>
            </a:r>
            <a:r>
              <a:rPr lang="en-IN" dirty="0"/>
              <a:t> of the trochanter with absence of femoral head and neck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9867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5C5C86-7B96-471A-B014-C2248689002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0" y="2142014"/>
            <a:ext cx="5334000" cy="37185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1095C44-4B62-4538-9E53-3641752A7598}"/>
              </a:ext>
            </a:extLst>
          </p:cNvPr>
          <p:cNvCxnSpPr>
            <a:cxnSpLocks/>
          </p:cNvCxnSpPr>
          <p:nvPr/>
        </p:nvCxnSpPr>
        <p:spPr>
          <a:xfrm flipH="1" flipV="1">
            <a:off x="8035412" y="4468763"/>
            <a:ext cx="843117" cy="100288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62E949-F995-4CB6-BF95-2BD2897DF682}"/>
              </a:ext>
            </a:extLst>
          </p:cNvPr>
          <p:cNvCxnSpPr>
            <a:cxnSpLocks/>
          </p:cNvCxnSpPr>
          <p:nvPr/>
        </p:nvCxnSpPr>
        <p:spPr>
          <a:xfrm flipH="1">
            <a:off x="7946922" y="2957345"/>
            <a:ext cx="88490" cy="104394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6632F3F-7A54-48C9-A978-E4F18F394BE3}"/>
              </a:ext>
            </a:extLst>
          </p:cNvPr>
          <p:cNvCxnSpPr>
            <a:cxnSpLocks/>
          </p:cNvCxnSpPr>
          <p:nvPr/>
        </p:nvCxnSpPr>
        <p:spPr>
          <a:xfrm flipV="1">
            <a:off x="6498508" y="4571546"/>
            <a:ext cx="1048979" cy="21803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073AE7-59FD-452E-AAFA-A69497EDACE9}"/>
              </a:ext>
            </a:extLst>
          </p:cNvPr>
          <p:cNvCxnSpPr>
            <a:cxnSpLocks/>
          </p:cNvCxnSpPr>
          <p:nvPr/>
        </p:nvCxnSpPr>
        <p:spPr>
          <a:xfrm flipH="1" flipV="1">
            <a:off x="7919883" y="4715933"/>
            <a:ext cx="537087" cy="75571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54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DACA2-5E43-46CE-89E7-15E3B5A8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70701-906C-4B6E-B00B-FD3234751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the lecture students should know </a:t>
            </a:r>
          </a:p>
          <a:p>
            <a:pPr marL="812800"/>
            <a:r>
              <a:rPr lang="en-US" dirty="0"/>
              <a:t>Causes, </a:t>
            </a:r>
          </a:p>
          <a:p>
            <a:pPr marL="812800"/>
            <a:r>
              <a:rPr lang="en-US" dirty="0"/>
              <a:t>Routes, </a:t>
            </a:r>
          </a:p>
          <a:p>
            <a:pPr marL="812800"/>
            <a:r>
              <a:rPr lang="en-US" dirty="0"/>
              <a:t>Pathogenesis,  </a:t>
            </a:r>
          </a:p>
          <a:p>
            <a:pPr marL="812800"/>
            <a:r>
              <a:rPr lang="en-US" dirty="0"/>
              <a:t>clinical features, </a:t>
            </a:r>
          </a:p>
          <a:p>
            <a:pPr marL="812800"/>
            <a:r>
              <a:rPr lang="en-US" dirty="0"/>
              <a:t>Investigation,</a:t>
            </a:r>
          </a:p>
          <a:p>
            <a:pPr marL="812800"/>
            <a:r>
              <a:rPr lang="en-US" dirty="0"/>
              <a:t>Treatment 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7303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Significant feature</a:t>
            </a:r>
          </a:p>
          <a:p>
            <a:r>
              <a:rPr lang="en-IN" dirty="0"/>
              <a:t>The hip joint is hypermobile as against stiff and ankylosed joints in other infective conditions.</a:t>
            </a:r>
          </a:p>
          <a:p>
            <a:r>
              <a:rPr lang="en-IN" b="1" dirty="0"/>
              <a:t>Treatment</a:t>
            </a:r>
          </a:p>
          <a:p>
            <a:r>
              <a:rPr lang="en-IN" i="1" dirty="0"/>
              <a:t>Drainage of joint in acute stage:</a:t>
            </a:r>
            <a:r>
              <a:rPr lang="en-IN" dirty="0"/>
              <a:t> In delayed cases, the major problem is the instability of the hip joint. Reconstructive stabilization procedure is carried out.</a:t>
            </a:r>
          </a:p>
          <a:p>
            <a:r>
              <a:rPr lang="en-IN" dirty="0"/>
              <a:t>The end result is ambulatory independence with residual limp.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5748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870FA-E70C-45A6-BBEA-7947CD4A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/>
              <a:t>Physiotherapeutic management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2DDB9-C81A-407F-AB98-47841A6C1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Same as for infective arthritis; but, due to the involvement of the hip joint, the therapeutic procedures are directed mainly to achieve independence in ambulation, whether treated by conservative or surgical approach.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71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0315-DC8B-4670-9D1A-A96E53DC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Cause / Organisms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5CDD9-FFD7-401F-B9E7-A569BDE7B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Septic / Pyogenic infections of the joints are caused </a:t>
            </a:r>
          </a:p>
          <a:p>
            <a:pPr marL="0" indent="0">
              <a:buNone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 commonly by </a:t>
            </a:r>
            <a:r>
              <a:rPr lang="en-IN" b="1" i="1" dirty="0">
                <a:latin typeface="Arial" panose="020B0604020202020204" pitchFamily="34" charset="0"/>
                <a:cs typeface="Arial" panose="020B0604020202020204" pitchFamily="34" charset="0"/>
              </a:rPr>
              <a:t>Staphylococcus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marL="0" indent="0" defTabSz="265113">
              <a:buNone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 less commonly by streptococci, pneumococci, gonococci,       	meningococci,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etc. </a:t>
            </a:r>
          </a:p>
          <a:p>
            <a:pPr marL="0" indent="0"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19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Routes of Invasion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b="1" i="1" dirty="0"/>
              <a:t>Haematogenous</a:t>
            </a:r>
            <a:r>
              <a:rPr lang="en-IN" i="1" dirty="0"/>
              <a:t>:</a:t>
            </a:r>
            <a:r>
              <a:rPr lang="en-IN" dirty="0"/>
              <a:t> Spreads through the </a:t>
            </a:r>
            <a:r>
              <a:rPr lang="en-IN" b="1" dirty="0"/>
              <a:t>bloodstream. </a:t>
            </a:r>
            <a:r>
              <a:rPr lang="en-IN" dirty="0"/>
              <a:t>from a focus of infection in the body such as tonsils, teeth, respiratory tract and intestines</a:t>
            </a:r>
          </a:p>
          <a:p>
            <a:pPr lvl="0"/>
            <a:r>
              <a:rPr lang="en-IN" b="1" dirty="0"/>
              <a:t>Secondary to osteomyelitis </a:t>
            </a:r>
            <a:r>
              <a:rPr lang="en-IN" dirty="0"/>
              <a:t>in the adjacent bone, e.g., </a:t>
            </a:r>
            <a:r>
              <a:rPr lang="en-IN" b="1" dirty="0"/>
              <a:t>septic arthritis of the hip </a:t>
            </a:r>
            <a:r>
              <a:rPr lang="en-IN" dirty="0"/>
              <a:t>following</a:t>
            </a:r>
            <a:r>
              <a:rPr lang="en-IN" b="1" dirty="0"/>
              <a:t> osteomyelitis of the upper end of the femur</a:t>
            </a:r>
          </a:p>
          <a:p>
            <a:pPr lvl="0"/>
            <a:r>
              <a:rPr lang="en-IN" b="1" dirty="0"/>
              <a:t>Direct implantation </a:t>
            </a:r>
            <a:r>
              <a:rPr lang="en-IN" dirty="0"/>
              <a:t>of the bacteria into the joint through a </a:t>
            </a:r>
            <a:r>
              <a:rPr lang="en-IN" b="1" dirty="0"/>
              <a:t>punctured wound </a:t>
            </a:r>
            <a:r>
              <a:rPr lang="en-IN" dirty="0"/>
              <a:t>over the joint, infection </a:t>
            </a:r>
            <a:r>
              <a:rPr lang="en-US" b="1" dirty="0"/>
              <a:t>Following surgical procedures </a:t>
            </a:r>
            <a:r>
              <a:rPr lang="en-IN" dirty="0"/>
              <a:t>on from a compound fracture</a:t>
            </a:r>
          </a:p>
          <a:p>
            <a:r>
              <a:rPr lang="en-US" b="1" i="1" dirty="0"/>
              <a:t>Iatrogenic</a:t>
            </a:r>
            <a:r>
              <a:rPr lang="en-US" i="1" dirty="0"/>
              <a:t>:</a:t>
            </a:r>
            <a:r>
              <a:rPr lang="en-US" dirty="0"/>
              <a:t> on the joint such as aspiration, arthrotomy and arthroscopy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2922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030"/>
          </a:xfrm>
        </p:spPr>
        <p:txBody>
          <a:bodyPr>
            <a:normAutofit fontScale="90000"/>
          </a:bodyPr>
          <a:lstStyle/>
          <a:p>
            <a:pPr algn="ctr"/>
            <a:br>
              <a:rPr lang="en-IN" b="1" dirty="0"/>
            </a:br>
            <a:r>
              <a:rPr lang="en-IN" b="1" dirty="0"/>
              <a:t>Pathogenesis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0156"/>
            <a:ext cx="10515600" cy="4896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                           </a:t>
            </a:r>
          </a:p>
          <a:p>
            <a:pPr marL="0" indent="0" algn="ctr">
              <a:buNone/>
            </a:pPr>
            <a:r>
              <a:rPr lang="en-IN" dirty="0"/>
              <a:t>Inflammation of the Synovial Membrane</a:t>
            </a:r>
          </a:p>
          <a:p>
            <a:pPr marL="0" indent="0">
              <a:buNone/>
            </a:pPr>
            <a:endParaRPr lang="en-IN" dirty="0"/>
          </a:p>
          <a:p>
            <a:pPr marL="0" indent="0" algn="ctr" defTabSz="717550">
              <a:buNone/>
            </a:pPr>
            <a:r>
              <a:rPr lang="en-IN" dirty="0"/>
              <a:t>      </a:t>
            </a:r>
          </a:p>
          <a:p>
            <a:pPr marL="0" indent="0" algn="ctr" defTabSz="717550">
              <a:buNone/>
            </a:pPr>
            <a:r>
              <a:rPr lang="en-IN" dirty="0"/>
              <a:t>Excessive Production of joint Fluid/Pus</a:t>
            </a:r>
          </a:p>
          <a:p>
            <a:pPr marL="0" indent="0" algn="ctr" defTabSz="717550">
              <a:buNone/>
            </a:pPr>
            <a:r>
              <a:rPr lang="en-IN" dirty="0"/>
              <a:t>       (contains a large number of cells, bacteria and fibrin). </a:t>
            </a:r>
          </a:p>
          <a:p>
            <a:pPr marL="0" indent="0" defTabSz="71755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dirty="0"/>
              <a:t>  Destruction of the articular cartilage and the underlying bone starts.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F74903-4B90-4C0F-A4B5-051EFB282B9C}"/>
              </a:ext>
            </a:extLst>
          </p:cNvPr>
          <p:cNvSpPr/>
          <p:nvPr/>
        </p:nvSpPr>
        <p:spPr>
          <a:xfrm>
            <a:off x="2923865" y="1316398"/>
            <a:ext cx="6344265" cy="619433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D75E8F-3C51-49A1-B0D8-6E3AACF619B0}"/>
              </a:ext>
            </a:extLst>
          </p:cNvPr>
          <p:cNvSpPr/>
          <p:nvPr/>
        </p:nvSpPr>
        <p:spPr>
          <a:xfrm>
            <a:off x="2091811" y="2846440"/>
            <a:ext cx="8261557" cy="1047134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3C59CE8-7EC6-457D-B53A-142D4C3EE461}"/>
              </a:ext>
            </a:extLst>
          </p:cNvPr>
          <p:cNvSpPr/>
          <p:nvPr/>
        </p:nvSpPr>
        <p:spPr>
          <a:xfrm>
            <a:off x="1002890" y="4892677"/>
            <a:ext cx="10205883" cy="619433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620CCE21-41F4-4E99-A8C5-E72F7A5B45BE}"/>
              </a:ext>
            </a:extLst>
          </p:cNvPr>
          <p:cNvSpPr/>
          <p:nvPr/>
        </p:nvSpPr>
        <p:spPr>
          <a:xfrm>
            <a:off x="5692877" y="2072356"/>
            <a:ext cx="324464" cy="619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EEB98F4-5C7C-4BBE-A262-F5AC727322A0}"/>
              </a:ext>
            </a:extLst>
          </p:cNvPr>
          <p:cNvSpPr/>
          <p:nvPr/>
        </p:nvSpPr>
        <p:spPr>
          <a:xfrm>
            <a:off x="5692877" y="4074141"/>
            <a:ext cx="324464" cy="619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20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B3359-C0C7-4BE8-974E-A7A5570C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989F-3A93-4881-9F96-94EA9F1CD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When the joint is distended with pus, pathological dislocation of the joint may occur. The capsule may get perforated and the pus may escape out by forming sinuses. </a:t>
            </a:r>
          </a:p>
          <a:p>
            <a:r>
              <a:rPr lang="en-IN" dirty="0"/>
              <a:t>If untreated, the joint may get disorganized and end up into fibrous or bony ankylosis.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0137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9F4B41-15B8-4260-A104-F38772000FB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45922" y="1825625"/>
            <a:ext cx="4900155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257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243"/>
          </a:xfrm>
        </p:spPr>
        <p:txBody>
          <a:bodyPr>
            <a:normAutofit fontScale="90000"/>
          </a:bodyPr>
          <a:lstStyle/>
          <a:p>
            <a:pPr algn="ctr"/>
            <a:br>
              <a:rPr lang="en-IN" b="1" u="sng" dirty="0"/>
            </a:br>
            <a:r>
              <a:rPr lang="en-IN" b="1" u="sng" dirty="0"/>
              <a:t>Clinical features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High-grade fever, </a:t>
            </a:r>
          </a:p>
          <a:p>
            <a:r>
              <a:rPr lang="en-IN" dirty="0"/>
              <a:t>Swelling </a:t>
            </a:r>
          </a:p>
          <a:p>
            <a:r>
              <a:rPr lang="en-IN" dirty="0"/>
              <a:t>Pain in the joint. </a:t>
            </a:r>
          </a:p>
          <a:p>
            <a:r>
              <a:rPr lang="en-IN" dirty="0"/>
              <a:t>Restricted Range of Motion due to pain and muscle spasm.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211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1599-9857-4BE8-B937-25F9C101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494"/>
          </a:xfrm>
        </p:spPr>
        <p:txBody>
          <a:bodyPr>
            <a:normAutofit fontScale="90000"/>
          </a:bodyPr>
          <a:lstStyle/>
          <a:p>
            <a:pPr algn="ctr"/>
            <a:br>
              <a:rPr lang="en-IN" b="1" dirty="0"/>
            </a:br>
            <a:r>
              <a:rPr lang="en-IN" b="1" dirty="0"/>
              <a:t>Investigations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4EB9-4647-4E65-AF41-1370161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Radiographic investigations</a:t>
            </a:r>
          </a:p>
          <a:p>
            <a:pPr lvl="0"/>
            <a:r>
              <a:rPr lang="en-IN" dirty="0"/>
              <a:t>normal or may show increased joint space due to fluid or pus collection.</a:t>
            </a:r>
          </a:p>
          <a:p>
            <a:pPr lvl="0"/>
            <a:r>
              <a:rPr lang="en-IN" i="1" dirty="0"/>
              <a:t>Later radiographs show destruction of the cartilage, new bone formation, eventually bony ankylosis or even pathological dislocation</a:t>
            </a:r>
            <a:r>
              <a:rPr lang="en-IN" dirty="0"/>
              <a:t>.</a:t>
            </a:r>
          </a:p>
          <a:p>
            <a:pPr lvl="0"/>
            <a:r>
              <a:rPr lang="en-IN" dirty="0"/>
              <a:t>Ultrasonography is required especially in children to detect collection of fluid.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1517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821</Words>
  <Application>Microsoft Office PowerPoint</Application>
  <PresentationFormat>Widescreen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PT MANAGEMENT  IN SEPTIC ARTHRITIS</vt:lpstr>
      <vt:lpstr>Objectives </vt:lpstr>
      <vt:lpstr>Cause / Organisms</vt:lpstr>
      <vt:lpstr>Routes of Invasion</vt:lpstr>
      <vt:lpstr> Pathogenesis </vt:lpstr>
      <vt:lpstr>PowerPoint Presentation</vt:lpstr>
      <vt:lpstr>PowerPoint Presentation</vt:lpstr>
      <vt:lpstr> Clinical features </vt:lpstr>
      <vt:lpstr> Investigations </vt:lpstr>
      <vt:lpstr>PowerPoint Presentation</vt:lpstr>
      <vt:lpstr> Treatment </vt:lpstr>
      <vt:lpstr>Physiotherapeutic management </vt:lpstr>
      <vt:lpstr>subacute</vt:lpstr>
      <vt:lpstr>PowerPoint Presentation</vt:lpstr>
      <vt:lpstr>PowerPoint Presentation</vt:lpstr>
      <vt:lpstr>Acute septic arthritis of infancy  (tom smith arthritis) </vt:lpstr>
      <vt:lpstr> Clinical features </vt:lpstr>
      <vt:lpstr>PowerPoint Presentation</vt:lpstr>
      <vt:lpstr>PowerPoint Presentation</vt:lpstr>
      <vt:lpstr>PowerPoint Presentation</vt:lpstr>
      <vt:lpstr>Physiotherapeutic management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Soni</dc:creator>
  <cp:lastModifiedBy>Jay Soni</cp:lastModifiedBy>
  <cp:revision>5</cp:revision>
  <dcterms:created xsi:type="dcterms:W3CDTF">2020-08-13T03:49:42Z</dcterms:created>
  <dcterms:modified xsi:type="dcterms:W3CDTF">2020-08-17T09:36:07Z</dcterms:modified>
</cp:coreProperties>
</file>