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79" r:id="rId4"/>
    <p:sldId id="280" r:id="rId5"/>
    <p:sldId id="286" r:id="rId6"/>
    <p:sldId id="281" r:id="rId7"/>
    <p:sldId id="287" r:id="rId8"/>
    <p:sldId id="282" r:id="rId9"/>
    <p:sldId id="288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080F2-345E-4D81-9442-E77B1EFD4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36E3B-CE5C-478A-A1DE-DA124FBDE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6A05E-9FF1-49F7-B5E1-C5DE784CF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A9FB7-3F72-4CB0-A5B9-30F8FE00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CC429-927F-46EC-8FE0-ABC4BD5F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77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D22BF-A10A-4157-835A-99083786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23603-28D8-420F-9163-636374172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9F6-91FD-4A41-8694-719EE765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F3B30-C40C-4A70-8E57-9B6B6375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59D57-1699-45D9-9067-37915886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47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A9347A-0C3B-42E7-A29A-1B49B926C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C5790-C102-4CC8-9F70-F069A9781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2443A-CE16-401D-9064-7665A302A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E1FFF-EDC8-487A-BE97-9D2F9752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16BD0-9332-40D2-A681-BC6EA9BF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863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8A6E1-7E86-497F-81DC-E2B34637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1623-3032-4A1B-AE7F-867B9D38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FB901-F8B9-4071-B7F3-547BC1B62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797A1-6C0F-4341-8A5F-A402CBDE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E7DE3-0953-4B90-B48E-8491F30D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12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0011-C925-4F96-9D0E-35D0D7D2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EF73E-F41C-42FC-A46C-A70C7488D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75615-E434-4345-B3CF-579936F1C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021C-EE92-4B19-9B53-691C9309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73498-CC70-441F-BD08-701AE705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955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FF9B2-3318-4E75-B520-D51D9BC6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3C5D6-7A79-41AA-BD08-10F608A7B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90B34-C098-4209-B9EA-78801A0E1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03F32-C5AD-4054-A9CC-E1F1177C9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F922B-DE20-4C91-B145-A38A998B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D8694-5EF3-4E47-965B-4B954121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788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CBD2F-763B-4336-A800-04396997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0A7D8-5D5C-4374-B4AF-3B5D73D14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C854D-1C81-4ED3-96BC-A59E3030E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DDBF8-0004-4F1A-B1A6-66187A3A6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92A32-5BD0-4A77-B4D6-CDD79F447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C5118-55D0-49A0-A7CE-492DF84B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AEBAA0-1E77-4891-928F-A18308C4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F8958-C052-4F4F-B847-7ECBDE43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852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A036F-A117-4AA0-B536-7034AC6F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57C53-0C96-45F3-8DFC-80BA9911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AD1AC8-411B-4841-8200-E2C2C014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622E4-16B0-43D7-AA80-6FBAD7EC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66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0FCBEB-200C-4B7C-A4E5-4FE5875B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925516-C02E-4227-ABC3-4ACC5A08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29159-889D-4185-A2FF-E687FAA3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53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AC92-4909-40E4-838E-86D7FFC55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770A6-2382-4F15-8F4A-86796D4B7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87130-7DC9-404D-9BD6-9406D7998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E6ECA-2794-4C76-8D3B-FBA4A3DFF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273ED-3E03-49E0-B819-BC7488F6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C0BD3-642F-4154-A6E3-FF15C04E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47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5B25-7D67-41FA-BCF5-D05E8F85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DD1D90-4FB9-4383-9AAE-04019F335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CBBA0-0E08-48A9-985A-59CC2C7FC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65224-B1F2-4F96-894A-130CA94F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7633-0E6C-4EBC-B978-DA6CE650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07B8E-3D73-4501-AB1F-841C25A9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289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857E10-1C98-45C6-ACC6-8BCE2740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B0994-D1B4-4549-AFB2-6C537A5D6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32A27-2470-49EC-A170-2A1223263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F668D-E83D-4D94-B426-0F397DD003CB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3AC06-AF31-4AF5-B5A8-A338E3F03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57F74-1C33-4FBA-9C57-9E78A8D5D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B6893-BF2C-42A3-8536-FCFFA9622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735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EA913-EEE6-47F6-9936-E790E09A6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258" y="565356"/>
            <a:ext cx="11577483" cy="303668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PT MANAGEMENT </a:t>
            </a:r>
            <a:br>
              <a:rPr lang="en-US" dirty="0"/>
            </a:b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SYNOVITIS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DA7BB-3777-4B9D-B6C6-0C1EF8913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44490"/>
            <a:ext cx="9144000" cy="1655762"/>
          </a:xfrm>
        </p:spPr>
        <p:txBody>
          <a:bodyPr/>
          <a:lstStyle/>
          <a:p>
            <a:r>
              <a:rPr lang="en-US" dirty="0"/>
              <a:t>DR.JAY SONI</a:t>
            </a:r>
          </a:p>
          <a:p>
            <a:r>
              <a:rPr lang="en-US" dirty="0"/>
              <a:t>ASSISTANT PROFESSOR</a:t>
            </a:r>
          </a:p>
          <a:p>
            <a:r>
              <a:rPr lang="en-US" dirty="0"/>
              <a:t>COLLEGE OF PHYSIOTHERAPY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5379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F90FB-C4C8-4F20-896B-0F5FC0E6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Physiotherapy Treatment after Aspiration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035F6-AADB-4065-B804-B5A236CEF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aspiration </a:t>
            </a:r>
            <a:r>
              <a:rPr lang="en-US" b="1" u="sng" dirty="0"/>
              <a:t>isometric exercises </a:t>
            </a:r>
            <a:r>
              <a:rPr lang="en-US" dirty="0"/>
              <a:t>should be encouraged </a:t>
            </a:r>
          </a:p>
          <a:p>
            <a:r>
              <a:rPr lang="en-US" dirty="0"/>
              <a:t>Progressive resisted exercise when the effusion has cleared. </a:t>
            </a:r>
          </a:p>
          <a:p>
            <a:r>
              <a:rPr lang="en-US" b="1" u="sng" dirty="0"/>
              <a:t>In the initial phase Weight- bearing </a:t>
            </a:r>
            <a:r>
              <a:rPr lang="en-US" dirty="0"/>
              <a:t>must be reduced to a </a:t>
            </a:r>
            <a:r>
              <a:rPr lang="en-US" b="1" u="sng" dirty="0"/>
              <a:t>minimum. </a:t>
            </a:r>
            <a:endParaRPr lang="en-IN" b="1" u="sng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09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DF0A-422F-4C45-9C88-45BAE3A5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D393-F0D2-49E0-8421-89B5FAEA9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lecture students </a:t>
            </a:r>
          </a:p>
          <a:p>
            <a:pPr marL="900113"/>
            <a:r>
              <a:rPr lang="en-US" dirty="0"/>
              <a:t>Definition </a:t>
            </a:r>
          </a:p>
          <a:p>
            <a:pPr marL="900113"/>
            <a:r>
              <a:rPr lang="en-US" dirty="0"/>
              <a:t>Causes</a:t>
            </a:r>
          </a:p>
          <a:p>
            <a:pPr marL="900113"/>
            <a:r>
              <a:rPr lang="en-US" dirty="0"/>
              <a:t>Treatment 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015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5250-6A92-40EE-9AB0-B7443BB3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SYNOVITIS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086AF-6965-4475-9FA9-D83E797D4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Synovitis</a:t>
            </a:r>
            <a:r>
              <a:rPr lang="en-US" dirty="0"/>
              <a:t> is an inflammation of the synovial membrane 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FF0000"/>
                </a:solidFill>
              </a:rPr>
              <a:t>“It is a symptom common to many disorders;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FF0000"/>
                </a:solidFill>
              </a:rPr>
              <a:t>it is not a diagnosis</a:t>
            </a:r>
            <a:r>
              <a:rPr lang="en-US" sz="3200" b="1" dirty="0">
                <a:solidFill>
                  <a:srgbClr val="FF0000"/>
                </a:solidFill>
              </a:rPr>
              <a:t>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811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9AC2-0160-4F7A-B238-9FF5662F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61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CAUSES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F0336-5504-4351-9512-F8FAF07D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Trauma:</a:t>
            </a:r>
          </a:p>
          <a:p>
            <a:pPr marL="987425" indent="-457200">
              <a:buFont typeface="Wingdings" panose="05000000000000000000" pitchFamily="2" charset="2"/>
              <a:buChar char="Ø"/>
            </a:pPr>
            <a:r>
              <a:rPr lang="en-US" dirty="0"/>
              <a:t>Damage to synovial membrane due to Direct blow </a:t>
            </a:r>
          </a:p>
          <a:p>
            <a:pPr marL="987425" indent="-457200">
              <a:buFont typeface="Wingdings" panose="05000000000000000000" pitchFamily="2" charset="2"/>
              <a:buChar char="Ø"/>
            </a:pPr>
            <a:r>
              <a:rPr lang="en-US" dirty="0"/>
              <a:t>The extent of trauma will decide the degree of synovitis; within the knee the menisci, cruciate or collateral ligaments may be involved. If all three are involved the description </a:t>
            </a:r>
            <a:r>
              <a:rPr lang="en-US" b="1" dirty="0"/>
              <a:t>'unhappy triad’</a:t>
            </a:r>
            <a:endParaRPr lang="en-US" dirty="0"/>
          </a:p>
          <a:p>
            <a:endParaRPr lang="en-US" dirty="0"/>
          </a:p>
          <a:p>
            <a:r>
              <a:rPr lang="en-US" dirty="0"/>
              <a:t>Dislocation: </a:t>
            </a:r>
          </a:p>
          <a:p>
            <a:pPr marL="987425" indent="-457200">
              <a:buFont typeface="Wingdings" panose="05000000000000000000" pitchFamily="2" charset="2"/>
              <a:buChar char="Ø"/>
            </a:pPr>
            <a:r>
              <a:rPr lang="en-US" dirty="0"/>
              <a:t>Dislocation will damage the synovial membrane, so it will nip  the membrane between the bony ends.</a:t>
            </a:r>
          </a:p>
          <a:p>
            <a:r>
              <a:rPr lang="en-US" dirty="0"/>
              <a:t>Chondromalacia, </a:t>
            </a:r>
          </a:p>
          <a:p>
            <a:r>
              <a:rPr lang="en-US" dirty="0"/>
              <a:t>Loose Bodies /  Arthritis     </a:t>
            </a:r>
          </a:p>
          <a:p>
            <a:r>
              <a:rPr lang="en-US" dirty="0"/>
              <a:t>Tuberculosis</a:t>
            </a:r>
          </a:p>
          <a:p>
            <a:r>
              <a:rPr lang="en-US" dirty="0"/>
              <a:t>Syphilis or Hemophilia.</a:t>
            </a:r>
          </a:p>
          <a:p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039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701E0-1467-4E3D-B103-75E8029C2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386D31-FF81-4F0A-B382-A41AD114D4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715" y="365125"/>
            <a:ext cx="8003420" cy="6002565"/>
          </a:xfrm>
        </p:spPr>
      </p:pic>
    </p:spTree>
    <p:extLst>
      <p:ext uri="{BB962C8B-B14F-4D97-AF65-F5344CB8AC3E}">
        <p14:creationId xmlns:p14="http://schemas.microsoft.com/office/powerpoint/2010/main" val="287692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9AC2-0160-4F7A-B238-9FF5662F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SIGNS AND SYMPTOMS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F0336-5504-4351-9512-F8FAF07D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123"/>
            <a:ext cx="10515600" cy="5011840"/>
          </a:xfrm>
        </p:spPr>
        <p:txBody>
          <a:bodyPr>
            <a:normAutofit/>
          </a:bodyPr>
          <a:lstStyle/>
          <a:p>
            <a:r>
              <a:rPr lang="en-US" dirty="0"/>
              <a:t>Swelling</a:t>
            </a:r>
          </a:p>
          <a:p>
            <a:r>
              <a:rPr lang="en-US" dirty="0"/>
              <a:t>Increased temperature, Redness, Pain </a:t>
            </a:r>
          </a:p>
          <a:p>
            <a:r>
              <a:rPr lang="en-US" dirty="0"/>
              <a:t>feeling of tension or pressure due to the swelling</a:t>
            </a:r>
            <a:endParaRPr lang="en-IN" dirty="0"/>
          </a:p>
          <a:p>
            <a:r>
              <a:rPr lang="en-US" dirty="0"/>
              <a:t>If knee joint is involved, joint is swollen and immobilized it is most prone to go for wasting of Muscle specially vastus medialis &amp; oblique.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9541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5F5B-109C-4FA2-845B-39EC7430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7E39A-D818-4F3C-86B9-7D0B1D5E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injury / Trauma is extensive &amp; synovial membrane is ruptured, the patient typically describes getting up from a chair, going upstairs or circuit training such as Step-ups or stride jumps, and feels a sudden pain at the back of the knee which rapidly swells, spreading into the calf causing an increase in girth after several hours. </a:t>
            </a:r>
          </a:p>
          <a:p>
            <a:r>
              <a:rPr lang="en-US" dirty="0"/>
              <a:t>The synovial fluid is irritating and leads to an inflamed edematous leg. </a:t>
            </a:r>
          </a:p>
          <a:p>
            <a:r>
              <a:rPr lang="en-US" dirty="0"/>
              <a:t>Sometimes Homan's sign is positive which is actually misleading key for diagnosis for deep vein thrombosis.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667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9AC2-0160-4F7A-B238-9FF5662F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Treatment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F0336-5504-4351-9512-F8FAF07D7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RICE: Rest, Immobilization, Compression, Elevation</a:t>
            </a:r>
          </a:p>
          <a:p>
            <a:r>
              <a:rPr lang="en-US" dirty="0"/>
              <a:t>If swelling persists for 48 hours </a:t>
            </a:r>
          </a:p>
          <a:p>
            <a:r>
              <a:rPr lang="en-US" dirty="0"/>
              <a:t>if it interferes with mobility, then the joint may be aspirated.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4" name="Picture 2" descr="What Is Arthrocentesis (Joint Aspiration)?">
            <a:extLst>
              <a:ext uri="{FF2B5EF4-FFF2-40B4-BE49-F238E27FC236}">
                <a16:creationId xmlns:a16="http://schemas.microsoft.com/office/drawing/2014/main" id="{9800FCBE-ABF3-4616-A6AC-D1C42C5A6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566" y="3297578"/>
            <a:ext cx="6536723" cy="343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1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D534E-4A6D-464C-A985-67719E64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A562-09F2-434D-ACD8-B8815EAA1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Aspiration is the procedure of draining fluid which is accumulated inside the joint by creating negative pressure.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0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347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PT MANAGEMENT  IN SYNOVITIS</vt:lpstr>
      <vt:lpstr>Objectives </vt:lpstr>
      <vt:lpstr>SYNOVITIS</vt:lpstr>
      <vt:lpstr>CAUSES</vt:lpstr>
      <vt:lpstr>PowerPoint Presentation</vt:lpstr>
      <vt:lpstr>SIGNS AND SYMPTOMS  </vt:lpstr>
      <vt:lpstr>PowerPoint Presentation</vt:lpstr>
      <vt:lpstr>Treatment </vt:lpstr>
      <vt:lpstr>PowerPoint Presentation</vt:lpstr>
      <vt:lpstr>Physiotherapy Treatment after Aspiration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Soni</dc:creator>
  <cp:lastModifiedBy>Jay Soni</cp:lastModifiedBy>
  <cp:revision>38</cp:revision>
  <dcterms:created xsi:type="dcterms:W3CDTF">2019-12-17T18:21:58Z</dcterms:created>
  <dcterms:modified xsi:type="dcterms:W3CDTF">2020-08-17T09:50:09Z</dcterms:modified>
</cp:coreProperties>
</file>