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95" r:id="rId3"/>
    <p:sldId id="319" r:id="rId4"/>
    <p:sldId id="320" r:id="rId5"/>
    <p:sldId id="321" r:id="rId6"/>
    <p:sldId id="322" r:id="rId7"/>
    <p:sldId id="323" r:id="rId8"/>
    <p:sldId id="324" r:id="rId9"/>
    <p:sldId id="326" r:id="rId10"/>
    <p:sldId id="327" r:id="rId11"/>
    <p:sldId id="328" r:id="rId12"/>
    <p:sldId id="330" r:id="rId13"/>
    <p:sldId id="331" r:id="rId14"/>
    <p:sldId id="333" r:id="rId15"/>
    <p:sldId id="336" r:id="rId16"/>
    <p:sldId id="334" r:id="rId17"/>
    <p:sldId id="394" r:id="rId18"/>
    <p:sldId id="337" r:id="rId19"/>
    <p:sldId id="338" r:id="rId20"/>
    <p:sldId id="342" r:id="rId21"/>
    <p:sldId id="339" r:id="rId22"/>
    <p:sldId id="340" r:id="rId23"/>
    <p:sldId id="344" r:id="rId24"/>
    <p:sldId id="345" r:id="rId25"/>
    <p:sldId id="346" r:id="rId26"/>
    <p:sldId id="347" r:id="rId27"/>
    <p:sldId id="348" r:id="rId28"/>
    <p:sldId id="349" r:id="rId29"/>
    <p:sldId id="350" r:id="rId30"/>
    <p:sldId id="352" r:id="rId31"/>
    <p:sldId id="354" r:id="rId32"/>
    <p:sldId id="355" r:id="rId33"/>
    <p:sldId id="357" r:id="rId34"/>
    <p:sldId id="359" r:id="rId35"/>
    <p:sldId id="360" r:id="rId36"/>
    <p:sldId id="361" r:id="rId37"/>
    <p:sldId id="3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D0F862-608D-45AC-9A36-AE8703001A22}" type="datetimeFigureOut">
              <a:rPr lang="en-IN" smtClean="0"/>
              <a:t>25-08-2020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5EEF5-D354-4BA8-9084-0C38F0DC544C}" type="slidenum">
              <a:rPr lang="en-IN" smtClean="0"/>
              <a:t>‹#›</a:t>
            </a:fld>
            <a:endParaRPr lang="en-IN"/>
          </a:p>
        </p:txBody>
      </p:sp>
    </p:spTree>
    <p:extLst>
      <p:ext uri="{BB962C8B-B14F-4D97-AF65-F5344CB8AC3E}">
        <p14:creationId xmlns:p14="http://schemas.microsoft.com/office/powerpoint/2010/main" val="1866151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225EEF5-D354-4BA8-9084-0C38F0DC544C}" type="slidenum">
              <a:rPr lang="en-IN" smtClean="0"/>
              <a:t>1</a:t>
            </a:fld>
            <a:endParaRPr lang="en-IN"/>
          </a:p>
        </p:txBody>
      </p:sp>
    </p:spTree>
    <p:extLst>
      <p:ext uri="{BB962C8B-B14F-4D97-AF65-F5344CB8AC3E}">
        <p14:creationId xmlns:p14="http://schemas.microsoft.com/office/powerpoint/2010/main" val="400281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5D856-552B-471A-AA7C-21D970069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8D51915-A727-41E8-9572-5EBF247177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79A51EA-1F56-4280-8453-073D9EAF02CE}"/>
              </a:ext>
            </a:extLst>
          </p:cNvPr>
          <p:cNvSpPr>
            <a:spLocks noGrp="1"/>
          </p:cNvSpPr>
          <p:nvPr>
            <p:ph type="dt" sz="half" idx="10"/>
          </p:nvPr>
        </p:nvSpPr>
        <p:spPr/>
        <p:txBody>
          <a:bodyPr/>
          <a:lstStyle/>
          <a:p>
            <a:fld id="{4D0A1E3B-66A6-41F7-804B-31FC56F24284}" type="datetimeFigureOut">
              <a:rPr lang="en-IN" smtClean="0"/>
              <a:t>25-08-2020</a:t>
            </a:fld>
            <a:endParaRPr lang="en-IN"/>
          </a:p>
        </p:txBody>
      </p:sp>
      <p:sp>
        <p:nvSpPr>
          <p:cNvPr id="5" name="Footer Placeholder 4">
            <a:extLst>
              <a:ext uri="{FF2B5EF4-FFF2-40B4-BE49-F238E27FC236}">
                <a16:creationId xmlns:a16="http://schemas.microsoft.com/office/drawing/2014/main" id="{C1BF873D-3C6C-46EC-A31B-8AB040C24FB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B767708-7434-4644-8AF8-3D86C6791C70}"/>
              </a:ext>
            </a:extLst>
          </p:cNvPr>
          <p:cNvSpPr>
            <a:spLocks noGrp="1"/>
          </p:cNvSpPr>
          <p:nvPr>
            <p:ph type="sldNum" sz="quarter" idx="12"/>
          </p:nvPr>
        </p:nvSpPr>
        <p:spPr/>
        <p:txBody>
          <a:bodyPr/>
          <a:lstStyle/>
          <a:p>
            <a:fld id="{319A9FEE-BC12-4862-82C5-053B6EF5A92C}" type="slidenum">
              <a:rPr lang="en-IN" smtClean="0"/>
              <a:t>‹#›</a:t>
            </a:fld>
            <a:endParaRPr lang="en-IN"/>
          </a:p>
        </p:txBody>
      </p:sp>
    </p:spTree>
    <p:extLst>
      <p:ext uri="{BB962C8B-B14F-4D97-AF65-F5344CB8AC3E}">
        <p14:creationId xmlns:p14="http://schemas.microsoft.com/office/powerpoint/2010/main" val="2517728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80D09-D650-4FC9-AB81-C39E1A08870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E101E78-8BB6-4721-BBFE-870BDCD774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CEEDB26-B3E1-499F-AAFB-23E50FA60698}"/>
              </a:ext>
            </a:extLst>
          </p:cNvPr>
          <p:cNvSpPr>
            <a:spLocks noGrp="1"/>
          </p:cNvSpPr>
          <p:nvPr>
            <p:ph type="dt" sz="half" idx="10"/>
          </p:nvPr>
        </p:nvSpPr>
        <p:spPr/>
        <p:txBody>
          <a:bodyPr/>
          <a:lstStyle/>
          <a:p>
            <a:fld id="{4D0A1E3B-66A6-41F7-804B-31FC56F24284}" type="datetimeFigureOut">
              <a:rPr lang="en-IN" smtClean="0"/>
              <a:t>25-08-2020</a:t>
            </a:fld>
            <a:endParaRPr lang="en-IN"/>
          </a:p>
        </p:txBody>
      </p:sp>
      <p:sp>
        <p:nvSpPr>
          <p:cNvPr id="5" name="Footer Placeholder 4">
            <a:extLst>
              <a:ext uri="{FF2B5EF4-FFF2-40B4-BE49-F238E27FC236}">
                <a16:creationId xmlns:a16="http://schemas.microsoft.com/office/drawing/2014/main" id="{5E0344D1-10AE-4BA4-9365-F73AB702F04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5E269E9-3637-4157-BAD7-7C5DFC4C92EA}"/>
              </a:ext>
            </a:extLst>
          </p:cNvPr>
          <p:cNvSpPr>
            <a:spLocks noGrp="1"/>
          </p:cNvSpPr>
          <p:nvPr>
            <p:ph type="sldNum" sz="quarter" idx="12"/>
          </p:nvPr>
        </p:nvSpPr>
        <p:spPr/>
        <p:txBody>
          <a:bodyPr/>
          <a:lstStyle/>
          <a:p>
            <a:fld id="{319A9FEE-BC12-4862-82C5-053B6EF5A92C}" type="slidenum">
              <a:rPr lang="en-IN" smtClean="0"/>
              <a:t>‹#›</a:t>
            </a:fld>
            <a:endParaRPr lang="en-IN"/>
          </a:p>
        </p:txBody>
      </p:sp>
    </p:spTree>
    <p:extLst>
      <p:ext uri="{BB962C8B-B14F-4D97-AF65-F5344CB8AC3E}">
        <p14:creationId xmlns:p14="http://schemas.microsoft.com/office/powerpoint/2010/main" val="2593271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D75E2D-F1CC-4CB1-ACBB-BFB75EDE28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B2003E1-68AE-4973-AFE2-350C1717D0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30E5919-6300-44A6-9188-3D8481317672}"/>
              </a:ext>
            </a:extLst>
          </p:cNvPr>
          <p:cNvSpPr>
            <a:spLocks noGrp="1"/>
          </p:cNvSpPr>
          <p:nvPr>
            <p:ph type="dt" sz="half" idx="10"/>
          </p:nvPr>
        </p:nvSpPr>
        <p:spPr/>
        <p:txBody>
          <a:bodyPr/>
          <a:lstStyle/>
          <a:p>
            <a:fld id="{4D0A1E3B-66A6-41F7-804B-31FC56F24284}" type="datetimeFigureOut">
              <a:rPr lang="en-IN" smtClean="0"/>
              <a:t>25-08-2020</a:t>
            </a:fld>
            <a:endParaRPr lang="en-IN"/>
          </a:p>
        </p:txBody>
      </p:sp>
      <p:sp>
        <p:nvSpPr>
          <p:cNvPr id="5" name="Footer Placeholder 4">
            <a:extLst>
              <a:ext uri="{FF2B5EF4-FFF2-40B4-BE49-F238E27FC236}">
                <a16:creationId xmlns:a16="http://schemas.microsoft.com/office/drawing/2014/main" id="{DAE79A35-8DBF-4D68-9071-C80D946989C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4388BCB-4290-41BD-AEE0-C07A0B109D9D}"/>
              </a:ext>
            </a:extLst>
          </p:cNvPr>
          <p:cNvSpPr>
            <a:spLocks noGrp="1"/>
          </p:cNvSpPr>
          <p:nvPr>
            <p:ph type="sldNum" sz="quarter" idx="12"/>
          </p:nvPr>
        </p:nvSpPr>
        <p:spPr/>
        <p:txBody>
          <a:bodyPr/>
          <a:lstStyle/>
          <a:p>
            <a:fld id="{319A9FEE-BC12-4862-82C5-053B6EF5A92C}" type="slidenum">
              <a:rPr lang="en-IN" smtClean="0"/>
              <a:t>‹#›</a:t>
            </a:fld>
            <a:endParaRPr lang="en-IN"/>
          </a:p>
        </p:txBody>
      </p:sp>
    </p:spTree>
    <p:extLst>
      <p:ext uri="{BB962C8B-B14F-4D97-AF65-F5344CB8AC3E}">
        <p14:creationId xmlns:p14="http://schemas.microsoft.com/office/powerpoint/2010/main" val="2356245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46EF4C8-D9CA-4D7D-825B-13FBE2EA075A}" type="slidenum">
              <a:rPr lang="en-US"/>
              <a:pPr>
                <a:defRPr/>
              </a:pPr>
              <a:t>‹#›</a:t>
            </a:fld>
            <a:endParaRPr lang="en-US"/>
          </a:p>
        </p:txBody>
      </p:sp>
    </p:spTree>
    <p:extLst>
      <p:ext uri="{BB962C8B-B14F-4D97-AF65-F5344CB8AC3E}">
        <p14:creationId xmlns:p14="http://schemas.microsoft.com/office/powerpoint/2010/main" val="2192669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4A0F-A5F6-43EE-9BA6-4A625719CA4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52CC19F-3F87-44B7-84B8-05257AA900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F438524-2F95-42ED-9FB8-889D5DDF3339}"/>
              </a:ext>
            </a:extLst>
          </p:cNvPr>
          <p:cNvSpPr>
            <a:spLocks noGrp="1"/>
          </p:cNvSpPr>
          <p:nvPr>
            <p:ph type="dt" sz="half" idx="10"/>
          </p:nvPr>
        </p:nvSpPr>
        <p:spPr/>
        <p:txBody>
          <a:bodyPr/>
          <a:lstStyle/>
          <a:p>
            <a:fld id="{4D0A1E3B-66A6-41F7-804B-31FC56F24284}" type="datetimeFigureOut">
              <a:rPr lang="en-IN" smtClean="0"/>
              <a:t>25-08-2020</a:t>
            </a:fld>
            <a:endParaRPr lang="en-IN"/>
          </a:p>
        </p:txBody>
      </p:sp>
      <p:sp>
        <p:nvSpPr>
          <p:cNvPr id="5" name="Footer Placeholder 4">
            <a:extLst>
              <a:ext uri="{FF2B5EF4-FFF2-40B4-BE49-F238E27FC236}">
                <a16:creationId xmlns:a16="http://schemas.microsoft.com/office/drawing/2014/main" id="{827F31A2-F61A-4030-B6B4-D5C49DE31D2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680B5CA-1C0C-4B26-AE8A-260DB970B127}"/>
              </a:ext>
            </a:extLst>
          </p:cNvPr>
          <p:cNvSpPr>
            <a:spLocks noGrp="1"/>
          </p:cNvSpPr>
          <p:nvPr>
            <p:ph type="sldNum" sz="quarter" idx="12"/>
          </p:nvPr>
        </p:nvSpPr>
        <p:spPr/>
        <p:txBody>
          <a:bodyPr/>
          <a:lstStyle/>
          <a:p>
            <a:fld id="{319A9FEE-BC12-4862-82C5-053B6EF5A92C}" type="slidenum">
              <a:rPr lang="en-IN" smtClean="0"/>
              <a:t>‹#›</a:t>
            </a:fld>
            <a:endParaRPr lang="en-IN"/>
          </a:p>
        </p:txBody>
      </p:sp>
    </p:spTree>
    <p:extLst>
      <p:ext uri="{BB962C8B-B14F-4D97-AF65-F5344CB8AC3E}">
        <p14:creationId xmlns:p14="http://schemas.microsoft.com/office/powerpoint/2010/main" val="325942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A8C8-9D3B-4AE2-9F24-38E23DACEE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1A5DA9F-AC90-466D-AB75-59DB184C56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A583AD-F082-4338-A303-19496B2E8B11}"/>
              </a:ext>
            </a:extLst>
          </p:cNvPr>
          <p:cNvSpPr>
            <a:spLocks noGrp="1"/>
          </p:cNvSpPr>
          <p:nvPr>
            <p:ph type="dt" sz="half" idx="10"/>
          </p:nvPr>
        </p:nvSpPr>
        <p:spPr/>
        <p:txBody>
          <a:bodyPr/>
          <a:lstStyle/>
          <a:p>
            <a:fld id="{4D0A1E3B-66A6-41F7-804B-31FC56F24284}" type="datetimeFigureOut">
              <a:rPr lang="en-IN" smtClean="0"/>
              <a:t>25-08-2020</a:t>
            </a:fld>
            <a:endParaRPr lang="en-IN"/>
          </a:p>
        </p:txBody>
      </p:sp>
      <p:sp>
        <p:nvSpPr>
          <p:cNvPr id="5" name="Footer Placeholder 4">
            <a:extLst>
              <a:ext uri="{FF2B5EF4-FFF2-40B4-BE49-F238E27FC236}">
                <a16:creationId xmlns:a16="http://schemas.microsoft.com/office/drawing/2014/main" id="{28D09A83-E599-4B73-AEB6-5ED3FD29221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A93871D-0484-44D1-957C-B1DFC3E9A62B}"/>
              </a:ext>
            </a:extLst>
          </p:cNvPr>
          <p:cNvSpPr>
            <a:spLocks noGrp="1"/>
          </p:cNvSpPr>
          <p:nvPr>
            <p:ph type="sldNum" sz="quarter" idx="12"/>
          </p:nvPr>
        </p:nvSpPr>
        <p:spPr/>
        <p:txBody>
          <a:bodyPr/>
          <a:lstStyle/>
          <a:p>
            <a:fld id="{319A9FEE-BC12-4862-82C5-053B6EF5A92C}" type="slidenum">
              <a:rPr lang="en-IN" smtClean="0"/>
              <a:t>‹#›</a:t>
            </a:fld>
            <a:endParaRPr lang="en-IN"/>
          </a:p>
        </p:txBody>
      </p:sp>
    </p:spTree>
    <p:extLst>
      <p:ext uri="{BB962C8B-B14F-4D97-AF65-F5344CB8AC3E}">
        <p14:creationId xmlns:p14="http://schemas.microsoft.com/office/powerpoint/2010/main" val="156762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23DBF-92E3-4D65-9763-BF40578BD2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A81B10C-0563-4CDC-80EB-4F0308AD75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1A07150-2354-4CF5-BE12-D8FBAEEA47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5392656-3743-49CA-979E-A68112BE51C2}"/>
              </a:ext>
            </a:extLst>
          </p:cNvPr>
          <p:cNvSpPr>
            <a:spLocks noGrp="1"/>
          </p:cNvSpPr>
          <p:nvPr>
            <p:ph type="dt" sz="half" idx="10"/>
          </p:nvPr>
        </p:nvSpPr>
        <p:spPr/>
        <p:txBody>
          <a:bodyPr/>
          <a:lstStyle/>
          <a:p>
            <a:fld id="{4D0A1E3B-66A6-41F7-804B-31FC56F24284}" type="datetimeFigureOut">
              <a:rPr lang="en-IN" smtClean="0"/>
              <a:t>25-08-2020</a:t>
            </a:fld>
            <a:endParaRPr lang="en-IN"/>
          </a:p>
        </p:txBody>
      </p:sp>
      <p:sp>
        <p:nvSpPr>
          <p:cNvPr id="6" name="Footer Placeholder 5">
            <a:extLst>
              <a:ext uri="{FF2B5EF4-FFF2-40B4-BE49-F238E27FC236}">
                <a16:creationId xmlns:a16="http://schemas.microsoft.com/office/drawing/2014/main" id="{A9CACF7A-6BEA-4592-AB59-E1C882E69B8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512C011-CF0F-4399-A798-B716BBE6955A}"/>
              </a:ext>
            </a:extLst>
          </p:cNvPr>
          <p:cNvSpPr>
            <a:spLocks noGrp="1"/>
          </p:cNvSpPr>
          <p:nvPr>
            <p:ph type="sldNum" sz="quarter" idx="12"/>
          </p:nvPr>
        </p:nvSpPr>
        <p:spPr/>
        <p:txBody>
          <a:bodyPr/>
          <a:lstStyle/>
          <a:p>
            <a:fld id="{319A9FEE-BC12-4862-82C5-053B6EF5A92C}" type="slidenum">
              <a:rPr lang="en-IN" smtClean="0"/>
              <a:t>‹#›</a:t>
            </a:fld>
            <a:endParaRPr lang="en-IN"/>
          </a:p>
        </p:txBody>
      </p:sp>
    </p:spTree>
    <p:extLst>
      <p:ext uri="{BB962C8B-B14F-4D97-AF65-F5344CB8AC3E}">
        <p14:creationId xmlns:p14="http://schemas.microsoft.com/office/powerpoint/2010/main" val="37721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696B-3252-486A-9E01-371929F2DA7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627950A-44FB-4184-BFDF-50BF5E829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834156-ED91-4E4E-A483-1841513A0E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29EE060-0393-402E-85FB-919D8CEF7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DFB716-8246-4769-B30F-DD454A435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EC6CA5E-E191-44A5-9B78-027A546216B3}"/>
              </a:ext>
            </a:extLst>
          </p:cNvPr>
          <p:cNvSpPr>
            <a:spLocks noGrp="1"/>
          </p:cNvSpPr>
          <p:nvPr>
            <p:ph type="dt" sz="half" idx="10"/>
          </p:nvPr>
        </p:nvSpPr>
        <p:spPr/>
        <p:txBody>
          <a:bodyPr/>
          <a:lstStyle/>
          <a:p>
            <a:fld id="{4D0A1E3B-66A6-41F7-804B-31FC56F24284}" type="datetimeFigureOut">
              <a:rPr lang="en-IN" smtClean="0"/>
              <a:t>25-08-2020</a:t>
            </a:fld>
            <a:endParaRPr lang="en-IN"/>
          </a:p>
        </p:txBody>
      </p:sp>
      <p:sp>
        <p:nvSpPr>
          <p:cNvPr id="8" name="Footer Placeholder 7">
            <a:extLst>
              <a:ext uri="{FF2B5EF4-FFF2-40B4-BE49-F238E27FC236}">
                <a16:creationId xmlns:a16="http://schemas.microsoft.com/office/drawing/2014/main" id="{61843226-1A54-4221-99EB-C1FD52F2B2F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E9ED2E1-8AC4-4FDB-B2FC-34EA6E2D9B12}"/>
              </a:ext>
            </a:extLst>
          </p:cNvPr>
          <p:cNvSpPr>
            <a:spLocks noGrp="1"/>
          </p:cNvSpPr>
          <p:nvPr>
            <p:ph type="sldNum" sz="quarter" idx="12"/>
          </p:nvPr>
        </p:nvSpPr>
        <p:spPr/>
        <p:txBody>
          <a:bodyPr/>
          <a:lstStyle/>
          <a:p>
            <a:fld id="{319A9FEE-BC12-4862-82C5-053B6EF5A92C}" type="slidenum">
              <a:rPr lang="en-IN" smtClean="0"/>
              <a:t>‹#›</a:t>
            </a:fld>
            <a:endParaRPr lang="en-IN"/>
          </a:p>
        </p:txBody>
      </p:sp>
    </p:spTree>
    <p:extLst>
      <p:ext uri="{BB962C8B-B14F-4D97-AF65-F5344CB8AC3E}">
        <p14:creationId xmlns:p14="http://schemas.microsoft.com/office/powerpoint/2010/main" val="1450299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A72F-984F-4520-93D1-D3148220002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1F8CE85-6948-41EA-8D2F-EEF112513F23}"/>
              </a:ext>
            </a:extLst>
          </p:cNvPr>
          <p:cNvSpPr>
            <a:spLocks noGrp="1"/>
          </p:cNvSpPr>
          <p:nvPr>
            <p:ph type="dt" sz="half" idx="10"/>
          </p:nvPr>
        </p:nvSpPr>
        <p:spPr/>
        <p:txBody>
          <a:bodyPr/>
          <a:lstStyle/>
          <a:p>
            <a:fld id="{4D0A1E3B-66A6-41F7-804B-31FC56F24284}" type="datetimeFigureOut">
              <a:rPr lang="en-IN" smtClean="0"/>
              <a:t>25-08-2020</a:t>
            </a:fld>
            <a:endParaRPr lang="en-IN"/>
          </a:p>
        </p:txBody>
      </p:sp>
      <p:sp>
        <p:nvSpPr>
          <p:cNvPr id="4" name="Footer Placeholder 3">
            <a:extLst>
              <a:ext uri="{FF2B5EF4-FFF2-40B4-BE49-F238E27FC236}">
                <a16:creationId xmlns:a16="http://schemas.microsoft.com/office/drawing/2014/main" id="{EE0A9490-AEDC-42A3-B1C0-637959065C2F}"/>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5EA22E2-4F56-4447-A616-FE9FF305CFD3}"/>
              </a:ext>
            </a:extLst>
          </p:cNvPr>
          <p:cNvSpPr>
            <a:spLocks noGrp="1"/>
          </p:cNvSpPr>
          <p:nvPr>
            <p:ph type="sldNum" sz="quarter" idx="12"/>
          </p:nvPr>
        </p:nvSpPr>
        <p:spPr/>
        <p:txBody>
          <a:bodyPr/>
          <a:lstStyle/>
          <a:p>
            <a:fld id="{319A9FEE-BC12-4862-82C5-053B6EF5A92C}" type="slidenum">
              <a:rPr lang="en-IN" smtClean="0"/>
              <a:t>‹#›</a:t>
            </a:fld>
            <a:endParaRPr lang="en-IN"/>
          </a:p>
        </p:txBody>
      </p:sp>
    </p:spTree>
    <p:extLst>
      <p:ext uri="{BB962C8B-B14F-4D97-AF65-F5344CB8AC3E}">
        <p14:creationId xmlns:p14="http://schemas.microsoft.com/office/powerpoint/2010/main" val="2451578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0472EE-A6F3-4307-82EB-CF7F37AC38CA}"/>
              </a:ext>
            </a:extLst>
          </p:cNvPr>
          <p:cNvSpPr>
            <a:spLocks noGrp="1"/>
          </p:cNvSpPr>
          <p:nvPr>
            <p:ph type="dt" sz="half" idx="10"/>
          </p:nvPr>
        </p:nvSpPr>
        <p:spPr/>
        <p:txBody>
          <a:bodyPr/>
          <a:lstStyle/>
          <a:p>
            <a:fld id="{4D0A1E3B-66A6-41F7-804B-31FC56F24284}" type="datetimeFigureOut">
              <a:rPr lang="en-IN" smtClean="0"/>
              <a:t>25-08-2020</a:t>
            </a:fld>
            <a:endParaRPr lang="en-IN"/>
          </a:p>
        </p:txBody>
      </p:sp>
      <p:sp>
        <p:nvSpPr>
          <p:cNvPr id="3" name="Footer Placeholder 2">
            <a:extLst>
              <a:ext uri="{FF2B5EF4-FFF2-40B4-BE49-F238E27FC236}">
                <a16:creationId xmlns:a16="http://schemas.microsoft.com/office/drawing/2014/main" id="{F3A4840F-6B03-448A-B38D-42C2F6026DF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2A9534A-8979-4086-97F6-2F58E30B656F}"/>
              </a:ext>
            </a:extLst>
          </p:cNvPr>
          <p:cNvSpPr>
            <a:spLocks noGrp="1"/>
          </p:cNvSpPr>
          <p:nvPr>
            <p:ph type="sldNum" sz="quarter" idx="12"/>
          </p:nvPr>
        </p:nvSpPr>
        <p:spPr/>
        <p:txBody>
          <a:bodyPr/>
          <a:lstStyle/>
          <a:p>
            <a:fld id="{319A9FEE-BC12-4862-82C5-053B6EF5A92C}" type="slidenum">
              <a:rPr lang="en-IN" smtClean="0"/>
              <a:t>‹#›</a:t>
            </a:fld>
            <a:endParaRPr lang="en-IN"/>
          </a:p>
        </p:txBody>
      </p:sp>
    </p:spTree>
    <p:extLst>
      <p:ext uri="{BB962C8B-B14F-4D97-AF65-F5344CB8AC3E}">
        <p14:creationId xmlns:p14="http://schemas.microsoft.com/office/powerpoint/2010/main" val="248532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310F-C88D-48FA-A629-B16795A50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40E67E9-CD04-4A16-B3ED-0DE97389B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BCE77CE-F1BF-412C-81FE-84D7E9294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BA9AF2-403C-4C59-8CCE-1DA89506C684}"/>
              </a:ext>
            </a:extLst>
          </p:cNvPr>
          <p:cNvSpPr>
            <a:spLocks noGrp="1"/>
          </p:cNvSpPr>
          <p:nvPr>
            <p:ph type="dt" sz="half" idx="10"/>
          </p:nvPr>
        </p:nvSpPr>
        <p:spPr/>
        <p:txBody>
          <a:bodyPr/>
          <a:lstStyle/>
          <a:p>
            <a:fld id="{4D0A1E3B-66A6-41F7-804B-31FC56F24284}" type="datetimeFigureOut">
              <a:rPr lang="en-IN" smtClean="0"/>
              <a:t>25-08-2020</a:t>
            </a:fld>
            <a:endParaRPr lang="en-IN"/>
          </a:p>
        </p:txBody>
      </p:sp>
      <p:sp>
        <p:nvSpPr>
          <p:cNvPr id="6" name="Footer Placeholder 5">
            <a:extLst>
              <a:ext uri="{FF2B5EF4-FFF2-40B4-BE49-F238E27FC236}">
                <a16:creationId xmlns:a16="http://schemas.microsoft.com/office/drawing/2014/main" id="{1E35EC02-B600-4466-B268-69E365146DF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ADD78B9-F7CA-43E0-988F-31B8BD5F9AF3}"/>
              </a:ext>
            </a:extLst>
          </p:cNvPr>
          <p:cNvSpPr>
            <a:spLocks noGrp="1"/>
          </p:cNvSpPr>
          <p:nvPr>
            <p:ph type="sldNum" sz="quarter" idx="12"/>
          </p:nvPr>
        </p:nvSpPr>
        <p:spPr/>
        <p:txBody>
          <a:bodyPr/>
          <a:lstStyle/>
          <a:p>
            <a:fld id="{319A9FEE-BC12-4862-82C5-053B6EF5A92C}" type="slidenum">
              <a:rPr lang="en-IN" smtClean="0"/>
              <a:t>‹#›</a:t>
            </a:fld>
            <a:endParaRPr lang="en-IN"/>
          </a:p>
        </p:txBody>
      </p:sp>
    </p:spTree>
    <p:extLst>
      <p:ext uri="{BB962C8B-B14F-4D97-AF65-F5344CB8AC3E}">
        <p14:creationId xmlns:p14="http://schemas.microsoft.com/office/powerpoint/2010/main" val="365414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77F3-5B7D-4E79-853E-5BCA459C7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87CF932-B4F4-4596-A0C1-902D961095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CC834C1-E734-480D-B6E4-6D39D3947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E472C-D614-42C4-AF41-F58A1B8FBA71}"/>
              </a:ext>
            </a:extLst>
          </p:cNvPr>
          <p:cNvSpPr>
            <a:spLocks noGrp="1"/>
          </p:cNvSpPr>
          <p:nvPr>
            <p:ph type="dt" sz="half" idx="10"/>
          </p:nvPr>
        </p:nvSpPr>
        <p:spPr/>
        <p:txBody>
          <a:bodyPr/>
          <a:lstStyle/>
          <a:p>
            <a:fld id="{4D0A1E3B-66A6-41F7-804B-31FC56F24284}" type="datetimeFigureOut">
              <a:rPr lang="en-IN" smtClean="0"/>
              <a:t>25-08-2020</a:t>
            </a:fld>
            <a:endParaRPr lang="en-IN"/>
          </a:p>
        </p:txBody>
      </p:sp>
      <p:sp>
        <p:nvSpPr>
          <p:cNvPr id="6" name="Footer Placeholder 5">
            <a:extLst>
              <a:ext uri="{FF2B5EF4-FFF2-40B4-BE49-F238E27FC236}">
                <a16:creationId xmlns:a16="http://schemas.microsoft.com/office/drawing/2014/main" id="{542D34CA-D9F0-4CDB-9F51-8385D7DCDF7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6990638-C8C9-4679-BBD3-8F7D230D7AB6}"/>
              </a:ext>
            </a:extLst>
          </p:cNvPr>
          <p:cNvSpPr>
            <a:spLocks noGrp="1"/>
          </p:cNvSpPr>
          <p:nvPr>
            <p:ph type="sldNum" sz="quarter" idx="12"/>
          </p:nvPr>
        </p:nvSpPr>
        <p:spPr/>
        <p:txBody>
          <a:bodyPr/>
          <a:lstStyle/>
          <a:p>
            <a:fld id="{319A9FEE-BC12-4862-82C5-053B6EF5A92C}" type="slidenum">
              <a:rPr lang="en-IN" smtClean="0"/>
              <a:t>‹#›</a:t>
            </a:fld>
            <a:endParaRPr lang="en-IN"/>
          </a:p>
        </p:txBody>
      </p:sp>
    </p:spTree>
    <p:extLst>
      <p:ext uri="{BB962C8B-B14F-4D97-AF65-F5344CB8AC3E}">
        <p14:creationId xmlns:p14="http://schemas.microsoft.com/office/powerpoint/2010/main" val="3980115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315482-EE6D-4F5A-B0FB-C39F1EA10D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F1254DC-CB7B-4EAA-BA3F-83E93A5BD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5C4BD3F-DD4C-407F-A56E-80F44BC4F0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A1E3B-66A6-41F7-804B-31FC56F24284}" type="datetimeFigureOut">
              <a:rPr lang="en-IN" smtClean="0"/>
              <a:t>25-08-2020</a:t>
            </a:fld>
            <a:endParaRPr lang="en-IN"/>
          </a:p>
        </p:txBody>
      </p:sp>
      <p:sp>
        <p:nvSpPr>
          <p:cNvPr id="5" name="Footer Placeholder 4">
            <a:extLst>
              <a:ext uri="{FF2B5EF4-FFF2-40B4-BE49-F238E27FC236}">
                <a16:creationId xmlns:a16="http://schemas.microsoft.com/office/drawing/2014/main" id="{52A726F3-C1D3-48C9-B118-62D057E906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CF8094B-0B44-4399-B548-D69D5E254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9A9FEE-BC12-4862-82C5-053B6EF5A92C}" type="slidenum">
              <a:rPr lang="en-IN" smtClean="0"/>
              <a:t>‹#›</a:t>
            </a:fld>
            <a:endParaRPr lang="en-IN"/>
          </a:p>
        </p:txBody>
      </p:sp>
    </p:spTree>
    <p:extLst>
      <p:ext uri="{BB962C8B-B14F-4D97-AF65-F5344CB8AC3E}">
        <p14:creationId xmlns:p14="http://schemas.microsoft.com/office/powerpoint/2010/main" val="1901518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hyperlink" Target="http://www.ijdr.in/searchresult.asp?search=&amp;author=Bajoghli+Farshad&amp;journal=Y&amp;but_search=Search&amp;entries=10&amp;pg=1&amp;s=0"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4917-5F1C-4FBF-A61B-C3A80D13B24E}"/>
              </a:ext>
            </a:extLst>
          </p:cNvPr>
          <p:cNvSpPr>
            <a:spLocks noGrp="1"/>
          </p:cNvSpPr>
          <p:nvPr>
            <p:ph type="ctrTitle"/>
          </p:nvPr>
        </p:nvSpPr>
        <p:spPr/>
        <p:txBody>
          <a:bodyPr/>
          <a:lstStyle/>
          <a:p>
            <a:r>
              <a:rPr lang="en-IN" dirty="0">
                <a:solidFill>
                  <a:srgbClr val="002060"/>
                </a:solidFill>
                <a:latin typeface="Algerian" panose="04020705040A02060702" pitchFamily="82" charset="0"/>
              </a:rPr>
              <a:t>Mechanical principles of tooth preparation </a:t>
            </a:r>
          </a:p>
        </p:txBody>
      </p:sp>
      <p:sp>
        <p:nvSpPr>
          <p:cNvPr id="3" name="Subtitle 2">
            <a:extLst>
              <a:ext uri="{FF2B5EF4-FFF2-40B4-BE49-F238E27FC236}">
                <a16:creationId xmlns:a16="http://schemas.microsoft.com/office/drawing/2014/main" id="{70F1B66E-D18A-43F6-966B-44271130412F}"/>
              </a:ext>
            </a:extLst>
          </p:cNvPr>
          <p:cNvSpPr>
            <a:spLocks noGrp="1"/>
          </p:cNvSpPr>
          <p:nvPr>
            <p:ph type="subTitle" idx="1"/>
          </p:nvPr>
        </p:nvSpPr>
        <p:spPr/>
        <p:txBody>
          <a:bodyPr>
            <a:normAutofit/>
          </a:bodyPr>
          <a:lstStyle/>
          <a:p>
            <a:r>
              <a:rPr lang="en-IN" sz="4800" dirty="0">
                <a:solidFill>
                  <a:srgbClr val="FF0000"/>
                </a:solidFill>
              </a:rPr>
              <a:t>Resistance form and Structural Durability </a:t>
            </a:r>
          </a:p>
        </p:txBody>
      </p:sp>
      <p:pic>
        <p:nvPicPr>
          <p:cNvPr id="4" name="Audio 3">
            <a:hlinkClick r:id="" action="ppaction://media"/>
            <a:extLst>
              <a:ext uri="{FF2B5EF4-FFF2-40B4-BE49-F238E27FC236}">
                <a16:creationId xmlns:a16="http://schemas.microsoft.com/office/drawing/2014/main" id="{582944D8-61D3-432A-814E-1E81F71D68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53731210"/>
      </p:ext>
    </p:extLst>
  </p:cSld>
  <p:clrMapOvr>
    <a:masterClrMapping/>
  </p:clrMapOvr>
  <mc:AlternateContent xmlns:mc="http://schemas.openxmlformats.org/markup-compatibility/2006">
    <mc:Choice xmlns:p14="http://schemas.microsoft.com/office/powerpoint/2010/main" Requires="p14">
      <p:transition spd="slow" p14:dur="2000" advTm="13315"/>
    </mc:Choice>
    <mc:Fallback>
      <p:transition spd="slow" advTm="1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idx="1"/>
          </p:nvPr>
        </p:nvSpPr>
        <p:spPr>
          <a:xfrm>
            <a:off x="2971801" y="381000"/>
            <a:ext cx="7491413" cy="609600"/>
          </a:xfrm>
        </p:spPr>
        <p:txBody>
          <a:bodyPr/>
          <a:lstStyle/>
          <a:p>
            <a:pPr marL="0" indent="0">
              <a:buNone/>
            </a:pPr>
            <a:r>
              <a:rPr lang="en-US" u="sng" dirty="0">
                <a:solidFill>
                  <a:srgbClr val="FF0000"/>
                </a:solidFill>
              </a:rPr>
              <a:t>Preparation length and resistance</a:t>
            </a:r>
            <a:r>
              <a:rPr lang="en-US" u="sng" dirty="0"/>
              <a:t>:</a:t>
            </a:r>
          </a:p>
          <a:p>
            <a:pPr lvl="1"/>
            <a:endParaRPr lang="en-US" dirty="0"/>
          </a:p>
          <a:p>
            <a:endParaRPr lang="en-US" dirty="0"/>
          </a:p>
        </p:txBody>
      </p:sp>
      <p:pic>
        <p:nvPicPr>
          <p:cNvPr id="77827" name="Picture 3"/>
          <p:cNvPicPr>
            <a:picLocks noChangeAspect="1" noChangeArrowheads="1"/>
          </p:cNvPicPr>
          <p:nvPr/>
        </p:nvPicPr>
        <p:blipFill>
          <a:blip r:embed="rId4" cstate="print"/>
          <a:srcRect/>
          <a:stretch>
            <a:fillRect/>
          </a:stretch>
        </p:blipFill>
        <p:spPr bwMode="auto">
          <a:xfrm>
            <a:off x="1352550" y="990600"/>
            <a:ext cx="2590800" cy="1773238"/>
          </a:xfrm>
          <a:prstGeom prst="rect">
            <a:avLst/>
          </a:prstGeom>
          <a:noFill/>
          <a:ln w="12700" cap="sq">
            <a:noFill/>
            <a:miter lim="800000"/>
            <a:headEnd type="none" w="sm" len="sm"/>
            <a:tailEnd type="none" w="sm" len="sm"/>
          </a:ln>
        </p:spPr>
      </p:pic>
      <p:pic>
        <p:nvPicPr>
          <p:cNvPr id="77828" name="Picture 4"/>
          <p:cNvPicPr>
            <a:picLocks noChangeAspect="1" noChangeArrowheads="1"/>
          </p:cNvPicPr>
          <p:nvPr/>
        </p:nvPicPr>
        <p:blipFill>
          <a:blip r:embed="rId5" cstate="print"/>
          <a:srcRect/>
          <a:stretch>
            <a:fillRect/>
          </a:stretch>
        </p:blipFill>
        <p:spPr bwMode="auto">
          <a:xfrm>
            <a:off x="1714501" y="4754563"/>
            <a:ext cx="2514600" cy="1722437"/>
          </a:xfrm>
          <a:prstGeom prst="rect">
            <a:avLst/>
          </a:prstGeom>
          <a:noFill/>
          <a:ln w="12700" cap="sq">
            <a:noFill/>
            <a:miter lim="800000"/>
            <a:headEnd type="none" w="sm" len="sm"/>
            <a:tailEnd type="none" w="sm" len="sm"/>
          </a:ln>
        </p:spPr>
      </p:pic>
      <p:sp>
        <p:nvSpPr>
          <p:cNvPr id="77829" name="Text Box 5"/>
          <p:cNvSpPr txBox="1">
            <a:spLocks noChangeArrowheads="1"/>
          </p:cNvSpPr>
          <p:nvPr/>
        </p:nvSpPr>
        <p:spPr bwMode="auto">
          <a:xfrm>
            <a:off x="6477000" y="1447801"/>
            <a:ext cx="4362450" cy="6001643"/>
          </a:xfrm>
          <a:prstGeom prst="rect">
            <a:avLst/>
          </a:prstGeom>
          <a:noFill/>
          <a:ln w="12700" cap="sq">
            <a:noFill/>
            <a:miter lim="800000"/>
            <a:headEnd type="none" w="sm" len="sm"/>
            <a:tailEnd type="none" w="sm" len="sm"/>
          </a:ln>
        </p:spPr>
        <p:txBody>
          <a:bodyPr wrap="square">
            <a:spAutoFit/>
          </a:bodyPr>
          <a:lstStyle/>
          <a:p>
            <a:pPr>
              <a:spcBef>
                <a:spcPct val="50000"/>
              </a:spcBef>
              <a:buFontTx/>
              <a:buChar char="-"/>
            </a:pPr>
            <a:r>
              <a:rPr lang="en-US" sz="2400">
                <a:latin typeface="Times New Roman" pitchFamily="18" charset="0"/>
              </a:rPr>
              <a:t>Shortening of preparation will reduce the resistance area.</a:t>
            </a:r>
          </a:p>
          <a:p>
            <a:pPr>
              <a:spcBef>
                <a:spcPct val="50000"/>
              </a:spcBef>
              <a:buFontTx/>
              <a:buChar char="-"/>
            </a:pPr>
            <a:endParaRPr lang="en-US" sz="2400">
              <a:latin typeface="Times New Roman" pitchFamily="18" charset="0"/>
            </a:endParaRPr>
          </a:p>
          <a:p>
            <a:pPr>
              <a:spcBef>
                <a:spcPct val="50000"/>
              </a:spcBef>
              <a:buFontTx/>
              <a:buChar char="-"/>
            </a:pPr>
            <a:endParaRPr lang="en-US" sz="2400">
              <a:latin typeface="Times New Roman" pitchFamily="18" charset="0"/>
            </a:endParaRPr>
          </a:p>
          <a:p>
            <a:pPr>
              <a:spcBef>
                <a:spcPct val="50000"/>
              </a:spcBef>
              <a:buFontTx/>
              <a:buChar char="-"/>
            </a:pPr>
            <a:r>
              <a:rPr lang="en-US" sz="2400">
                <a:latin typeface="Times New Roman" pitchFamily="18" charset="0"/>
              </a:rPr>
              <a:t>In short crown lifting force is small when compared to long crown.</a:t>
            </a:r>
          </a:p>
          <a:p>
            <a:pPr>
              <a:spcBef>
                <a:spcPct val="50000"/>
              </a:spcBef>
              <a:buFontTx/>
              <a:buChar char="-"/>
            </a:pPr>
            <a:endParaRPr lang="en-US" sz="2400">
              <a:latin typeface="Times New Roman" pitchFamily="18" charset="0"/>
            </a:endParaRPr>
          </a:p>
          <a:p>
            <a:pPr>
              <a:spcBef>
                <a:spcPct val="50000"/>
              </a:spcBef>
              <a:buFontTx/>
              <a:buChar char="-"/>
            </a:pPr>
            <a:r>
              <a:rPr lang="en-US" sz="2400">
                <a:latin typeface="Times New Roman" pitchFamily="18" charset="0"/>
              </a:rPr>
              <a:t>Small restoration is less likely to fail through tipping than long restoration (on preparation of equal length).</a:t>
            </a:r>
          </a:p>
          <a:p>
            <a:pPr>
              <a:spcBef>
                <a:spcPct val="50000"/>
              </a:spcBef>
              <a:buFontTx/>
              <a:buChar char="-"/>
            </a:pPr>
            <a:endParaRPr lang="en-US" sz="2400">
              <a:latin typeface="Times New Roman" pitchFamily="18" charset="0"/>
            </a:endParaRPr>
          </a:p>
        </p:txBody>
      </p:sp>
      <p:pic>
        <p:nvPicPr>
          <p:cNvPr id="77830" name="Picture 6"/>
          <p:cNvPicPr>
            <a:picLocks noChangeAspect="1" noChangeArrowheads="1"/>
          </p:cNvPicPr>
          <p:nvPr/>
        </p:nvPicPr>
        <p:blipFill>
          <a:blip r:embed="rId6" cstate="print"/>
          <a:srcRect/>
          <a:stretch>
            <a:fillRect/>
          </a:stretch>
        </p:blipFill>
        <p:spPr bwMode="auto">
          <a:xfrm>
            <a:off x="3324226" y="2842420"/>
            <a:ext cx="2390775" cy="1519237"/>
          </a:xfrm>
          <a:prstGeom prst="rect">
            <a:avLst/>
          </a:prstGeom>
          <a:noFill/>
          <a:ln w="12700" cap="sq">
            <a:noFill/>
            <a:miter lim="800000"/>
            <a:headEnd type="none" w="sm" len="sm"/>
            <a:tailEnd type="none" w="sm" len="sm"/>
          </a:ln>
        </p:spPr>
      </p:pic>
      <p:pic>
        <p:nvPicPr>
          <p:cNvPr id="2" name="Audio 1">
            <a:hlinkClick r:id="" action="ppaction://media"/>
            <a:extLst>
              <a:ext uri="{FF2B5EF4-FFF2-40B4-BE49-F238E27FC236}">
                <a16:creationId xmlns:a16="http://schemas.microsoft.com/office/drawing/2014/main" id="{8F3942EA-3E8C-4837-958E-BE6BE8D057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p:transition advTm="20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idx="1"/>
          </p:nvPr>
        </p:nvSpPr>
        <p:spPr>
          <a:xfrm>
            <a:off x="2971801" y="381000"/>
            <a:ext cx="7491413" cy="1600200"/>
          </a:xfrm>
        </p:spPr>
        <p:txBody>
          <a:bodyPr/>
          <a:lstStyle/>
          <a:p>
            <a:pPr>
              <a:lnSpc>
                <a:spcPct val="90000"/>
              </a:lnSpc>
            </a:pPr>
            <a:r>
              <a:rPr lang="en-US" b="1" u="sng" dirty="0">
                <a:solidFill>
                  <a:srgbClr val="FF0000"/>
                </a:solidFill>
              </a:rPr>
              <a:t>Resistance and tooth width</a:t>
            </a:r>
            <a:r>
              <a:rPr lang="en-US" dirty="0">
                <a:solidFill>
                  <a:srgbClr val="FF0000"/>
                </a:solidFill>
              </a:rPr>
              <a:t>:</a:t>
            </a:r>
          </a:p>
          <a:p>
            <a:pPr lvl="1">
              <a:lnSpc>
                <a:spcPct val="90000"/>
              </a:lnSpc>
            </a:pPr>
            <a:r>
              <a:rPr lang="en-US" dirty="0"/>
              <a:t>A wider preparation has a greater retention but a narrow tooth can have greater resistance to tipping.</a:t>
            </a:r>
          </a:p>
          <a:p>
            <a:pPr lvl="1">
              <a:lnSpc>
                <a:spcPct val="90000"/>
              </a:lnSpc>
            </a:pPr>
            <a:endParaRPr lang="en-US" dirty="0"/>
          </a:p>
        </p:txBody>
      </p:sp>
      <p:pic>
        <p:nvPicPr>
          <p:cNvPr id="78851" name="Picture 3"/>
          <p:cNvPicPr>
            <a:picLocks noChangeAspect="1" noChangeArrowheads="1"/>
          </p:cNvPicPr>
          <p:nvPr/>
        </p:nvPicPr>
        <p:blipFill>
          <a:blip r:embed="rId4" cstate="print"/>
          <a:srcRect/>
          <a:stretch>
            <a:fillRect/>
          </a:stretch>
        </p:blipFill>
        <p:spPr bwMode="auto">
          <a:xfrm>
            <a:off x="533400" y="1543051"/>
            <a:ext cx="3505200" cy="2532063"/>
          </a:xfrm>
          <a:prstGeom prst="rect">
            <a:avLst/>
          </a:prstGeom>
          <a:noFill/>
          <a:ln w="12700" cap="sq">
            <a:noFill/>
            <a:miter lim="800000"/>
            <a:headEnd type="none" w="sm" len="sm"/>
            <a:tailEnd type="none" w="sm" len="sm"/>
          </a:ln>
        </p:spPr>
      </p:pic>
      <p:sp>
        <p:nvSpPr>
          <p:cNvPr id="78852" name="Text Box 4"/>
          <p:cNvSpPr txBox="1">
            <a:spLocks noChangeArrowheads="1"/>
          </p:cNvSpPr>
          <p:nvPr/>
        </p:nvSpPr>
        <p:spPr bwMode="auto">
          <a:xfrm>
            <a:off x="6477000" y="2470150"/>
            <a:ext cx="3810000" cy="1938992"/>
          </a:xfrm>
          <a:prstGeom prst="rect">
            <a:avLst/>
          </a:prstGeom>
          <a:noFill/>
          <a:ln w="12700" cap="sq">
            <a:noFill/>
            <a:miter lim="800000"/>
            <a:headEnd type="none" w="sm" len="sm"/>
            <a:tailEnd type="none" w="sm" len="sm"/>
          </a:ln>
        </p:spPr>
        <p:txBody>
          <a:bodyPr>
            <a:spAutoFit/>
          </a:bodyPr>
          <a:lstStyle/>
          <a:p>
            <a:pPr>
              <a:spcBef>
                <a:spcPct val="50000"/>
              </a:spcBef>
            </a:pPr>
            <a:r>
              <a:rPr lang="en-US" sz="2400">
                <a:latin typeface="Times New Roman" pitchFamily="18" charset="0"/>
              </a:rPr>
              <a:t>Because of smaller diameter a tangent line falls low on the wall opposite to axis of rotation. Resulting in a large resisting area.</a:t>
            </a:r>
          </a:p>
        </p:txBody>
      </p:sp>
      <p:pic>
        <p:nvPicPr>
          <p:cNvPr id="78853" name="Picture 5"/>
          <p:cNvPicPr>
            <a:picLocks noChangeAspect="1" noChangeArrowheads="1"/>
          </p:cNvPicPr>
          <p:nvPr/>
        </p:nvPicPr>
        <p:blipFill>
          <a:blip r:embed="rId5" cstate="print"/>
          <a:srcRect/>
          <a:stretch>
            <a:fillRect/>
          </a:stretch>
        </p:blipFill>
        <p:spPr bwMode="auto">
          <a:xfrm>
            <a:off x="1571625" y="4366417"/>
            <a:ext cx="1971675" cy="1897063"/>
          </a:xfrm>
          <a:prstGeom prst="rect">
            <a:avLst/>
          </a:prstGeom>
          <a:noFill/>
          <a:ln w="12700" cap="sq">
            <a:noFill/>
            <a:miter lim="800000"/>
            <a:headEnd type="none" w="sm" len="sm"/>
            <a:tailEnd type="none" w="sm" len="sm"/>
          </a:ln>
        </p:spPr>
      </p:pic>
      <p:pic>
        <p:nvPicPr>
          <p:cNvPr id="78854" name="Picture 6"/>
          <p:cNvPicPr>
            <a:picLocks noChangeAspect="1" noChangeArrowheads="1"/>
          </p:cNvPicPr>
          <p:nvPr/>
        </p:nvPicPr>
        <p:blipFill>
          <a:blip r:embed="rId6" cstate="print"/>
          <a:srcRect/>
          <a:stretch>
            <a:fillRect/>
          </a:stretch>
        </p:blipFill>
        <p:spPr bwMode="auto">
          <a:xfrm>
            <a:off x="4114800" y="4325142"/>
            <a:ext cx="1981200" cy="1938338"/>
          </a:xfrm>
          <a:prstGeom prst="rect">
            <a:avLst/>
          </a:prstGeom>
          <a:noFill/>
          <a:ln w="12700" cap="sq">
            <a:noFill/>
            <a:miter lim="800000"/>
            <a:headEnd type="none" w="sm" len="sm"/>
            <a:tailEnd type="none" w="sm" len="sm"/>
          </a:ln>
        </p:spPr>
      </p:pic>
      <p:sp>
        <p:nvSpPr>
          <p:cNvPr id="78855" name="Text Box 7"/>
          <p:cNvSpPr txBox="1">
            <a:spLocks noChangeArrowheads="1"/>
          </p:cNvSpPr>
          <p:nvPr/>
        </p:nvSpPr>
        <p:spPr bwMode="auto">
          <a:xfrm>
            <a:off x="6934200" y="5181600"/>
            <a:ext cx="3429000" cy="1569660"/>
          </a:xfrm>
          <a:prstGeom prst="rect">
            <a:avLst/>
          </a:prstGeom>
          <a:noFill/>
          <a:ln w="12700" cap="sq">
            <a:noFill/>
            <a:miter lim="800000"/>
            <a:headEnd type="none" w="sm" len="sm"/>
            <a:tailEnd type="none" w="sm" len="sm"/>
          </a:ln>
        </p:spPr>
        <p:txBody>
          <a:bodyPr>
            <a:spAutoFit/>
          </a:bodyPr>
          <a:lstStyle/>
          <a:p>
            <a:pPr>
              <a:spcBef>
                <a:spcPct val="50000"/>
              </a:spcBef>
            </a:pPr>
            <a:r>
              <a:rPr lang="en-US" sz="2400" dirty="0">
                <a:latin typeface="Times New Roman" pitchFamily="18" charset="0"/>
              </a:rPr>
              <a:t>Weak resistance can be enhanced by placing vertical grooves/ boxes/ pinholes.</a:t>
            </a:r>
          </a:p>
        </p:txBody>
      </p:sp>
      <p:pic>
        <p:nvPicPr>
          <p:cNvPr id="2" name="Audio 1">
            <a:hlinkClick r:id="" action="ppaction://media"/>
            <a:extLst>
              <a:ext uri="{FF2B5EF4-FFF2-40B4-BE49-F238E27FC236}">
                <a16:creationId xmlns:a16="http://schemas.microsoft.com/office/drawing/2014/main" id="{10B4523F-A777-451E-A7CA-8F6E3481D3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p:transition advTm="34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p:txBody>
          <a:bodyPr>
            <a:normAutofit lnSpcReduction="10000"/>
          </a:bodyPr>
          <a:lstStyle/>
          <a:p>
            <a:pPr>
              <a:lnSpc>
                <a:spcPct val="80000"/>
              </a:lnSpc>
            </a:pPr>
            <a:endParaRPr lang="en-US" sz="2400"/>
          </a:p>
          <a:p>
            <a:pPr>
              <a:lnSpc>
                <a:spcPct val="80000"/>
              </a:lnSpc>
            </a:pPr>
            <a:endParaRPr lang="en-US" sz="2400"/>
          </a:p>
          <a:p>
            <a:pPr>
              <a:lnSpc>
                <a:spcPct val="80000"/>
              </a:lnSpc>
            </a:pPr>
            <a:endParaRPr lang="en-US" sz="2400"/>
          </a:p>
          <a:p>
            <a:pPr>
              <a:lnSpc>
                <a:spcPct val="80000"/>
              </a:lnSpc>
            </a:pPr>
            <a:r>
              <a:rPr lang="en-US" sz="2400"/>
              <a:t>A grooved lingual wall must be distinct and perpendicular to the axial wall.</a:t>
            </a:r>
          </a:p>
          <a:p>
            <a:pPr>
              <a:lnSpc>
                <a:spcPct val="80000"/>
              </a:lnSpc>
            </a:pPr>
            <a:endParaRPr lang="en-US" sz="2400"/>
          </a:p>
          <a:p>
            <a:pPr>
              <a:lnSpc>
                <a:spcPct val="80000"/>
              </a:lnSpc>
            </a:pPr>
            <a:endParaRPr lang="en-US" sz="2400"/>
          </a:p>
          <a:p>
            <a:pPr>
              <a:lnSpc>
                <a:spcPct val="80000"/>
              </a:lnSpc>
            </a:pPr>
            <a:endParaRPr lang="en-US" sz="2400"/>
          </a:p>
          <a:p>
            <a:pPr>
              <a:lnSpc>
                <a:spcPct val="80000"/>
              </a:lnSpc>
            </a:pPr>
            <a:endParaRPr lang="en-US" sz="2400"/>
          </a:p>
          <a:p>
            <a:pPr>
              <a:lnSpc>
                <a:spcPct val="80000"/>
              </a:lnSpc>
            </a:pPr>
            <a:endParaRPr lang="en-US" sz="2400"/>
          </a:p>
          <a:p>
            <a:pPr>
              <a:lnSpc>
                <a:spcPct val="80000"/>
              </a:lnSpc>
            </a:pPr>
            <a:r>
              <a:rPr lang="en-US" sz="2400"/>
              <a:t>So U- shaped grooves or flared boxes provides more resistance than V-shaped ones </a:t>
            </a:r>
          </a:p>
          <a:p>
            <a:pPr>
              <a:lnSpc>
                <a:spcPct val="80000"/>
              </a:lnSpc>
            </a:pPr>
            <a:endParaRPr lang="en-US" sz="2400"/>
          </a:p>
        </p:txBody>
      </p:sp>
      <p:pic>
        <p:nvPicPr>
          <p:cNvPr id="79876" name="Picture 4"/>
          <p:cNvPicPr>
            <a:picLocks noChangeAspect="1" noChangeArrowheads="1"/>
          </p:cNvPicPr>
          <p:nvPr/>
        </p:nvPicPr>
        <p:blipFill>
          <a:blip r:embed="rId4" cstate="print">
            <a:lum bright="-12000" contrast="24000"/>
          </a:blip>
          <a:srcRect/>
          <a:stretch>
            <a:fillRect/>
          </a:stretch>
        </p:blipFill>
        <p:spPr bwMode="auto">
          <a:xfrm>
            <a:off x="3886200" y="3429000"/>
            <a:ext cx="4114800" cy="1697038"/>
          </a:xfrm>
          <a:prstGeom prst="rect">
            <a:avLst/>
          </a:prstGeom>
          <a:noFill/>
          <a:ln w="12700" cap="sq">
            <a:noFill/>
            <a:miter lim="800000"/>
            <a:headEnd type="none" w="sm" len="sm"/>
            <a:tailEnd type="none" w="sm" len="sm"/>
          </a:ln>
        </p:spPr>
      </p:pic>
      <p:pic>
        <p:nvPicPr>
          <p:cNvPr id="79877" name="Picture 5" descr="scan0009"/>
          <p:cNvPicPr>
            <a:picLocks noChangeAspect="1" noChangeArrowheads="1"/>
          </p:cNvPicPr>
          <p:nvPr/>
        </p:nvPicPr>
        <p:blipFill>
          <a:blip r:embed="rId5" cstate="print">
            <a:lum bright="-36000" contrast="42000"/>
          </a:blip>
          <a:srcRect l="1819" r="1819" b="22223"/>
          <a:stretch>
            <a:fillRect/>
          </a:stretch>
        </p:blipFill>
        <p:spPr bwMode="auto">
          <a:xfrm>
            <a:off x="3505200" y="228601"/>
            <a:ext cx="4419600" cy="2335213"/>
          </a:xfrm>
          <a:prstGeom prst="rect">
            <a:avLst/>
          </a:prstGeom>
          <a:noFill/>
          <a:ln w="28575">
            <a:solidFill>
              <a:srgbClr val="000000"/>
            </a:solidFill>
            <a:miter lim="800000"/>
            <a:headEnd/>
            <a:tailEnd/>
          </a:ln>
        </p:spPr>
      </p:pic>
      <p:pic>
        <p:nvPicPr>
          <p:cNvPr id="2" name="Audio 1">
            <a:hlinkClick r:id="" action="ppaction://media"/>
            <a:extLst>
              <a:ext uri="{FF2B5EF4-FFF2-40B4-BE49-F238E27FC236}">
                <a16:creationId xmlns:a16="http://schemas.microsoft.com/office/drawing/2014/main" id="{B31F77FB-B65D-40DA-B5C0-B28E47BE14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advTm="163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idx="1"/>
          </p:nvPr>
        </p:nvSpPr>
        <p:spPr>
          <a:xfrm>
            <a:off x="3024188" y="609600"/>
            <a:ext cx="7491412" cy="1143000"/>
          </a:xfrm>
        </p:spPr>
        <p:txBody>
          <a:bodyPr/>
          <a:lstStyle/>
          <a:p>
            <a:r>
              <a:rPr lang="en-US" b="1" u="sng" dirty="0">
                <a:solidFill>
                  <a:srgbClr val="FF0000"/>
                </a:solidFill>
              </a:rPr>
              <a:t>Taper and Resistance:</a:t>
            </a:r>
          </a:p>
          <a:p>
            <a:pPr lvl="1"/>
            <a:r>
              <a:rPr lang="en-US" dirty="0"/>
              <a:t>More tapered a preparation less is resistance.</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80899" name="Picture 3"/>
          <p:cNvPicPr>
            <a:picLocks noChangeAspect="1" noChangeArrowheads="1"/>
          </p:cNvPicPr>
          <p:nvPr/>
        </p:nvPicPr>
        <p:blipFill>
          <a:blip r:embed="rId4" cstate="print"/>
          <a:srcRect r="68571"/>
          <a:stretch>
            <a:fillRect/>
          </a:stretch>
        </p:blipFill>
        <p:spPr bwMode="auto">
          <a:xfrm>
            <a:off x="3048001" y="1905000"/>
            <a:ext cx="1362075" cy="1524000"/>
          </a:xfrm>
          <a:prstGeom prst="rect">
            <a:avLst/>
          </a:prstGeom>
          <a:noFill/>
          <a:ln w="12700" cap="sq">
            <a:noFill/>
            <a:miter lim="800000"/>
            <a:headEnd type="none" w="sm" len="sm"/>
            <a:tailEnd type="none" w="sm" len="sm"/>
          </a:ln>
        </p:spPr>
      </p:pic>
      <p:pic>
        <p:nvPicPr>
          <p:cNvPr id="80900" name="Picture 4"/>
          <p:cNvPicPr>
            <a:picLocks noChangeAspect="1" noChangeArrowheads="1"/>
          </p:cNvPicPr>
          <p:nvPr/>
        </p:nvPicPr>
        <p:blipFill>
          <a:blip r:embed="rId4" cstate="print"/>
          <a:srcRect l="34285" r="32858"/>
          <a:stretch>
            <a:fillRect/>
          </a:stretch>
        </p:blipFill>
        <p:spPr bwMode="auto">
          <a:xfrm>
            <a:off x="3048000" y="3581400"/>
            <a:ext cx="1423988" cy="1524000"/>
          </a:xfrm>
          <a:prstGeom prst="rect">
            <a:avLst/>
          </a:prstGeom>
          <a:noFill/>
          <a:ln w="12700" cap="sq">
            <a:noFill/>
            <a:miter lim="800000"/>
            <a:headEnd type="none" w="sm" len="sm"/>
            <a:tailEnd type="none" w="sm" len="sm"/>
          </a:ln>
        </p:spPr>
      </p:pic>
      <p:pic>
        <p:nvPicPr>
          <p:cNvPr id="80901" name="Picture 5"/>
          <p:cNvPicPr>
            <a:picLocks noChangeAspect="1" noChangeArrowheads="1"/>
          </p:cNvPicPr>
          <p:nvPr/>
        </p:nvPicPr>
        <p:blipFill>
          <a:blip r:embed="rId4" cstate="print"/>
          <a:srcRect l="68571"/>
          <a:stretch>
            <a:fillRect/>
          </a:stretch>
        </p:blipFill>
        <p:spPr bwMode="auto">
          <a:xfrm>
            <a:off x="3133726" y="5257800"/>
            <a:ext cx="1362075" cy="1524000"/>
          </a:xfrm>
          <a:prstGeom prst="rect">
            <a:avLst/>
          </a:prstGeom>
          <a:noFill/>
          <a:ln w="12700" cap="sq">
            <a:noFill/>
            <a:miter lim="800000"/>
            <a:headEnd type="none" w="sm" len="sm"/>
            <a:tailEnd type="none" w="sm" len="sm"/>
          </a:ln>
        </p:spPr>
      </p:pic>
      <p:sp>
        <p:nvSpPr>
          <p:cNvPr id="80902" name="Text Box 6"/>
          <p:cNvSpPr txBox="1">
            <a:spLocks noChangeArrowheads="1"/>
          </p:cNvSpPr>
          <p:nvPr/>
        </p:nvSpPr>
        <p:spPr bwMode="auto">
          <a:xfrm>
            <a:off x="4495800" y="2362201"/>
            <a:ext cx="4724400" cy="4524315"/>
          </a:xfrm>
          <a:prstGeom prst="rect">
            <a:avLst/>
          </a:prstGeom>
          <a:noFill/>
          <a:ln w="12700" cap="sq">
            <a:noFill/>
            <a:miter lim="800000"/>
            <a:headEnd type="none" w="sm" len="sm"/>
            <a:tailEnd type="none" w="sm" len="sm"/>
          </a:ln>
        </p:spPr>
        <p:txBody>
          <a:bodyPr>
            <a:spAutoFit/>
          </a:bodyPr>
          <a:lstStyle/>
          <a:p>
            <a:pPr>
              <a:spcBef>
                <a:spcPct val="50000"/>
              </a:spcBef>
            </a:pPr>
            <a:r>
              <a:rPr lang="en-US" sz="2400">
                <a:latin typeface="Times New Roman" pitchFamily="18" charset="0"/>
              </a:rPr>
              <a:t>No taper the resisting area cover half the axial wall.</a:t>
            </a:r>
          </a:p>
          <a:p>
            <a:pPr>
              <a:spcBef>
                <a:spcPct val="50000"/>
              </a:spcBef>
            </a:pPr>
            <a:endParaRPr lang="en-US" sz="2400">
              <a:latin typeface="Times New Roman" pitchFamily="18" charset="0"/>
            </a:endParaRPr>
          </a:p>
          <a:p>
            <a:pPr>
              <a:spcBef>
                <a:spcPct val="50000"/>
              </a:spcBef>
            </a:pPr>
            <a:r>
              <a:rPr lang="en-US" sz="2400">
                <a:latin typeface="Times New Roman" pitchFamily="18" charset="0"/>
              </a:rPr>
              <a:t>Ideal taper &lt; ½ the axial wall.</a:t>
            </a:r>
          </a:p>
          <a:p>
            <a:pPr>
              <a:spcBef>
                <a:spcPct val="50000"/>
              </a:spcBef>
            </a:pPr>
            <a:endParaRPr lang="en-US" sz="2400">
              <a:latin typeface="Times New Roman" pitchFamily="18" charset="0"/>
            </a:endParaRPr>
          </a:p>
          <a:p>
            <a:pPr>
              <a:spcBef>
                <a:spcPct val="50000"/>
              </a:spcBef>
            </a:pPr>
            <a:endParaRPr lang="en-US" sz="2400">
              <a:latin typeface="Times New Roman" pitchFamily="18" charset="0"/>
            </a:endParaRPr>
          </a:p>
          <a:p>
            <a:pPr>
              <a:spcBef>
                <a:spcPct val="50000"/>
              </a:spcBef>
            </a:pPr>
            <a:r>
              <a:rPr lang="en-US" sz="2400">
                <a:latin typeface="Times New Roman" pitchFamily="18" charset="0"/>
              </a:rPr>
              <a:t>Over tapered small resisting area near the occlusal surface. </a:t>
            </a:r>
          </a:p>
          <a:p>
            <a:pPr>
              <a:spcBef>
                <a:spcPct val="50000"/>
              </a:spcBef>
            </a:pPr>
            <a:endParaRPr lang="en-US" sz="2400">
              <a:latin typeface="Times New Roman" pitchFamily="18" charset="0"/>
            </a:endParaRPr>
          </a:p>
        </p:txBody>
      </p:sp>
      <p:pic>
        <p:nvPicPr>
          <p:cNvPr id="2" name="Audio 1">
            <a:hlinkClick r:id="" action="ppaction://media"/>
            <a:extLst>
              <a:ext uri="{FF2B5EF4-FFF2-40B4-BE49-F238E27FC236}">
                <a16:creationId xmlns:a16="http://schemas.microsoft.com/office/drawing/2014/main" id="{F088F999-FDB2-4107-871D-E42470E584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325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idx="1"/>
          </p:nvPr>
        </p:nvSpPr>
        <p:spPr>
          <a:xfrm>
            <a:off x="1603717" y="533400"/>
            <a:ext cx="8859497" cy="1661160"/>
          </a:xfrm>
        </p:spPr>
        <p:txBody>
          <a:bodyPr>
            <a:normAutofit fontScale="47500" lnSpcReduction="20000"/>
          </a:bodyPr>
          <a:lstStyle/>
          <a:p>
            <a:pPr marL="365760" indent="-283464">
              <a:buFont typeface="Wingdings 2"/>
              <a:buChar char=""/>
              <a:defRPr/>
            </a:pPr>
            <a:r>
              <a:rPr lang="en-US" sz="4200" dirty="0">
                <a:latin typeface="Aharoni" panose="02010803020104030203" pitchFamily="2" charset="-79"/>
                <a:cs typeface="Aharoni" panose="02010803020104030203" pitchFamily="2" charset="-79"/>
              </a:rPr>
              <a:t>Permissible taper of a preparation is directly proportional to height : width ratio.</a:t>
            </a:r>
          </a:p>
          <a:p>
            <a:pPr marL="365760" indent="-283464">
              <a:buFont typeface="Wingdings 2"/>
              <a:buChar char=""/>
              <a:defRPr/>
            </a:pPr>
            <a:endParaRPr lang="en-US" sz="4200" dirty="0">
              <a:latin typeface="Aharoni" panose="02010803020104030203" pitchFamily="2" charset="-79"/>
              <a:cs typeface="Aharoni" panose="02010803020104030203" pitchFamily="2" charset="-79"/>
            </a:endParaRPr>
          </a:p>
          <a:p>
            <a:pPr marL="365760" indent="-283464">
              <a:buFont typeface="Wingdings 2"/>
              <a:buChar char=""/>
              <a:defRPr/>
            </a:pPr>
            <a:r>
              <a:rPr lang="en-US" sz="4200" dirty="0">
                <a:latin typeface="Aharoni" panose="02010803020104030203" pitchFamily="2" charset="-79"/>
                <a:cs typeface="Aharoni" panose="02010803020104030203" pitchFamily="2" charset="-79"/>
              </a:rPr>
              <a:t>Taper that permit an effective resisting area for a preparation in which height equals width is double than in a preparation where height is only half width. </a:t>
            </a:r>
          </a:p>
          <a:p>
            <a:pPr marL="365760" indent="-283464">
              <a:buFont typeface="Wingdings 2"/>
              <a:buChar char=""/>
              <a:defRPr/>
            </a:pPr>
            <a:endParaRPr lang="en-US" dirty="0"/>
          </a:p>
        </p:txBody>
      </p:sp>
      <p:grpSp>
        <p:nvGrpSpPr>
          <p:cNvPr id="82947" name="Group 3"/>
          <p:cNvGrpSpPr>
            <a:grpSpLocks/>
          </p:cNvGrpSpPr>
          <p:nvPr/>
        </p:nvGrpSpPr>
        <p:grpSpPr bwMode="auto">
          <a:xfrm>
            <a:off x="3767139" y="3810000"/>
            <a:ext cx="4656137" cy="2590800"/>
            <a:chOff x="1248" y="1104"/>
            <a:chExt cx="2933" cy="1632"/>
          </a:xfrm>
        </p:grpSpPr>
        <p:pic>
          <p:nvPicPr>
            <p:cNvPr id="82948" name="Picture 4"/>
            <p:cNvPicPr>
              <a:picLocks noChangeAspect="1" noChangeArrowheads="1"/>
            </p:cNvPicPr>
            <p:nvPr/>
          </p:nvPicPr>
          <p:blipFill>
            <a:blip r:embed="rId4" cstate="print">
              <a:lum bright="-24000" contrast="54000"/>
            </a:blip>
            <a:srcRect/>
            <a:stretch>
              <a:fillRect/>
            </a:stretch>
          </p:blipFill>
          <p:spPr bwMode="auto">
            <a:xfrm>
              <a:off x="1248" y="1152"/>
              <a:ext cx="1299" cy="1584"/>
            </a:xfrm>
            <a:prstGeom prst="rect">
              <a:avLst/>
            </a:prstGeom>
            <a:noFill/>
            <a:ln w="12700" cap="sq">
              <a:noFill/>
              <a:miter lim="800000"/>
              <a:headEnd type="none" w="sm" len="sm"/>
              <a:tailEnd type="none" w="sm" len="sm"/>
            </a:ln>
          </p:spPr>
        </p:pic>
        <p:pic>
          <p:nvPicPr>
            <p:cNvPr id="82949" name="Picture 5"/>
            <p:cNvPicPr>
              <a:picLocks noChangeAspect="1" noChangeArrowheads="1"/>
            </p:cNvPicPr>
            <p:nvPr/>
          </p:nvPicPr>
          <p:blipFill>
            <a:blip r:embed="rId5" cstate="print">
              <a:lum bright="-24000" contrast="54000"/>
            </a:blip>
            <a:srcRect/>
            <a:stretch>
              <a:fillRect/>
            </a:stretch>
          </p:blipFill>
          <p:spPr bwMode="auto">
            <a:xfrm>
              <a:off x="2880" y="1152"/>
              <a:ext cx="1301" cy="1584"/>
            </a:xfrm>
            <a:prstGeom prst="rect">
              <a:avLst/>
            </a:prstGeom>
            <a:noFill/>
            <a:ln w="12700" cap="sq">
              <a:noFill/>
              <a:miter lim="800000"/>
              <a:headEnd type="none" w="sm" len="sm"/>
              <a:tailEnd type="none" w="sm" len="sm"/>
            </a:ln>
          </p:spPr>
        </p:pic>
        <p:sp>
          <p:nvSpPr>
            <p:cNvPr id="82950" name="Rectangle 6"/>
            <p:cNvSpPr>
              <a:spLocks noChangeArrowheads="1"/>
            </p:cNvSpPr>
            <p:nvPr/>
          </p:nvSpPr>
          <p:spPr bwMode="auto">
            <a:xfrm>
              <a:off x="2880" y="1104"/>
              <a:ext cx="576" cy="720"/>
            </a:xfrm>
            <a:prstGeom prst="rect">
              <a:avLst/>
            </a:prstGeom>
            <a:solidFill>
              <a:schemeClr val="bg1"/>
            </a:solidFill>
            <a:ln w="12700" cap="sq">
              <a:noFill/>
              <a:miter lim="800000"/>
              <a:headEnd type="none" w="sm" len="sm"/>
              <a:tailEnd type="none" w="sm" len="sm"/>
            </a:ln>
          </p:spPr>
          <p:txBody>
            <a:bodyPr wrap="none" anchor="ctr"/>
            <a:lstStyle/>
            <a:p>
              <a:endParaRPr lang="en-IN"/>
            </a:p>
          </p:txBody>
        </p:sp>
      </p:grpSp>
      <p:pic>
        <p:nvPicPr>
          <p:cNvPr id="2" name="Audio 1">
            <a:hlinkClick r:id="" action="ppaction://media"/>
            <a:extLst>
              <a:ext uri="{FF2B5EF4-FFF2-40B4-BE49-F238E27FC236}">
                <a16:creationId xmlns:a16="http://schemas.microsoft.com/office/drawing/2014/main" id="{CAEE0FB1-385D-4D00-A39F-357C396434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advTm="20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838200" y="928468"/>
            <a:ext cx="10515600" cy="5248495"/>
          </a:xfrm>
        </p:spPr>
        <p:txBody>
          <a:bodyPr/>
          <a:lstStyle/>
          <a:p>
            <a:pPr marL="0" indent="0">
              <a:buNone/>
            </a:pPr>
            <a:r>
              <a:rPr lang="en-US" b="1" dirty="0">
                <a:solidFill>
                  <a:srgbClr val="FF0000"/>
                </a:solidFill>
              </a:rPr>
              <a:t>Rotation around a vertical axis</a:t>
            </a:r>
            <a:r>
              <a:rPr lang="en-US" b="1" dirty="0"/>
              <a:t>:</a:t>
            </a:r>
          </a:p>
          <a:p>
            <a:endParaRPr lang="en-US" b="1" dirty="0"/>
          </a:p>
        </p:txBody>
      </p:sp>
      <p:pic>
        <p:nvPicPr>
          <p:cNvPr id="83972" name="Picture 4"/>
          <p:cNvPicPr>
            <a:picLocks noChangeAspect="1" noChangeArrowheads="1"/>
          </p:cNvPicPr>
          <p:nvPr/>
        </p:nvPicPr>
        <p:blipFill>
          <a:blip r:embed="rId4" cstate="print">
            <a:lum bright="-6000" contrast="42000"/>
          </a:blip>
          <a:srcRect r="61111"/>
          <a:stretch>
            <a:fillRect/>
          </a:stretch>
        </p:blipFill>
        <p:spPr bwMode="auto">
          <a:xfrm>
            <a:off x="2005012" y="1701018"/>
            <a:ext cx="1804988" cy="4267200"/>
          </a:xfrm>
          <a:prstGeom prst="rect">
            <a:avLst/>
          </a:prstGeom>
          <a:noFill/>
          <a:ln w="12700" cap="sq">
            <a:noFill/>
            <a:miter lim="800000"/>
            <a:headEnd type="none" w="sm" len="sm"/>
            <a:tailEnd type="none" w="sm" len="sm"/>
          </a:ln>
        </p:spPr>
      </p:pic>
      <p:pic>
        <p:nvPicPr>
          <p:cNvPr id="83973" name="Picture 5"/>
          <p:cNvPicPr>
            <a:picLocks noChangeAspect="1" noChangeArrowheads="1"/>
          </p:cNvPicPr>
          <p:nvPr/>
        </p:nvPicPr>
        <p:blipFill>
          <a:blip r:embed="rId5" cstate="print">
            <a:lum bright="-6000" contrast="42000"/>
          </a:blip>
          <a:srcRect l="59259"/>
          <a:stretch>
            <a:fillRect/>
          </a:stretch>
        </p:blipFill>
        <p:spPr bwMode="auto">
          <a:xfrm>
            <a:off x="6325955" y="1486388"/>
            <a:ext cx="1957388" cy="4419600"/>
          </a:xfrm>
          <a:prstGeom prst="rect">
            <a:avLst/>
          </a:prstGeom>
          <a:noFill/>
          <a:ln w="12700" cap="sq">
            <a:noFill/>
            <a:miter lim="800000"/>
            <a:headEnd type="none" w="sm" len="sm"/>
            <a:tailEnd type="none" w="sm" len="sm"/>
          </a:ln>
        </p:spPr>
      </p:pic>
      <p:sp>
        <p:nvSpPr>
          <p:cNvPr id="83974" name="Text Box 6"/>
          <p:cNvSpPr txBox="1">
            <a:spLocks noChangeArrowheads="1"/>
          </p:cNvSpPr>
          <p:nvPr/>
        </p:nvSpPr>
        <p:spPr bwMode="auto">
          <a:xfrm>
            <a:off x="3810000" y="3698876"/>
            <a:ext cx="2286000" cy="2016125"/>
          </a:xfrm>
          <a:prstGeom prst="rect">
            <a:avLst/>
          </a:prstGeom>
          <a:noFill/>
          <a:ln w="12700" cap="sq">
            <a:noFill/>
            <a:miter lim="800000"/>
            <a:headEnd type="none" w="sm" len="sm"/>
            <a:tailEnd type="none" w="sm" len="sm"/>
          </a:ln>
        </p:spPr>
        <p:txBody>
          <a:bodyPr>
            <a:spAutoFit/>
          </a:bodyPr>
          <a:lstStyle/>
          <a:p>
            <a:pPr>
              <a:spcBef>
                <a:spcPct val="50000"/>
              </a:spcBef>
            </a:pPr>
            <a:r>
              <a:rPr lang="en-US">
                <a:latin typeface="Times New Roman" pitchFamily="18" charset="0"/>
              </a:rPr>
              <a:t>A partial veneer crown which has no grooves offer little resistance to rotation.</a:t>
            </a:r>
          </a:p>
          <a:p>
            <a:pPr>
              <a:spcBef>
                <a:spcPct val="50000"/>
              </a:spcBef>
            </a:pPr>
            <a:endParaRPr lang="en-US">
              <a:latin typeface="Times New Roman" pitchFamily="18" charset="0"/>
            </a:endParaRPr>
          </a:p>
          <a:p>
            <a:pPr>
              <a:spcBef>
                <a:spcPct val="50000"/>
              </a:spcBef>
            </a:pPr>
            <a:endParaRPr lang="en-US">
              <a:latin typeface="Times New Roman" pitchFamily="18" charset="0"/>
            </a:endParaRPr>
          </a:p>
        </p:txBody>
      </p:sp>
      <p:sp>
        <p:nvSpPr>
          <p:cNvPr id="83975" name="Text Box 7"/>
          <p:cNvSpPr txBox="1">
            <a:spLocks noChangeArrowheads="1"/>
          </p:cNvSpPr>
          <p:nvPr/>
        </p:nvSpPr>
        <p:spPr bwMode="auto">
          <a:xfrm>
            <a:off x="8534400" y="3594100"/>
            <a:ext cx="1905000" cy="1739900"/>
          </a:xfrm>
          <a:prstGeom prst="rect">
            <a:avLst/>
          </a:prstGeom>
          <a:noFill/>
          <a:ln w="12700" cap="sq">
            <a:noFill/>
            <a:miter lim="800000"/>
            <a:headEnd type="none" w="sm" len="sm"/>
            <a:tailEnd type="none" w="sm" len="sm"/>
          </a:ln>
        </p:spPr>
        <p:txBody>
          <a:bodyPr>
            <a:spAutoFit/>
          </a:bodyPr>
          <a:lstStyle/>
          <a:p>
            <a:pPr>
              <a:spcBef>
                <a:spcPct val="50000"/>
              </a:spcBef>
            </a:pPr>
            <a:r>
              <a:rPr lang="en-US">
                <a:latin typeface="Times New Roman" pitchFamily="18" charset="0"/>
              </a:rPr>
              <a:t>Axial symmetry of a full veneer crown preparation may allow rotation of the restoration. </a:t>
            </a:r>
          </a:p>
        </p:txBody>
      </p:sp>
      <p:pic>
        <p:nvPicPr>
          <p:cNvPr id="2" name="Audio 1">
            <a:hlinkClick r:id="" action="ppaction://media"/>
            <a:extLst>
              <a:ext uri="{FF2B5EF4-FFF2-40B4-BE49-F238E27FC236}">
                <a16:creationId xmlns:a16="http://schemas.microsoft.com/office/drawing/2014/main" id="{89EEE74B-BB25-4D3E-A24F-DDD1B66318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advTm="189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defRPr/>
            </a:pPr>
            <a:r>
              <a:rPr lang="en-US" sz="2800" b="1" dirty="0">
                <a:solidFill>
                  <a:srgbClr val="C00000"/>
                </a:solidFill>
              </a:rPr>
              <a:t>TYPE OF PREPARATION </a:t>
            </a:r>
          </a:p>
        </p:txBody>
      </p:sp>
      <p:sp>
        <p:nvSpPr>
          <p:cNvPr id="84995" name="Rectangle 3"/>
          <p:cNvSpPr>
            <a:spLocks noGrp="1" noChangeArrowheads="1"/>
          </p:cNvSpPr>
          <p:nvPr>
            <p:ph idx="1"/>
          </p:nvPr>
        </p:nvSpPr>
        <p:spPr/>
        <p:txBody>
          <a:bodyPr/>
          <a:lstStyle/>
          <a:p>
            <a:pPr>
              <a:lnSpc>
                <a:spcPct val="90000"/>
              </a:lnSpc>
            </a:pPr>
            <a:r>
              <a:rPr lang="en-US" sz="2400" dirty="0"/>
              <a:t>Partial coverage restoration may have less resistance than a complete crown because it has no buccal resistance area</a:t>
            </a:r>
          </a:p>
          <a:p>
            <a:pPr>
              <a:lnSpc>
                <a:spcPct val="90000"/>
              </a:lnSpc>
            </a:pPr>
            <a:endParaRPr lang="en-US" sz="2400" dirty="0"/>
          </a:p>
          <a:p>
            <a:pPr>
              <a:lnSpc>
                <a:spcPct val="90000"/>
              </a:lnSpc>
              <a:buFontTx/>
              <a:buNone/>
            </a:pPr>
            <a:endParaRPr lang="en-US" dirty="0"/>
          </a:p>
          <a:p>
            <a:pPr>
              <a:lnSpc>
                <a:spcPct val="90000"/>
              </a:lnSpc>
              <a:buFontTx/>
              <a:buNone/>
            </a:pPr>
            <a:r>
              <a:rPr lang="en-US" dirty="0">
                <a:solidFill>
                  <a:srgbClr val="C00000"/>
                </a:solidFill>
              </a:rPr>
              <a:t>PHYSICAL PROPERTIES OF LUTING AGENT</a:t>
            </a:r>
            <a:r>
              <a:rPr lang="en-US" sz="2400" dirty="0">
                <a:solidFill>
                  <a:srgbClr val="C00000"/>
                </a:solidFill>
              </a:rPr>
              <a:t> </a:t>
            </a:r>
          </a:p>
          <a:p>
            <a:pPr>
              <a:lnSpc>
                <a:spcPct val="90000"/>
              </a:lnSpc>
            </a:pPr>
            <a:r>
              <a:rPr lang="en-US" sz="2400" dirty="0"/>
              <a:t>Resistance to deformation is affected by physical properties of the luting agent, such as compressive strength and modulus of elasticity</a:t>
            </a:r>
          </a:p>
          <a:p>
            <a:pPr>
              <a:lnSpc>
                <a:spcPct val="90000"/>
              </a:lnSpc>
            </a:pPr>
            <a:r>
              <a:rPr lang="en-US" sz="2400" dirty="0">
                <a:solidFill>
                  <a:srgbClr val="002060"/>
                </a:solidFill>
              </a:rPr>
              <a:t>Adhesive resin </a:t>
            </a:r>
            <a:r>
              <a:rPr lang="en-US" sz="2400" dirty="0">
                <a:solidFill>
                  <a:srgbClr val="002060"/>
                </a:solidFill>
                <a:cs typeface="Arial" charset="0"/>
              </a:rPr>
              <a:t>&gt;</a:t>
            </a:r>
            <a:r>
              <a:rPr lang="en-US" sz="2400" dirty="0">
                <a:solidFill>
                  <a:srgbClr val="002060"/>
                </a:solidFill>
              </a:rPr>
              <a:t>GIC </a:t>
            </a:r>
            <a:r>
              <a:rPr lang="en-US" sz="2400" dirty="0">
                <a:solidFill>
                  <a:srgbClr val="002060"/>
                </a:solidFill>
                <a:cs typeface="Arial" charset="0"/>
              </a:rPr>
              <a:t>&gt;</a:t>
            </a:r>
            <a:r>
              <a:rPr lang="en-US" sz="2400" dirty="0">
                <a:solidFill>
                  <a:srgbClr val="002060"/>
                </a:solidFill>
              </a:rPr>
              <a:t> ZnPO</a:t>
            </a:r>
            <a:r>
              <a:rPr lang="en-US" sz="2400" baseline="-25000" dirty="0">
                <a:solidFill>
                  <a:srgbClr val="002060"/>
                </a:solidFill>
              </a:rPr>
              <a:t>4 </a:t>
            </a:r>
            <a:r>
              <a:rPr lang="en-US" sz="2400" dirty="0">
                <a:solidFill>
                  <a:srgbClr val="002060"/>
                </a:solidFill>
                <a:cs typeface="Arial" charset="0"/>
              </a:rPr>
              <a:t>&gt;</a:t>
            </a:r>
            <a:r>
              <a:rPr lang="en-US" sz="2400" dirty="0">
                <a:solidFill>
                  <a:srgbClr val="002060"/>
                </a:solidFill>
              </a:rPr>
              <a:t> Polycarboxylate </a:t>
            </a:r>
            <a:r>
              <a:rPr lang="en-US" sz="2400" dirty="0">
                <a:solidFill>
                  <a:srgbClr val="002060"/>
                </a:solidFill>
                <a:cs typeface="Arial" charset="0"/>
              </a:rPr>
              <a:t>&gt;</a:t>
            </a:r>
            <a:r>
              <a:rPr lang="en-US" sz="2400" dirty="0">
                <a:solidFill>
                  <a:srgbClr val="002060"/>
                </a:solidFill>
              </a:rPr>
              <a:t> ZOE </a:t>
            </a:r>
          </a:p>
          <a:p>
            <a:pPr>
              <a:lnSpc>
                <a:spcPct val="90000"/>
              </a:lnSpc>
              <a:buFontTx/>
              <a:buNone/>
            </a:pPr>
            <a:endParaRPr lang="en-US" sz="2400" dirty="0"/>
          </a:p>
        </p:txBody>
      </p:sp>
      <p:pic>
        <p:nvPicPr>
          <p:cNvPr id="2" name="Audio 1">
            <a:hlinkClick r:id="" action="ppaction://media"/>
            <a:extLst>
              <a:ext uri="{FF2B5EF4-FFF2-40B4-BE49-F238E27FC236}">
                <a16:creationId xmlns:a16="http://schemas.microsoft.com/office/drawing/2014/main" id="{6EEA6EFC-8DB7-4C6B-A5ED-C71025529F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305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111442159"/>
              </p:ext>
            </p:extLst>
          </p:nvPr>
        </p:nvGraphicFramePr>
        <p:xfrm>
          <a:off x="0" y="0"/>
          <a:ext cx="12192001" cy="6858000"/>
        </p:xfrm>
        <a:graphic>
          <a:graphicData uri="http://schemas.openxmlformats.org/drawingml/2006/table">
            <a:tbl>
              <a:tblPr firstRow="1" bandRow="1">
                <a:tableStyleId>{93296810-A885-4BE3-A3E7-6D5BEEA58F35}</a:tableStyleId>
              </a:tblPr>
              <a:tblGrid>
                <a:gridCol w="1139483">
                  <a:extLst>
                    <a:ext uri="{9D8B030D-6E8A-4147-A177-3AD203B41FA5}">
                      <a16:colId xmlns:a16="http://schemas.microsoft.com/office/drawing/2014/main" val="20000"/>
                    </a:ext>
                  </a:extLst>
                </a:gridCol>
                <a:gridCol w="928467">
                  <a:extLst>
                    <a:ext uri="{9D8B030D-6E8A-4147-A177-3AD203B41FA5}">
                      <a16:colId xmlns:a16="http://schemas.microsoft.com/office/drawing/2014/main" val="20001"/>
                    </a:ext>
                  </a:extLst>
                </a:gridCol>
                <a:gridCol w="4543864">
                  <a:extLst>
                    <a:ext uri="{9D8B030D-6E8A-4147-A177-3AD203B41FA5}">
                      <a16:colId xmlns:a16="http://schemas.microsoft.com/office/drawing/2014/main" val="20002"/>
                    </a:ext>
                  </a:extLst>
                </a:gridCol>
                <a:gridCol w="3235572">
                  <a:extLst>
                    <a:ext uri="{9D8B030D-6E8A-4147-A177-3AD203B41FA5}">
                      <a16:colId xmlns:a16="http://schemas.microsoft.com/office/drawing/2014/main" val="2585568567"/>
                    </a:ext>
                  </a:extLst>
                </a:gridCol>
                <a:gridCol w="1795075">
                  <a:extLst>
                    <a:ext uri="{9D8B030D-6E8A-4147-A177-3AD203B41FA5}">
                      <a16:colId xmlns:a16="http://schemas.microsoft.com/office/drawing/2014/main" val="1926284756"/>
                    </a:ext>
                  </a:extLst>
                </a:gridCol>
                <a:gridCol w="549540">
                  <a:extLst>
                    <a:ext uri="{9D8B030D-6E8A-4147-A177-3AD203B41FA5}">
                      <a16:colId xmlns:a16="http://schemas.microsoft.com/office/drawing/2014/main" val="20004"/>
                    </a:ext>
                  </a:extLst>
                </a:gridCol>
              </a:tblGrid>
              <a:tr h="1191228">
                <a:tc>
                  <a:txBody>
                    <a:bodyPr/>
                    <a:lstStyle/>
                    <a:p>
                      <a:r>
                        <a:rPr lang="en-US" sz="1400" dirty="0">
                          <a:latin typeface="Times New Roman" pitchFamily="18" charset="0"/>
                          <a:cs typeface="Times New Roman" pitchFamily="18" charset="0"/>
                        </a:rPr>
                        <a:t>Title</a:t>
                      </a:r>
                    </a:p>
                  </a:txBody>
                  <a:tcPr marL="68580" marR="68580"/>
                </a:tc>
                <a:tc>
                  <a:txBody>
                    <a:bodyPr/>
                    <a:lstStyle/>
                    <a:p>
                      <a:r>
                        <a:rPr lang="en-US" sz="1400" dirty="0">
                          <a:latin typeface="Times New Roman" pitchFamily="18" charset="0"/>
                          <a:cs typeface="Times New Roman" pitchFamily="18" charset="0"/>
                        </a:rPr>
                        <a:t>JOURNAL &amp; author</a:t>
                      </a:r>
                    </a:p>
                  </a:txBody>
                  <a:tcPr marL="68580" marR="68580"/>
                </a:tc>
                <a:tc>
                  <a:txBody>
                    <a:bodyPr/>
                    <a:lstStyle/>
                    <a:p>
                      <a:r>
                        <a:rPr lang="en-US" sz="1400" dirty="0">
                          <a:latin typeface="Times New Roman" pitchFamily="18" charset="0"/>
                          <a:cs typeface="Times New Roman" pitchFamily="18" charset="0"/>
                        </a:rPr>
                        <a:t>Material and</a:t>
                      </a:r>
                      <a:r>
                        <a:rPr lang="en-US" sz="1400" baseline="0" dirty="0">
                          <a:latin typeface="Times New Roman" pitchFamily="18" charset="0"/>
                          <a:cs typeface="Times New Roman" pitchFamily="18" charset="0"/>
                        </a:rPr>
                        <a:t> method</a:t>
                      </a:r>
                      <a:endParaRPr lang="en-US" sz="1400" dirty="0">
                        <a:latin typeface="Times New Roman" pitchFamily="18" charset="0"/>
                        <a:cs typeface="Times New Roman" pitchFamily="18" charset="0"/>
                      </a:endParaRPr>
                    </a:p>
                  </a:txBody>
                  <a:tcPr marL="68580" marR="68580"/>
                </a:tc>
                <a:tc>
                  <a:txBody>
                    <a:bodyPr/>
                    <a:lstStyle/>
                    <a:p>
                      <a:r>
                        <a:rPr lang="en-US" sz="1400" dirty="0">
                          <a:latin typeface="Times New Roman" pitchFamily="18" charset="0"/>
                          <a:cs typeface="Times New Roman" pitchFamily="18" charset="0"/>
                        </a:rPr>
                        <a:t>Result </a:t>
                      </a:r>
                    </a:p>
                  </a:txBody>
                  <a:tcPr marL="68580" marR="68580"/>
                </a:tc>
                <a:tc>
                  <a:txBody>
                    <a:bodyPr/>
                    <a:lstStyle/>
                    <a:p>
                      <a:r>
                        <a:rPr lang="en-US" sz="1400" dirty="0">
                          <a:latin typeface="Times New Roman" pitchFamily="18" charset="0"/>
                          <a:cs typeface="Times New Roman" pitchFamily="18" charset="0"/>
                        </a:rPr>
                        <a:t>conclusion</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itchFamily="18" charset="0"/>
                          <a:cs typeface="Times New Roman" pitchFamily="18" charset="0"/>
                        </a:rPr>
                        <a:t>Level</a:t>
                      </a:r>
                      <a:r>
                        <a:rPr lang="en-US" sz="1400" baseline="0" dirty="0">
                          <a:latin typeface="Times New Roman" pitchFamily="18" charset="0"/>
                          <a:cs typeface="Times New Roman" pitchFamily="18" charset="0"/>
                        </a:rPr>
                        <a:t> of evidence</a:t>
                      </a:r>
                      <a:endParaRPr lang="en-US" sz="1400"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10000"/>
                  </a:ext>
                </a:extLst>
              </a:tr>
              <a:tr h="566677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1" i="0" kern="1200" dirty="0">
                          <a:solidFill>
                            <a:schemeClr val="dk1"/>
                          </a:solidFill>
                          <a:effectLst/>
                          <a:latin typeface="Times New Roman" pitchFamily="18" charset="0"/>
                          <a:ea typeface="+mn-ea"/>
                          <a:cs typeface="Times New Roman" pitchFamily="18" charset="0"/>
                        </a:rPr>
                        <a:t>Evaluation of resistance form of different preparation features on mandibular molars</a:t>
                      </a:r>
                      <a:endParaRPr lang="en-US" sz="1800" dirty="0">
                        <a:latin typeface="Times New Roman" pitchFamily="18" charset="0"/>
                        <a:cs typeface="Times New Roman" pitchFamily="18" charset="0"/>
                      </a:endParaRPr>
                    </a:p>
                  </a:txBody>
                  <a:tcPr marL="68580" marR="68580"/>
                </a:tc>
                <a:tc>
                  <a:txBody>
                    <a:bodyPr/>
                    <a:lstStyle/>
                    <a:p>
                      <a:r>
                        <a:rPr lang="en-IN" sz="1800" b="0" i="0" u="none" kern="1200" dirty="0">
                          <a:solidFill>
                            <a:schemeClr val="bg1"/>
                          </a:solidFill>
                          <a:effectLst/>
                          <a:latin typeface="Times New Roman" pitchFamily="18" charset="0"/>
                          <a:ea typeface="+mn-ea"/>
                          <a:cs typeface="Times New Roman" pitchFamily="18" charset="0"/>
                          <a:hlinkClick r:id="rId4">
                            <a:extLst>
                              <a:ext uri="{A12FA001-AC4F-418D-AE19-62706E023703}">
                                <ahyp:hlinkClr xmlns:ahyp="http://schemas.microsoft.com/office/drawing/2018/hyperlinkcolor" val="tx"/>
                              </a:ext>
                            </a:extLst>
                          </a:hlinkClick>
                        </a:rPr>
                        <a:t>Farshad</a:t>
                      </a:r>
                      <a:r>
                        <a:rPr lang="en-IN" sz="1800" b="0" i="0" u="none" kern="1200" dirty="0">
                          <a:solidFill>
                            <a:schemeClr val="bg1"/>
                          </a:solidFill>
                          <a:effectLst/>
                          <a:latin typeface="Times New Roman" pitchFamily="18" charset="0"/>
                          <a:ea typeface="+mn-ea"/>
                          <a:cs typeface="Times New Roman" pitchFamily="18" charset="0"/>
                        </a:rPr>
                        <a:t> et al, </a:t>
                      </a:r>
                      <a:r>
                        <a:rPr lang="en-IN" dirty="0">
                          <a:latin typeface="Times New Roman" pitchFamily="18" charset="0"/>
                          <a:cs typeface="Times New Roman" pitchFamily="18" charset="0"/>
                        </a:rPr>
                        <a:t>Indian Journal of Dental Research, 24(2), 2013</a:t>
                      </a:r>
                      <a:endParaRPr lang="en-US" sz="1800" u="none" dirty="0">
                        <a:solidFill>
                          <a:schemeClr val="bg1"/>
                        </a:solidFill>
                        <a:latin typeface="Times New Roman" pitchFamily="18" charset="0"/>
                        <a:cs typeface="Times New Roman" pitchFamily="18" charset="0"/>
                      </a:endParaRPr>
                    </a:p>
                  </a:txBody>
                  <a:tcPr marL="68580" marR="68580"/>
                </a:tc>
                <a:tc>
                  <a:txBody>
                    <a:bodyPr/>
                    <a:lstStyle/>
                    <a:p>
                      <a:r>
                        <a:rPr lang="en-IN" sz="1600" dirty="0">
                          <a:latin typeface="Times New Roman" pitchFamily="18" charset="0"/>
                          <a:cs typeface="Times New Roman" pitchFamily="18" charset="0"/>
                        </a:rPr>
                        <a:t>An acrylic tooth was prepared with 20° total occlusal convergence (TOC) angle, 2.5 mm of </a:t>
                      </a:r>
                      <a:r>
                        <a:rPr lang="en-IN" sz="1600" dirty="0" err="1">
                          <a:latin typeface="Times New Roman" pitchFamily="18" charset="0"/>
                          <a:cs typeface="Times New Roman" pitchFamily="18" charset="0"/>
                        </a:rPr>
                        <a:t>occlusocervical</a:t>
                      </a:r>
                      <a:r>
                        <a:rPr lang="en-IN" sz="1600" dirty="0">
                          <a:latin typeface="Times New Roman" pitchFamily="18" charset="0"/>
                          <a:cs typeface="Times New Roman" pitchFamily="18" charset="0"/>
                        </a:rPr>
                        <a:t> dimension and a shoulder finishing line. This design lacked resistance form. The crown preparation was subsequently modified by preparing Mesial Occlusal Distal isthmus, placing occlusal inclined plane, and reducing TOC. Four metal dies from these designs were constructed by lathe machine and then 10 metal copings were fabricated for each preparation. Metal coping were cemented on metal dies with temp‑bond cement. Force was applied at 45° from lingual to buccal direction with universal testing machine. Statistical analysis used: The data were evaluated by Kruskal‑Wallis and non‑parametric Mann‑Whitney test.</a:t>
                      </a:r>
                      <a:endParaRPr lang="en-US" sz="1600" dirty="0">
                        <a:latin typeface="Times New Roman" pitchFamily="18" charset="0"/>
                        <a:cs typeface="Times New Roman" pitchFamily="18" charset="0"/>
                      </a:endParaRPr>
                    </a:p>
                  </a:txBody>
                  <a:tcPr marL="68580" marR="68580"/>
                </a:tc>
                <a:tc>
                  <a:txBody>
                    <a:bodyPr/>
                    <a:lstStyle/>
                    <a:p>
                      <a:r>
                        <a:rPr lang="en-IN" dirty="0">
                          <a:latin typeface="Times New Roman" pitchFamily="18" charset="0"/>
                          <a:cs typeface="Times New Roman" pitchFamily="18" charset="0"/>
                        </a:rPr>
                        <a:t>All features increased resistance form when compare to control group. However, reduce TOC group showed greatest value of resistance.</a:t>
                      </a:r>
                      <a:endParaRPr lang="en-US" sz="1800" dirty="0">
                        <a:solidFill>
                          <a:srgbClr val="FF0000"/>
                        </a:solidFill>
                        <a:latin typeface="Times New Roman" pitchFamily="18" charset="0"/>
                        <a:cs typeface="Times New Roman" pitchFamily="18" charset="0"/>
                      </a:endParaRPr>
                    </a:p>
                  </a:txBody>
                  <a:tcPr marL="68580" marR="68580"/>
                </a:tc>
                <a:tc>
                  <a:txBody>
                    <a:bodyPr/>
                    <a:lstStyle/>
                    <a:p>
                      <a:r>
                        <a:rPr lang="en-IN" dirty="0">
                          <a:latin typeface="Times New Roman" pitchFamily="18" charset="0"/>
                          <a:cs typeface="Times New Roman" pitchFamily="18" charset="0"/>
                        </a:rPr>
                        <a:t>Within the limitation of this study, reducing the tapering of </a:t>
                      </a:r>
                      <a:r>
                        <a:rPr lang="en-IN" dirty="0" err="1">
                          <a:latin typeface="Times New Roman" pitchFamily="18" charset="0"/>
                          <a:cs typeface="Times New Roman" pitchFamily="18" charset="0"/>
                        </a:rPr>
                        <a:t>occlusocervival</a:t>
                      </a:r>
                      <a:r>
                        <a:rPr lang="en-IN" dirty="0">
                          <a:latin typeface="Times New Roman" pitchFamily="18" charset="0"/>
                          <a:cs typeface="Times New Roman" pitchFamily="18" charset="0"/>
                        </a:rPr>
                        <a:t> dimension is the most effective way in increasing resistance form, although, other features were also effective.</a:t>
                      </a:r>
                      <a:endParaRPr lang="en-US" sz="1800" dirty="0">
                        <a:solidFill>
                          <a:srgbClr val="FF0000"/>
                        </a:solidFill>
                        <a:latin typeface="Times New Roman" pitchFamily="18" charset="0"/>
                        <a:cs typeface="Times New Roman" pitchFamily="18" charset="0"/>
                      </a:endParaRPr>
                    </a:p>
                  </a:txBody>
                  <a:tcPr marL="68580" marR="68580"/>
                </a:tc>
                <a:tc>
                  <a:txBody>
                    <a:bodyPr/>
                    <a:lstStyle/>
                    <a:p>
                      <a:pPr algn="ctr"/>
                      <a:r>
                        <a:rPr lang="en-US" sz="1400" dirty="0">
                          <a:latin typeface="Times New Roman" pitchFamily="18" charset="0"/>
                          <a:cs typeface="Times New Roman" pitchFamily="18" charset="0"/>
                        </a:rPr>
                        <a:t>5</a:t>
                      </a:r>
                    </a:p>
                  </a:txBody>
                  <a:tcPr marL="68580" marR="68580"/>
                </a:tc>
                <a:extLst>
                  <a:ext uri="{0D108BD9-81ED-4DB2-BD59-A6C34878D82A}">
                    <a16:rowId xmlns:a16="http://schemas.microsoft.com/office/drawing/2014/main" val="10001"/>
                  </a:ext>
                </a:extLst>
              </a:tr>
            </a:tbl>
          </a:graphicData>
        </a:graphic>
      </p:graphicFrame>
      <p:sp>
        <p:nvSpPr>
          <p:cNvPr id="5" name="Slide Number Placeholder 4">
            <a:extLst>
              <a:ext uri="{FF2B5EF4-FFF2-40B4-BE49-F238E27FC236}">
                <a16:creationId xmlns:a16="http://schemas.microsoft.com/office/drawing/2014/main" id="{385CD41D-0A38-412D-89DD-72171986D750}"/>
              </a:ext>
            </a:extLst>
          </p:cNvPr>
          <p:cNvSpPr>
            <a:spLocks noGrp="1"/>
          </p:cNvSpPr>
          <p:nvPr>
            <p:ph type="sldNum" sz="quarter" idx="12"/>
          </p:nvPr>
        </p:nvSpPr>
        <p:spPr/>
        <p:txBody>
          <a:bodyPr/>
          <a:lstStyle/>
          <a:p>
            <a:fld id="{DF28FB93-0A08-4E7D-8E63-9EFA29F1E093}" type="slidenum">
              <a:rPr lang="en-US" smtClean="0"/>
              <a:pPr/>
              <a:t>17</a:t>
            </a:fld>
            <a:endParaRPr lang="en-US" dirty="0"/>
          </a:p>
        </p:txBody>
      </p:sp>
      <p:pic>
        <p:nvPicPr>
          <p:cNvPr id="6" name="Audio 5">
            <a:hlinkClick r:id="" action="ppaction://media"/>
            <a:extLst>
              <a:ext uri="{FF2B5EF4-FFF2-40B4-BE49-F238E27FC236}">
                <a16:creationId xmlns:a16="http://schemas.microsoft.com/office/drawing/2014/main" id="{876AE59F-F72D-473D-98CA-7ADB25BA07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8848127"/>
      </p:ext>
    </p:extLst>
  </p:cSld>
  <p:clrMapOvr>
    <a:masterClrMapping/>
  </p:clrMapOvr>
  <mc:AlternateContent xmlns:mc="http://schemas.openxmlformats.org/markup-compatibility/2006">
    <mc:Choice xmlns:p14="http://schemas.microsoft.com/office/powerpoint/2010/main" Requires="p14">
      <p:transition spd="slow" p14:dur="2000" advTm="14894"/>
    </mc:Choice>
    <mc:Fallback>
      <p:transition spd="slow" advTm="1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defRPr/>
            </a:pPr>
            <a:r>
              <a:rPr lang="en-US" sz="3200" b="1" dirty="0">
                <a:solidFill>
                  <a:srgbClr val="FF0000"/>
                </a:solidFill>
              </a:rPr>
              <a:t>STRUCTURAL DURABILITY</a:t>
            </a:r>
          </a:p>
        </p:txBody>
      </p:sp>
      <p:sp>
        <p:nvSpPr>
          <p:cNvPr id="86019" name="Rectangle 3"/>
          <p:cNvSpPr>
            <a:spLocks noGrp="1" noChangeArrowheads="1"/>
          </p:cNvSpPr>
          <p:nvPr>
            <p:ph idx="1"/>
          </p:nvPr>
        </p:nvSpPr>
        <p:spPr/>
        <p:txBody>
          <a:bodyPr/>
          <a:lstStyle/>
          <a:p>
            <a:r>
              <a:rPr lang="en-US" sz="2400"/>
              <a:t>A restoration must have sufficient strength to prevent permanent deformation during function</a:t>
            </a:r>
          </a:p>
          <a:p>
            <a:endParaRPr lang="en-US" sz="2400"/>
          </a:p>
          <a:p>
            <a:r>
              <a:rPr lang="en-US" sz="2400"/>
              <a:t>DEFINITION- “The ability of a restoration to withstand destruction due to external forces is known as structural durability”.</a:t>
            </a:r>
          </a:p>
          <a:p>
            <a:endParaRPr lang="en-US" sz="2400"/>
          </a:p>
        </p:txBody>
      </p:sp>
      <p:pic>
        <p:nvPicPr>
          <p:cNvPr id="2" name="Audio 1">
            <a:hlinkClick r:id="" action="ppaction://media"/>
            <a:extLst>
              <a:ext uri="{FF2B5EF4-FFF2-40B4-BE49-F238E27FC236}">
                <a16:creationId xmlns:a16="http://schemas.microsoft.com/office/drawing/2014/main" id="{863337A8-F496-49DF-82EE-4DEEBC8FB4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290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defRPr/>
            </a:pPr>
            <a:r>
              <a:rPr lang="en-US" sz="2800" b="1" dirty="0">
                <a:solidFill>
                  <a:srgbClr val="FF0000"/>
                </a:solidFill>
              </a:rPr>
              <a:t>Factors affecting structural durability</a:t>
            </a:r>
          </a:p>
        </p:txBody>
      </p:sp>
      <p:sp>
        <p:nvSpPr>
          <p:cNvPr id="87043" name="Rectangle 3"/>
          <p:cNvSpPr>
            <a:spLocks noGrp="1" noChangeArrowheads="1"/>
          </p:cNvSpPr>
          <p:nvPr>
            <p:ph idx="1"/>
          </p:nvPr>
        </p:nvSpPr>
        <p:spPr/>
        <p:txBody>
          <a:bodyPr/>
          <a:lstStyle/>
          <a:p>
            <a:pPr marL="609600" indent="-609600">
              <a:lnSpc>
                <a:spcPct val="130000"/>
              </a:lnSpc>
              <a:buFont typeface="Wingdings" pitchFamily="2" charset="2"/>
              <a:buAutoNum type="arabicPeriod"/>
            </a:pPr>
            <a:r>
              <a:rPr lang="en-US" sz="2400" dirty="0"/>
              <a:t>Adequate tooth reduction.</a:t>
            </a:r>
          </a:p>
          <a:p>
            <a:pPr marL="609600" indent="-609600">
              <a:lnSpc>
                <a:spcPct val="130000"/>
              </a:lnSpc>
              <a:buNone/>
            </a:pPr>
            <a:r>
              <a:rPr lang="en-US" sz="2400" dirty="0"/>
              <a:t>       - occlusal reduction</a:t>
            </a:r>
          </a:p>
          <a:p>
            <a:pPr marL="609600" indent="-609600">
              <a:lnSpc>
                <a:spcPct val="130000"/>
              </a:lnSpc>
              <a:buNone/>
            </a:pPr>
            <a:r>
              <a:rPr lang="en-US" sz="2400" dirty="0"/>
              <a:t>       - functional cusp bevel</a:t>
            </a:r>
          </a:p>
          <a:p>
            <a:pPr marL="609600" indent="-609600">
              <a:lnSpc>
                <a:spcPct val="130000"/>
              </a:lnSpc>
              <a:buNone/>
            </a:pPr>
            <a:r>
              <a:rPr lang="en-US" sz="2400" dirty="0"/>
              <a:t>       -  axial reduction</a:t>
            </a:r>
          </a:p>
          <a:p>
            <a:pPr marL="609600" indent="-609600">
              <a:buNone/>
            </a:pPr>
            <a:r>
              <a:rPr lang="en-US" sz="2400" dirty="0"/>
              <a:t>2.   Alloy selection.</a:t>
            </a:r>
          </a:p>
          <a:p>
            <a:pPr marL="609600" indent="-609600">
              <a:buFont typeface="Wingdings" pitchFamily="2" charset="2"/>
              <a:buAutoNum type="arabicPeriod" startAt="3"/>
            </a:pPr>
            <a:r>
              <a:rPr lang="en-US" sz="2400" dirty="0"/>
              <a:t>Metal-ceramic framework design.</a:t>
            </a:r>
          </a:p>
          <a:p>
            <a:pPr marL="609600" indent="-609600">
              <a:buFont typeface="Wingdings" pitchFamily="2" charset="2"/>
              <a:buAutoNum type="arabicPeriod" startAt="3"/>
            </a:pPr>
            <a:r>
              <a:rPr lang="en-US" sz="2400" dirty="0"/>
              <a:t>Margin design</a:t>
            </a:r>
          </a:p>
          <a:p>
            <a:pPr marL="609600" indent="-609600"/>
            <a:endParaRPr lang="en-US" sz="2400" dirty="0"/>
          </a:p>
        </p:txBody>
      </p:sp>
      <p:pic>
        <p:nvPicPr>
          <p:cNvPr id="2" name="Audio 1">
            <a:hlinkClick r:id="" action="ppaction://media"/>
            <a:extLst>
              <a:ext uri="{FF2B5EF4-FFF2-40B4-BE49-F238E27FC236}">
                <a16:creationId xmlns:a16="http://schemas.microsoft.com/office/drawing/2014/main" id="{EB0F2F7F-ACD3-4BE7-A348-0D128DB929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152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4B36-ECCB-440D-8D79-676EC609169B}"/>
              </a:ext>
            </a:extLst>
          </p:cNvPr>
          <p:cNvSpPr>
            <a:spLocks noGrp="1"/>
          </p:cNvSpPr>
          <p:nvPr>
            <p:ph type="title"/>
          </p:nvPr>
        </p:nvSpPr>
        <p:spPr/>
        <p:txBody>
          <a:bodyPr/>
          <a:lstStyle/>
          <a:p>
            <a:r>
              <a:rPr lang="en-IN" dirty="0">
                <a:solidFill>
                  <a:srgbClr val="0070C0"/>
                </a:solidFill>
              </a:rPr>
              <a:t>Learning Objectives</a:t>
            </a:r>
          </a:p>
        </p:txBody>
      </p:sp>
      <p:sp>
        <p:nvSpPr>
          <p:cNvPr id="3" name="Content Placeholder 2">
            <a:extLst>
              <a:ext uri="{FF2B5EF4-FFF2-40B4-BE49-F238E27FC236}">
                <a16:creationId xmlns:a16="http://schemas.microsoft.com/office/drawing/2014/main" id="{AA25C087-047A-4FC7-B0FF-7F03E27B45E0}"/>
              </a:ext>
            </a:extLst>
          </p:cNvPr>
          <p:cNvSpPr>
            <a:spLocks noGrp="1"/>
          </p:cNvSpPr>
          <p:nvPr>
            <p:ph idx="1"/>
          </p:nvPr>
        </p:nvSpPr>
        <p:spPr/>
        <p:txBody>
          <a:bodyPr/>
          <a:lstStyle/>
          <a:p>
            <a:r>
              <a:rPr lang="en-IN" dirty="0">
                <a:solidFill>
                  <a:srgbClr val="C00000"/>
                </a:solidFill>
              </a:rPr>
              <a:t>Definition of Resistance form</a:t>
            </a:r>
          </a:p>
          <a:p>
            <a:r>
              <a:rPr lang="en-US" dirty="0">
                <a:solidFill>
                  <a:srgbClr val="C00000"/>
                </a:solidFill>
              </a:rPr>
              <a:t>Factors affecting resistance form</a:t>
            </a:r>
          </a:p>
          <a:p>
            <a:r>
              <a:rPr lang="en-IN" dirty="0">
                <a:solidFill>
                  <a:srgbClr val="C00000"/>
                </a:solidFill>
              </a:rPr>
              <a:t>Definition of </a:t>
            </a:r>
            <a:r>
              <a:rPr lang="en-US" dirty="0">
                <a:solidFill>
                  <a:srgbClr val="C00000"/>
                </a:solidFill>
              </a:rPr>
              <a:t>Structural Durability</a:t>
            </a:r>
          </a:p>
          <a:p>
            <a:r>
              <a:rPr lang="en-US" dirty="0">
                <a:solidFill>
                  <a:srgbClr val="C00000"/>
                </a:solidFill>
              </a:rPr>
              <a:t>Factors affecting Structural Durability</a:t>
            </a:r>
          </a:p>
          <a:p>
            <a:endParaRPr lang="en-IN" dirty="0"/>
          </a:p>
          <a:p>
            <a:endParaRPr lang="en-IN" dirty="0"/>
          </a:p>
        </p:txBody>
      </p:sp>
      <p:pic>
        <p:nvPicPr>
          <p:cNvPr id="4" name="Audio 3">
            <a:hlinkClick r:id="" action="ppaction://media"/>
            <a:extLst>
              <a:ext uri="{FF2B5EF4-FFF2-40B4-BE49-F238E27FC236}">
                <a16:creationId xmlns:a16="http://schemas.microsoft.com/office/drawing/2014/main" id="{D62E52A0-7275-478D-8426-5E528ECB4D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7606268"/>
      </p:ext>
    </p:extLst>
  </p:cSld>
  <p:clrMapOvr>
    <a:masterClrMapping/>
  </p:clrMapOvr>
  <mc:AlternateContent xmlns:mc="http://schemas.openxmlformats.org/markup-compatibility/2006">
    <mc:Choice xmlns:p14="http://schemas.microsoft.com/office/powerpoint/2010/main" Requires="p14">
      <p:transition spd="slow" p14:dur="2000" advTm="12729"/>
    </mc:Choice>
    <mc:Fallback>
      <p:transition spd="slow" advTm="1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133600" y="152400"/>
            <a:ext cx="7772400" cy="838200"/>
          </a:xfrm>
        </p:spPr>
        <p:txBody>
          <a:bodyPr/>
          <a:lstStyle/>
          <a:p>
            <a:pPr>
              <a:defRPr/>
            </a:pPr>
            <a:r>
              <a:rPr lang="en-US" sz="2800" b="1" dirty="0">
                <a:solidFill>
                  <a:srgbClr val="FF0000"/>
                </a:solidFill>
              </a:rPr>
              <a:t>ADEQUATE TOOTH REDUCTION</a:t>
            </a:r>
          </a:p>
        </p:txBody>
      </p:sp>
      <p:sp>
        <p:nvSpPr>
          <p:cNvPr id="79875" name="Rectangle 3"/>
          <p:cNvSpPr>
            <a:spLocks noGrp="1" noChangeArrowheads="1"/>
          </p:cNvSpPr>
          <p:nvPr>
            <p:ph idx="1"/>
          </p:nvPr>
        </p:nvSpPr>
        <p:spPr>
          <a:xfrm>
            <a:off x="1524000" y="1066800"/>
            <a:ext cx="9144000" cy="5791200"/>
          </a:xfrm>
        </p:spPr>
        <p:txBody>
          <a:bodyPr>
            <a:normAutofit fontScale="92500" lnSpcReduction="10000"/>
          </a:bodyPr>
          <a:lstStyle/>
          <a:p>
            <a:pPr marL="365760" indent="-283464">
              <a:lnSpc>
                <a:spcPct val="80000"/>
              </a:lnSpc>
              <a:buNone/>
              <a:defRPr/>
            </a:pPr>
            <a:r>
              <a:rPr lang="en-US" sz="2400" dirty="0"/>
              <a:t>  </a:t>
            </a:r>
            <a:r>
              <a:rPr lang="en-US" sz="2400" b="1" u="sng" dirty="0"/>
              <a:t>OCCLUSAL REDUCTION</a:t>
            </a:r>
            <a:r>
              <a:rPr lang="en-US" sz="2400" b="1" dirty="0"/>
              <a:t>:-</a:t>
            </a:r>
          </a:p>
          <a:p>
            <a:pPr marL="365760" indent="-283464">
              <a:lnSpc>
                <a:spcPct val="80000"/>
              </a:lnSpc>
              <a:buFont typeface="Wingdings 2"/>
              <a:buChar char=""/>
              <a:defRPr/>
            </a:pPr>
            <a:endParaRPr lang="en-US" sz="2400" dirty="0"/>
          </a:p>
          <a:p>
            <a:pPr marL="365760" indent="-283464">
              <a:lnSpc>
                <a:spcPct val="80000"/>
              </a:lnSpc>
              <a:buFont typeface="Wingdings 2"/>
              <a:buChar char=""/>
              <a:defRPr/>
            </a:pPr>
            <a:r>
              <a:rPr lang="en-US" sz="2400" dirty="0"/>
              <a:t>An important feature for providing adequate bulk of metal &amp; strength to the restoration is occlusal clearance.</a:t>
            </a:r>
          </a:p>
          <a:p>
            <a:pPr marL="365760" indent="-283464">
              <a:lnSpc>
                <a:spcPct val="80000"/>
              </a:lnSpc>
              <a:buFont typeface="Wingdings 2"/>
              <a:buChar char=""/>
              <a:defRPr/>
            </a:pPr>
            <a:endParaRPr lang="en-US" sz="2400" dirty="0"/>
          </a:p>
          <a:p>
            <a:pPr marL="365760" indent="-283464">
              <a:lnSpc>
                <a:spcPct val="80000"/>
              </a:lnSpc>
              <a:buFont typeface="Wingdings 2"/>
              <a:buChar char=""/>
              <a:defRPr/>
            </a:pPr>
            <a:endParaRPr lang="en-US" sz="2400" dirty="0"/>
          </a:p>
          <a:p>
            <a:pPr marL="365760" indent="-283464">
              <a:lnSpc>
                <a:spcPct val="80000"/>
              </a:lnSpc>
              <a:buFont typeface="Wingdings 2"/>
              <a:buChar char=""/>
              <a:defRPr/>
            </a:pPr>
            <a:endParaRPr lang="en-US" sz="2400" dirty="0"/>
          </a:p>
          <a:p>
            <a:pPr marL="365760" indent="-283464">
              <a:lnSpc>
                <a:spcPct val="80000"/>
              </a:lnSpc>
              <a:buNone/>
              <a:defRPr/>
            </a:pPr>
            <a:endParaRPr lang="en-US" sz="2400" dirty="0"/>
          </a:p>
          <a:p>
            <a:pPr marL="365760" indent="-283464">
              <a:lnSpc>
                <a:spcPct val="80000"/>
              </a:lnSpc>
              <a:buFontTx/>
              <a:buChar char="-"/>
              <a:defRPr/>
            </a:pPr>
            <a:endParaRPr lang="en-US" sz="2400" dirty="0"/>
          </a:p>
          <a:p>
            <a:pPr marL="365760" indent="-283464">
              <a:lnSpc>
                <a:spcPct val="80000"/>
              </a:lnSpc>
              <a:buFontTx/>
              <a:buChar char="-"/>
              <a:defRPr/>
            </a:pPr>
            <a:endParaRPr lang="en-US" sz="2400" dirty="0"/>
          </a:p>
          <a:p>
            <a:pPr marL="365760" indent="-283464">
              <a:lnSpc>
                <a:spcPct val="80000"/>
              </a:lnSpc>
              <a:buFontTx/>
              <a:buChar char="-"/>
              <a:defRPr/>
            </a:pPr>
            <a:r>
              <a:rPr lang="en-US" sz="2400" dirty="0"/>
              <a:t>Occlusal thickness varies with different restorative materials</a:t>
            </a:r>
          </a:p>
          <a:p>
            <a:pPr marL="365760" indent="-283464">
              <a:lnSpc>
                <a:spcPct val="80000"/>
              </a:lnSpc>
              <a:buFont typeface="Wingdings 2"/>
              <a:buChar char=""/>
              <a:defRPr/>
            </a:pPr>
            <a:endParaRPr lang="en-US" sz="2400" dirty="0"/>
          </a:p>
          <a:p>
            <a:pPr marL="365760" indent="-283464">
              <a:lnSpc>
                <a:spcPct val="80000"/>
              </a:lnSpc>
              <a:buNone/>
              <a:defRPr/>
            </a:pPr>
            <a:r>
              <a:rPr lang="en-US" sz="2400" dirty="0"/>
              <a:t>         Gold alloys – 1.5mm (FC) &amp; 1mm(NFC)</a:t>
            </a:r>
          </a:p>
          <a:p>
            <a:pPr marL="365760" indent="-283464">
              <a:lnSpc>
                <a:spcPct val="80000"/>
              </a:lnSpc>
              <a:buNone/>
              <a:defRPr/>
            </a:pPr>
            <a:r>
              <a:rPr lang="en-US" sz="2400" dirty="0"/>
              <a:t>         Metal-ceramic crowns- 1.5-2mm(FC)&amp;1-1.5mm(NFC)</a:t>
            </a:r>
          </a:p>
          <a:p>
            <a:pPr marL="365760" indent="-283464">
              <a:lnSpc>
                <a:spcPct val="80000"/>
              </a:lnSpc>
              <a:buNone/>
              <a:defRPr/>
            </a:pPr>
            <a:r>
              <a:rPr lang="en-US" sz="2400" dirty="0"/>
              <a:t>         All-ceramic crowns – 2mm of clearance on preparation</a:t>
            </a:r>
          </a:p>
          <a:p>
            <a:pPr marL="365760" indent="-283464">
              <a:lnSpc>
                <a:spcPct val="80000"/>
              </a:lnSpc>
              <a:buNone/>
              <a:defRPr/>
            </a:pPr>
            <a:r>
              <a:rPr lang="en-US" sz="2400" dirty="0"/>
              <a:t>                      </a:t>
            </a:r>
          </a:p>
        </p:txBody>
      </p:sp>
      <p:pic>
        <p:nvPicPr>
          <p:cNvPr id="88068" name="Picture 4" descr="scan0013"/>
          <p:cNvPicPr>
            <a:picLocks noChangeAspect="1" noChangeArrowheads="1"/>
          </p:cNvPicPr>
          <p:nvPr/>
        </p:nvPicPr>
        <p:blipFill>
          <a:blip r:embed="rId4" cstate="print">
            <a:lum bright="-30000" contrast="24000"/>
          </a:blip>
          <a:srcRect b="25000"/>
          <a:stretch>
            <a:fillRect/>
          </a:stretch>
        </p:blipFill>
        <p:spPr bwMode="auto">
          <a:xfrm>
            <a:off x="4125914" y="2667000"/>
            <a:ext cx="3940175" cy="1600200"/>
          </a:xfrm>
          <a:prstGeom prst="rect">
            <a:avLst/>
          </a:prstGeom>
          <a:noFill/>
          <a:ln w="28575">
            <a:solidFill>
              <a:srgbClr val="000000"/>
            </a:solidFill>
            <a:miter lim="800000"/>
            <a:headEnd/>
            <a:tailEnd/>
          </a:ln>
        </p:spPr>
      </p:pic>
      <p:pic>
        <p:nvPicPr>
          <p:cNvPr id="2" name="Audio 1">
            <a:hlinkClick r:id="" action="ppaction://media"/>
            <a:extLst>
              <a:ext uri="{FF2B5EF4-FFF2-40B4-BE49-F238E27FC236}">
                <a16:creationId xmlns:a16="http://schemas.microsoft.com/office/drawing/2014/main" id="{FD227DEB-CF61-4B97-B773-F1AC1DBC62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511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1981200" y="381001"/>
            <a:ext cx="8229600" cy="5745163"/>
          </a:xfrm>
        </p:spPr>
        <p:txBody>
          <a:bodyPr/>
          <a:lstStyle/>
          <a:p>
            <a:pPr>
              <a:lnSpc>
                <a:spcPct val="120000"/>
              </a:lnSpc>
              <a:buFontTx/>
              <a:buNone/>
            </a:pPr>
            <a:r>
              <a:rPr lang="en-US" sz="2400"/>
              <a:t>-   Firstly, opposing occlusal equilibration is to be achieved eg. Plunger cusps to be rounded.</a:t>
            </a:r>
          </a:p>
          <a:p>
            <a:pPr>
              <a:lnSpc>
                <a:spcPct val="120000"/>
              </a:lnSpc>
              <a:buFontTx/>
              <a:buChar char="-"/>
            </a:pPr>
            <a:r>
              <a:rPr lang="en-US" sz="2400"/>
              <a:t>Round line and point angles, avoid deep grooves in the center of the occlusal surfaces to prevent stress concentration and to distribute the forces over a larger surface area.</a:t>
            </a:r>
          </a:p>
          <a:p>
            <a:pPr>
              <a:lnSpc>
                <a:spcPct val="120000"/>
              </a:lnSpc>
              <a:buFontTx/>
              <a:buChar char="-"/>
            </a:pPr>
            <a:r>
              <a:rPr lang="en-US" sz="2400"/>
              <a:t>Uniform and planar occlusal reduction. </a:t>
            </a:r>
          </a:p>
          <a:p>
            <a:pPr>
              <a:buFontTx/>
              <a:buChar char="-"/>
            </a:pPr>
            <a:endParaRPr lang="en-US" sz="2400"/>
          </a:p>
        </p:txBody>
      </p:sp>
      <p:pic>
        <p:nvPicPr>
          <p:cNvPr id="89092" name="Picture 4" descr="scan0014"/>
          <p:cNvPicPr>
            <a:picLocks noChangeAspect="1" noChangeArrowheads="1"/>
          </p:cNvPicPr>
          <p:nvPr/>
        </p:nvPicPr>
        <p:blipFill>
          <a:blip r:embed="rId4" cstate="print">
            <a:lum bright="-42000" contrast="48000"/>
          </a:blip>
          <a:srcRect l="1515" r="1515" b="22858"/>
          <a:stretch>
            <a:fillRect/>
          </a:stretch>
        </p:blipFill>
        <p:spPr bwMode="auto">
          <a:xfrm>
            <a:off x="3276600" y="3886200"/>
            <a:ext cx="5334000" cy="2743200"/>
          </a:xfrm>
          <a:prstGeom prst="rect">
            <a:avLst/>
          </a:prstGeom>
          <a:noFill/>
          <a:ln w="28575">
            <a:solidFill>
              <a:srgbClr val="000000"/>
            </a:solidFill>
            <a:miter lim="800000"/>
            <a:headEnd/>
            <a:tailEnd/>
          </a:ln>
        </p:spPr>
      </p:pic>
      <p:pic>
        <p:nvPicPr>
          <p:cNvPr id="2" name="Audio 1">
            <a:hlinkClick r:id="" action="ppaction://media"/>
            <a:extLst>
              <a:ext uri="{FF2B5EF4-FFF2-40B4-BE49-F238E27FC236}">
                <a16:creationId xmlns:a16="http://schemas.microsoft.com/office/drawing/2014/main" id="{CA999A1C-8271-4A7C-81FB-52CE9F9B1F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265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idx="1"/>
          </p:nvPr>
        </p:nvSpPr>
        <p:spPr>
          <a:xfrm>
            <a:off x="1981200" y="304800"/>
            <a:ext cx="8229600" cy="6248400"/>
          </a:xfrm>
        </p:spPr>
        <p:txBody>
          <a:bodyPr/>
          <a:lstStyle/>
          <a:p>
            <a:pPr>
              <a:lnSpc>
                <a:spcPct val="80000"/>
              </a:lnSpc>
            </a:pPr>
            <a:r>
              <a:rPr lang="en-US"/>
              <a:t>This ensures:</a:t>
            </a:r>
          </a:p>
          <a:p>
            <a:pPr>
              <a:lnSpc>
                <a:spcPct val="80000"/>
              </a:lnSpc>
              <a:buFontTx/>
              <a:buNone/>
            </a:pPr>
            <a:r>
              <a:rPr lang="en-US"/>
              <a:t>         -sufficient occlusal clearance</a:t>
            </a:r>
          </a:p>
          <a:p>
            <a:pPr>
              <a:lnSpc>
                <a:spcPct val="80000"/>
              </a:lnSpc>
              <a:buFontTx/>
              <a:buNone/>
            </a:pPr>
            <a:r>
              <a:rPr lang="en-US"/>
              <a:t>         - preservation of tooth structure</a:t>
            </a:r>
          </a:p>
          <a:p>
            <a:pPr>
              <a:lnSpc>
                <a:spcPct val="80000"/>
              </a:lnSpc>
              <a:buFontTx/>
              <a:buNone/>
            </a:pPr>
            <a:r>
              <a:rPr lang="en-US"/>
              <a:t>         - gives rigidity to crown because of     </a:t>
            </a:r>
          </a:p>
          <a:p>
            <a:pPr>
              <a:lnSpc>
                <a:spcPct val="80000"/>
              </a:lnSpc>
              <a:buFontTx/>
              <a:buNone/>
            </a:pPr>
            <a:r>
              <a:rPr lang="en-US"/>
              <a:t>           CORRUGATED  EFFECT OF PLANE</a:t>
            </a:r>
          </a:p>
          <a:p>
            <a:pPr>
              <a:lnSpc>
                <a:spcPct val="80000"/>
              </a:lnSpc>
            </a:pPr>
            <a:endParaRPr lang="en-US"/>
          </a:p>
          <a:p>
            <a:pPr>
              <a:lnSpc>
                <a:spcPct val="80000"/>
              </a:lnSpc>
            </a:pPr>
            <a:r>
              <a:rPr lang="en-US"/>
              <a:t>OCCLUSAL OFFSET can be given on posterior partial veneer crown preparation to provide space for a TRUSS of metal to form reinforcing strap</a:t>
            </a:r>
          </a:p>
          <a:p>
            <a:pPr>
              <a:lnSpc>
                <a:spcPct val="80000"/>
              </a:lnSpc>
            </a:pPr>
            <a:endParaRPr lang="en-US"/>
          </a:p>
          <a:p>
            <a:pPr>
              <a:lnSpc>
                <a:spcPct val="80000"/>
              </a:lnSpc>
            </a:pPr>
            <a:r>
              <a:rPr lang="en-US"/>
              <a:t>INCISAL OFFSET can be given on anterior partial veneer crown preparation to provide space for metal that helps to strengthen the lingual-incisal margin</a:t>
            </a:r>
          </a:p>
        </p:txBody>
      </p:sp>
      <p:pic>
        <p:nvPicPr>
          <p:cNvPr id="2" name="Audio 1">
            <a:hlinkClick r:id="" action="ppaction://media"/>
            <a:extLst>
              <a:ext uri="{FF2B5EF4-FFF2-40B4-BE49-F238E27FC236}">
                <a16:creationId xmlns:a16="http://schemas.microsoft.com/office/drawing/2014/main" id="{6EE7066B-C9B1-4BFB-B2C7-AA3242BA1B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298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idx="4294967295"/>
          </p:nvPr>
        </p:nvSpPr>
        <p:spPr>
          <a:xfrm>
            <a:off x="1547446" y="228600"/>
            <a:ext cx="7835704" cy="6400800"/>
          </a:xfrm>
        </p:spPr>
        <p:txBody>
          <a:bodyPr/>
          <a:lstStyle/>
          <a:p>
            <a:pPr>
              <a:buFontTx/>
              <a:buNone/>
            </a:pPr>
            <a:r>
              <a:rPr lang="en-US" dirty="0"/>
              <a:t>  </a:t>
            </a:r>
            <a:r>
              <a:rPr lang="en-US" sz="2400" b="1" u="sng" dirty="0">
                <a:solidFill>
                  <a:srgbClr val="FF0000"/>
                </a:solidFill>
              </a:rPr>
              <a:t>FUNCTIONAL CUSP BEVEL</a:t>
            </a:r>
            <a:r>
              <a:rPr lang="en-US" sz="2400" b="1" dirty="0">
                <a:solidFill>
                  <a:srgbClr val="FF0000"/>
                </a:solidFill>
              </a:rPr>
              <a:t>:-</a:t>
            </a:r>
          </a:p>
          <a:p>
            <a:r>
              <a:rPr lang="en-US" sz="2400" dirty="0"/>
              <a:t>It is an integral part of the occlusal reduction.</a:t>
            </a:r>
          </a:p>
          <a:p>
            <a:endParaRPr lang="en-US" sz="2400" dirty="0"/>
          </a:p>
          <a:p>
            <a:endParaRPr lang="en-US" dirty="0"/>
          </a:p>
          <a:p>
            <a:endParaRPr lang="en-US" dirty="0"/>
          </a:p>
          <a:p>
            <a:endParaRPr lang="en-US" dirty="0"/>
          </a:p>
          <a:p>
            <a:r>
              <a:rPr lang="en-US" sz="2400" dirty="0"/>
              <a:t>A wide bevel on the lingual inclines of the maxillary lingual cusps &amp; the buccal inclines of the mandibular buccal cusps provides space for an adequate bulk of metal in an area of heavy occlusal contact.</a:t>
            </a:r>
          </a:p>
        </p:txBody>
      </p:sp>
      <p:pic>
        <p:nvPicPr>
          <p:cNvPr id="91140" name="Picture 4" descr="scan0015"/>
          <p:cNvPicPr>
            <a:picLocks noChangeAspect="1" noChangeArrowheads="1"/>
          </p:cNvPicPr>
          <p:nvPr/>
        </p:nvPicPr>
        <p:blipFill>
          <a:blip r:embed="rId4" cstate="print">
            <a:lum bright="-42000" contrast="48000"/>
          </a:blip>
          <a:srcRect l="2551" r="3030" b="22580"/>
          <a:stretch>
            <a:fillRect/>
          </a:stretch>
        </p:blipFill>
        <p:spPr bwMode="auto">
          <a:xfrm>
            <a:off x="4267200" y="1219200"/>
            <a:ext cx="4191000" cy="1981200"/>
          </a:xfrm>
          <a:prstGeom prst="rect">
            <a:avLst/>
          </a:prstGeom>
          <a:noFill/>
          <a:ln w="9525">
            <a:noFill/>
            <a:miter lim="800000"/>
            <a:headEnd/>
            <a:tailEnd/>
          </a:ln>
        </p:spPr>
      </p:pic>
      <p:pic>
        <p:nvPicPr>
          <p:cNvPr id="91141" name="Picture 5" descr="anand"/>
          <p:cNvPicPr>
            <a:picLocks noChangeAspect="1" noChangeArrowheads="1"/>
          </p:cNvPicPr>
          <p:nvPr/>
        </p:nvPicPr>
        <p:blipFill>
          <a:blip r:embed="rId5" cstate="print"/>
          <a:srcRect/>
          <a:stretch>
            <a:fillRect/>
          </a:stretch>
        </p:blipFill>
        <p:spPr bwMode="auto">
          <a:xfrm>
            <a:off x="4762500" y="4457114"/>
            <a:ext cx="2667000" cy="2071688"/>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id="{00C16D8D-6318-4514-82C7-FFE2A7B598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advTm="271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flipV="1">
            <a:off x="2208214" y="685800"/>
            <a:ext cx="7775575" cy="82550"/>
          </a:xfrm>
        </p:spPr>
        <p:txBody>
          <a:bodyPr>
            <a:normAutofit fontScale="90000"/>
          </a:bodyPr>
          <a:lstStyle/>
          <a:p>
            <a:pPr>
              <a:defRPr/>
            </a:pPr>
            <a:r>
              <a:rPr lang="en-US">
                <a:solidFill>
                  <a:schemeClr val="tx2">
                    <a:satMod val="130000"/>
                  </a:schemeClr>
                </a:solidFill>
              </a:rPr>
              <a:t> </a:t>
            </a:r>
          </a:p>
        </p:txBody>
      </p:sp>
      <p:sp>
        <p:nvSpPr>
          <p:cNvPr id="92163" name="Rectangle 3"/>
          <p:cNvSpPr>
            <a:spLocks noGrp="1" noChangeArrowheads="1"/>
          </p:cNvSpPr>
          <p:nvPr>
            <p:ph idx="1"/>
          </p:nvPr>
        </p:nvSpPr>
        <p:spPr>
          <a:xfrm>
            <a:off x="1524000" y="609600"/>
            <a:ext cx="9144000" cy="6096000"/>
          </a:xfrm>
        </p:spPr>
        <p:txBody>
          <a:bodyPr/>
          <a:lstStyle/>
          <a:p>
            <a:r>
              <a:rPr lang="en-US"/>
              <a:t>If a wide bevel is not placed on the functional cusp, several problems may occur :</a:t>
            </a:r>
          </a:p>
          <a:p>
            <a:pPr>
              <a:buFontTx/>
              <a:buNone/>
            </a:pPr>
            <a:r>
              <a:rPr lang="en-US"/>
              <a:t>    - If the crown is waxed &amp; cast to normal contour it can cause a thin area or perforation in the casting. </a:t>
            </a:r>
          </a:p>
          <a:p>
            <a:pPr>
              <a:buFontTx/>
              <a:buNone/>
            </a:pPr>
            <a:endParaRPr lang="en-US"/>
          </a:p>
          <a:p>
            <a:pPr>
              <a:buFontTx/>
              <a:buNone/>
            </a:pPr>
            <a:endParaRPr lang="en-US"/>
          </a:p>
          <a:p>
            <a:pPr>
              <a:buFontTx/>
              <a:buNone/>
            </a:pPr>
            <a:endParaRPr lang="en-US"/>
          </a:p>
          <a:p>
            <a:pPr>
              <a:buFontTx/>
              <a:buNone/>
            </a:pPr>
            <a:r>
              <a:rPr lang="en-US"/>
              <a:t>     - To prevent this the crown may be waxed to optimal thickness resulting in overcontouring &amp; poor occlusion.</a:t>
            </a:r>
          </a:p>
        </p:txBody>
      </p:sp>
      <p:pic>
        <p:nvPicPr>
          <p:cNvPr id="92164" name="Picture 4" descr="scan0016"/>
          <p:cNvPicPr>
            <a:picLocks noChangeAspect="1" noChangeArrowheads="1"/>
          </p:cNvPicPr>
          <p:nvPr/>
        </p:nvPicPr>
        <p:blipFill>
          <a:blip r:embed="rId4" cstate="print">
            <a:lum bright="-42000" contrast="48000"/>
          </a:blip>
          <a:srcRect r="2888" b="20686"/>
          <a:stretch>
            <a:fillRect/>
          </a:stretch>
        </p:blipFill>
        <p:spPr bwMode="auto">
          <a:xfrm>
            <a:off x="4343400" y="2438401"/>
            <a:ext cx="3429000" cy="1327687"/>
          </a:xfrm>
          <a:prstGeom prst="rect">
            <a:avLst/>
          </a:prstGeom>
          <a:noFill/>
          <a:ln w="28575">
            <a:solidFill>
              <a:srgbClr val="000000"/>
            </a:solidFill>
            <a:miter lim="800000"/>
            <a:headEnd/>
            <a:tailEnd/>
          </a:ln>
        </p:spPr>
      </p:pic>
      <p:pic>
        <p:nvPicPr>
          <p:cNvPr id="92165" name="Picture 5" descr="scan0017"/>
          <p:cNvPicPr>
            <a:picLocks noChangeAspect="1" noChangeArrowheads="1"/>
          </p:cNvPicPr>
          <p:nvPr/>
        </p:nvPicPr>
        <p:blipFill>
          <a:blip r:embed="rId5" cstate="print">
            <a:lum bright="-42000" contrast="48000"/>
          </a:blip>
          <a:srcRect l="2222" t="3664" r="2222" b="19389"/>
          <a:stretch>
            <a:fillRect/>
          </a:stretch>
        </p:blipFill>
        <p:spPr bwMode="auto">
          <a:xfrm>
            <a:off x="4343400" y="4953000"/>
            <a:ext cx="3505200" cy="1752600"/>
          </a:xfrm>
          <a:prstGeom prst="rect">
            <a:avLst/>
          </a:prstGeom>
          <a:noFill/>
          <a:ln w="28575">
            <a:solidFill>
              <a:srgbClr val="000000"/>
            </a:solidFill>
            <a:miter lim="800000"/>
            <a:headEnd/>
            <a:tailEnd/>
          </a:ln>
        </p:spPr>
      </p:pic>
      <p:pic>
        <p:nvPicPr>
          <p:cNvPr id="2" name="Audio 1">
            <a:hlinkClick r:id="" action="ppaction://media"/>
            <a:extLst>
              <a:ext uri="{FF2B5EF4-FFF2-40B4-BE49-F238E27FC236}">
                <a16:creationId xmlns:a16="http://schemas.microsoft.com/office/drawing/2014/main" id="{21C65B7C-3BCC-4C1B-BC1F-8F355B70DC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p:transition advTm="25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idx="1"/>
          </p:nvPr>
        </p:nvSpPr>
        <p:spPr>
          <a:xfrm>
            <a:off x="1752600" y="838200"/>
            <a:ext cx="8686800" cy="5867400"/>
          </a:xfrm>
        </p:spPr>
        <p:txBody>
          <a:bodyPr/>
          <a:lstStyle/>
          <a:p>
            <a:pPr>
              <a:buFontTx/>
              <a:buNone/>
            </a:pPr>
            <a:r>
              <a:rPr lang="en-US"/>
              <a:t>  - If an attempt is made to obtain space for an adequate bulk in a normally contoured casting without a bevel, it will result in over inclination of the buccal surface which will destroy excessive tooth structure while lessening retention. </a:t>
            </a:r>
          </a:p>
        </p:txBody>
      </p:sp>
      <p:pic>
        <p:nvPicPr>
          <p:cNvPr id="93188" name="Picture 4" descr="scan0018"/>
          <p:cNvPicPr>
            <a:picLocks noChangeAspect="1" noChangeArrowheads="1"/>
          </p:cNvPicPr>
          <p:nvPr/>
        </p:nvPicPr>
        <p:blipFill>
          <a:blip r:embed="rId4" cstate="print">
            <a:lum bright="-48000" contrast="48000"/>
          </a:blip>
          <a:srcRect r="3792" b="20442"/>
          <a:stretch>
            <a:fillRect/>
          </a:stretch>
        </p:blipFill>
        <p:spPr bwMode="auto">
          <a:xfrm>
            <a:off x="4114800" y="3505200"/>
            <a:ext cx="3733800" cy="2133600"/>
          </a:xfrm>
          <a:prstGeom prst="rect">
            <a:avLst/>
          </a:prstGeom>
          <a:noFill/>
          <a:ln w="28575">
            <a:solidFill>
              <a:srgbClr val="000000"/>
            </a:solidFill>
            <a:miter lim="800000"/>
            <a:headEnd/>
            <a:tailEnd/>
          </a:ln>
        </p:spPr>
      </p:pic>
      <p:pic>
        <p:nvPicPr>
          <p:cNvPr id="2" name="Audio 1">
            <a:hlinkClick r:id="" action="ppaction://media"/>
            <a:extLst>
              <a:ext uri="{FF2B5EF4-FFF2-40B4-BE49-F238E27FC236}">
                <a16:creationId xmlns:a16="http://schemas.microsoft.com/office/drawing/2014/main" id="{5DD54EE0-25A8-47C4-A9C5-02DDB048F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156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idx="1"/>
          </p:nvPr>
        </p:nvSpPr>
        <p:spPr>
          <a:xfrm>
            <a:off x="1676400" y="838200"/>
            <a:ext cx="8839200" cy="5791200"/>
          </a:xfrm>
        </p:spPr>
        <p:txBody>
          <a:bodyPr/>
          <a:lstStyle/>
          <a:p>
            <a:pPr>
              <a:buFontTx/>
              <a:buNone/>
            </a:pPr>
            <a:r>
              <a:rPr lang="en-US" dirty="0">
                <a:solidFill>
                  <a:srgbClr val="FF0000"/>
                </a:solidFill>
              </a:rPr>
              <a:t> </a:t>
            </a:r>
            <a:r>
              <a:rPr lang="en-US" sz="2400" b="1" dirty="0">
                <a:solidFill>
                  <a:srgbClr val="FF0000"/>
                </a:solidFill>
              </a:rPr>
              <a:t> </a:t>
            </a:r>
            <a:r>
              <a:rPr lang="en-US" sz="2400" b="1" u="sng" dirty="0">
                <a:solidFill>
                  <a:srgbClr val="FF0000"/>
                </a:solidFill>
              </a:rPr>
              <a:t>AXIAL REDUCTION</a:t>
            </a:r>
            <a:r>
              <a:rPr lang="en-US" sz="2400" b="1" dirty="0">
                <a:solidFill>
                  <a:srgbClr val="FF0000"/>
                </a:solidFill>
              </a:rPr>
              <a:t>:-</a:t>
            </a:r>
          </a:p>
          <a:p>
            <a:r>
              <a:rPr lang="en-US" dirty="0"/>
              <a:t>It plays an important role in securing space for an adequate thickness of restorative material.</a:t>
            </a:r>
          </a:p>
          <a:p>
            <a:r>
              <a:rPr lang="en-US" dirty="0"/>
              <a:t>Inadequate axial reduction can cause thin walls &amp; a weak restoration subjected to distortion  or a bulbous, </a:t>
            </a:r>
            <a:r>
              <a:rPr lang="en-US" dirty="0" err="1"/>
              <a:t>overcontoured</a:t>
            </a:r>
            <a:r>
              <a:rPr lang="en-US" dirty="0"/>
              <a:t> restoration which will strengthen the restoration but may have a disastrous effect on periodontium.</a:t>
            </a:r>
          </a:p>
        </p:txBody>
      </p:sp>
      <p:pic>
        <p:nvPicPr>
          <p:cNvPr id="94212" name="Picture 4" descr="scan0019"/>
          <p:cNvPicPr>
            <a:picLocks noChangeAspect="1" noChangeArrowheads="1"/>
          </p:cNvPicPr>
          <p:nvPr/>
        </p:nvPicPr>
        <p:blipFill>
          <a:blip r:embed="rId4" cstate="print">
            <a:lum bright="-48000" contrast="42000"/>
          </a:blip>
          <a:srcRect l="1198" r="35297" b="7382"/>
          <a:stretch>
            <a:fillRect/>
          </a:stretch>
        </p:blipFill>
        <p:spPr bwMode="auto">
          <a:xfrm>
            <a:off x="3886200" y="4572000"/>
            <a:ext cx="4800600" cy="2057400"/>
          </a:xfrm>
          <a:prstGeom prst="rect">
            <a:avLst/>
          </a:prstGeom>
          <a:noFill/>
          <a:ln w="28575">
            <a:solidFill>
              <a:srgbClr val="000000"/>
            </a:solidFill>
            <a:miter lim="800000"/>
            <a:headEnd/>
            <a:tailEnd/>
          </a:ln>
        </p:spPr>
      </p:pic>
      <p:pic>
        <p:nvPicPr>
          <p:cNvPr id="2" name="Audio 1">
            <a:hlinkClick r:id="" action="ppaction://media"/>
            <a:extLst>
              <a:ext uri="{FF2B5EF4-FFF2-40B4-BE49-F238E27FC236}">
                <a16:creationId xmlns:a16="http://schemas.microsoft.com/office/drawing/2014/main" id="{07135FB5-0255-42E4-BC2C-35C40A4E00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225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idx="1"/>
          </p:nvPr>
        </p:nvSpPr>
        <p:spPr>
          <a:xfrm>
            <a:off x="1752600" y="776068"/>
            <a:ext cx="8686800" cy="5867400"/>
          </a:xfrm>
        </p:spPr>
        <p:txBody>
          <a:bodyPr/>
          <a:lstStyle/>
          <a:p>
            <a:r>
              <a:rPr lang="en-US" dirty="0"/>
              <a:t>Other features that  provide space for metal and improve the rigidity &amp; durability of the restoration are: </a:t>
            </a:r>
          </a:p>
          <a:p>
            <a:pPr>
              <a:buFontTx/>
              <a:buNone/>
            </a:pPr>
            <a:r>
              <a:rPr lang="en-US" dirty="0"/>
              <a:t>     The offset, the occlusal shoulder, the isthmus,</a:t>
            </a:r>
          </a:p>
          <a:p>
            <a:pPr>
              <a:buFontTx/>
              <a:buNone/>
            </a:pPr>
            <a:r>
              <a:rPr lang="en-US" dirty="0"/>
              <a:t>      the proximal groove &amp; the box.</a:t>
            </a:r>
          </a:p>
          <a:p>
            <a:pPr>
              <a:buFontTx/>
              <a:buNone/>
            </a:pPr>
            <a:endParaRPr lang="en-US" dirty="0"/>
          </a:p>
        </p:txBody>
      </p:sp>
      <p:pic>
        <p:nvPicPr>
          <p:cNvPr id="95236" name="Picture 4" descr="scan0020"/>
          <p:cNvPicPr>
            <a:picLocks noChangeAspect="1" noChangeArrowheads="1"/>
          </p:cNvPicPr>
          <p:nvPr/>
        </p:nvPicPr>
        <p:blipFill>
          <a:blip r:embed="rId4" cstate="print">
            <a:lum bright="-54000" contrast="60000"/>
          </a:blip>
          <a:srcRect l="1215" t="2777" r="34396" b="5556"/>
          <a:stretch>
            <a:fillRect/>
          </a:stretch>
        </p:blipFill>
        <p:spPr bwMode="auto">
          <a:xfrm>
            <a:off x="3352800" y="3429000"/>
            <a:ext cx="4800600" cy="2514600"/>
          </a:xfrm>
          <a:prstGeom prst="rect">
            <a:avLst/>
          </a:prstGeom>
          <a:noFill/>
          <a:ln w="28575">
            <a:solidFill>
              <a:srgbClr val="000000"/>
            </a:solidFill>
            <a:miter lim="800000"/>
            <a:headEnd/>
            <a:tailEnd/>
          </a:ln>
        </p:spPr>
      </p:pic>
      <p:pic>
        <p:nvPicPr>
          <p:cNvPr id="2" name="Audio 1">
            <a:hlinkClick r:id="" action="ppaction://media"/>
            <a:extLst>
              <a:ext uri="{FF2B5EF4-FFF2-40B4-BE49-F238E27FC236}">
                <a16:creationId xmlns:a16="http://schemas.microsoft.com/office/drawing/2014/main" id="{E665895A-7BB8-4E24-BEDB-C3D8D25760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148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idx="1"/>
          </p:nvPr>
        </p:nvSpPr>
        <p:spPr>
          <a:xfrm>
            <a:off x="1752600" y="304800"/>
            <a:ext cx="8610600" cy="6248400"/>
          </a:xfrm>
        </p:spPr>
        <p:txBody>
          <a:bodyPr/>
          <a:lstStyle/>
          <a:p>
            <a:pPr marL="0" indent="0">
              <a:lnSpc>
                <a:spcPct val="170000"/>
              </a:lnSpc>
              <a:buNone/>
            </a:pPr>
            <a:r>
              <a:rPr lang="en-US" b="1" i="1" u="sng" dirty="0">
                <a:solidFill>
                  <a:srgbClr val="FF0000"/>
                </a:solidFill>
              </a:rPr>
              <a:t>Selection of the alloy:  </a:t>
            </a:r>
          </a:p>
          <a:p>
            <a:pPr marL="0" indent="0">
              <a:lnSpc>
                <a:spcPct val="170000"/>
              </a:lnSpc>
              <a:buNone/>
            </a:pPr>
            <a:r>
              <a:rPr lang="en-US" dirty="0"/>
              <a:t>-</a:t>
            </a:r>
            <a:r>
              <a:rPr lang="en-US" sz="2400" dirty="0"/>
              <a:t>It is essential that there be sufficient clinical evidence of superiority, before selecting a particular material.</a:t>
            </a:r>
          </a:p>
          <a:p>
            <a:pPr marL="0" indent="0">
              <a:lnSpc>
                <a:spcPct val="170000"/>
              </a:lnSpc>
              <a:buNone/>
            </a:pPr>
            <a:r>
              <a:rPr lang="en-US" sz="2400" dirty="0"/>
              <a:t>-Type I and II gold alloys…</a:t>
            </a:r>
          </a:p>
          <a:p>
            <a:pPr marL="0" indent="0">
              <a:lnSpc>
                <a:spcPct val="170000"/>
              </a:lnSpc>
              <a:buNone/>
            </a:pPr>
            <a:endParaRPr lang="en-US" sz="2400" dirty="0"/>
          </a:p>
        </p:txBody>
      </p:sp>
      <p:pic>
        <p:nvPicPr>
          <p:cNvPr id="2" name="Audio 1">
            <a:hlinkClick r:id="" action="ppaction://media"/>
            <a:extLst>
              <a:ext uri="{FF2B5EF4-FFF2-40B4-BE49-F238E27FC236}">
                <a16:creationId xmlns:a16="http://schemas.microsoft.com/office/drawing/2014/main" id="{9D91CC7D-8336-42DF-9AA4-1A6412D190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253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idx="1"/>
          </p:nvPr>
        </p:nvSpPr>
        <p:spPr>
          <a:xfrm>
            <a:off x="1828800" y="304800"/>
            <a:ext cx="8534400" cy="6248400"/>
          </a:xfrm>
        </p:spPr>
        <p:txBody>
          <a:bodyPr>
            <a:normAutofit fontScale="92500" lnSpcReduction="10000"/>
          </a:bodyPr>
          <a:lstStyle/>
          <a:p>
            <a:pPr marL="0" indent="0">
              <a:buNone/>
              <a:defRPr/>
            </a:pPr>
            <a:r>
              <a:rPr lang="en-US" sz="2000" b="1" u="sng" dirty="0">
                <a:solidFill>
                  <a:srgbClr val="FF0000"/>
                </a:solidFill>
              </a:rPr>
              <a:t>Factors considered when selecting an alloy: </a:t>
            </a:r>
          </a:p>
          <a:p>
            <a:pPr marL="0" indent="0">
              <a:buFont typeface="Wingdings" pitchFamily="2" charset="2"/>
              <a:buAutoNum type="arabicPeriod"/>
              <a:defRPr/>
            </a:pPr>
            <a:endParaRPr lang="en-US" sz="2000" u="sng" dirty="0"/>
          </a:p>
          <a:p>
            <a:pPr marL="0" indent="0">
              <a:buFont typeface="Wingdings" pitchFamily="2" charset="2"/>
              <a:buAutoNum type="arabicPeriod"/>
              <a:defRPr/>
            </a:pPr>
            <a:r>
              <a:rPr lang="en-US" sz="2000" u="sng" dirty="0">
                <a:solidFill>
                  <a:srgbClr val="0070C0"/>
                </a:solidFill>
              </a:rPr>
              <a:t>Intended use:</a:t>
            </a:r>
          </a:p>
          <a:p>
            <a:pPr marL="0" indent="0">
              <a:buNone/>
              <a:defRPr/>
            </a:pPr>
            <a:r>
              <a:rPr lang="en-US" sz="2000" dirty="0"/>
              <a:t>Traditionally alloys for casting were classified on the basis of their intended use-</a:t>
            </a:r>
          </a:p>
          <a:p>
            <a:pPr marL="0" indent="0">
              <a:buNone/>
              <a:defRPr/>
            </a:pPr>
            <a:r>
              <a:rPr lang="en-US" sz="2000" dirty="0"/>
              <a:t>-Type I: Simple inlays</a:t>
            </a:r>
          </a:p>
          <a:p>
            <a:pPr marL="0" indent="0">
              <a:buNone/>
              <a:defRPr/>
            </a:pPr>
            <a:r>
              <a:rPr lang="en-US" sz="2000" dirty="0"/>
              <a:t>-Type II: Complex inlays</a:t>
            </a:r>
          </a:p>
          <a:p>
            <a:pPr marL="0" indent="0">
              <a:buNone/>
              <a:defRPr/>
            </a:pPr>
            <a:r>
              <a:rPr lang="en-US" sz="2000" dirty="0"/>
              <a:t>-Type III: Crowns and fixed partial dentures</a:t>
            </a:r>
          </a:p>
          <a:p>
            <a:pPr marL="0" indent="0">
              <a:buNone/>
              <a:defRPr/>
            </a:pPr>
            <a:r>
              <a:rPr lang="en-US" sz="2000" dirty="0"/>
              <a:t>-Type IV: Removable partial dentures and pin ledges.</a:t>
            </a:r>
          </a:p>
          <a:p>
            <a:pPr marL="0" indent="0">
              <a:buNone/>
              <a:defRPr/>
            </a:pPr>
            <a:r>
              <a:rPr lang="en-US" sz="2000" dirty="0"/>
              <a:t>Porcelain: metal-ceramic alloys.</a:t>
            </a:r>
          </a:p>
          <a:p>
            <a:pPr marL="0" indent="0">
              <a:buNone/>
              <a:defRPr/>
            </a:pPr>
            <a:endParaRPr lang="en-US" sz="2000" dirty="0"/>
          </a:p>
          <a:p>
            <a:pPr marL="0" indent="0">
              <a:buNone/>
              <a:defRPr/>
            </a:pPr>
            <a:r>
              <a:rPr lang="en-US" sz="2000" dirty="0"/>
              <a:t>2.</a:t>
            </a:r>
            <a:r>
              <a:rPr lang="en-US" sz="2000" u="sng" dirty="0"/>
              <a:t> </a:t>
            </a:r>
            <a:r>
              <a:rPr lang="en-US" sz="2000" u="sng" dirty="0">
                <a:solidFill>
                  <a:srgbClr val="0070C0"/>
                </a:solidFill>
              </a:rPr>
              <a:t>Physical properties</a:t>
            </a:r>
            <a:r>
              <a:rPr lang="en-US" sz="2000" u="sng" dirty="0">
                <a:solidFill>
                  <a:srgbClr val="002060"/>
                </a:solidFill>
              </a:rPr>
              <a:t>: </a:t>
            </a:r>
            <a:r>
              <a:rPr lang="en-US" sz="2000" dirty="0"/>
              <a:t>FDI (1965) classified casting alloys according to their physical properties as:</a:t>
            </a:r>
          </a:p>
          <a:p>
            <a:pPr marL="0" indent="0">
              <a:lnSpc>
                <a:spcPct val="130000"/>
              </a:lnSpc>
              <a:buNone/>
              <a:defRPr/>
            </a:pPr>
            <a:r>
              <a:rPr lang="en-US" sz="2000" dirty="0"/>
              <a:t>Type I: Soft</a:t>
            </a:r>
          </a:p>
          <a:p>
            <a:pPr marL="0" indent="0">
              <a:lnSpc>
                <a:spcPct val="130000"/>
              </a:lnSpc>
              <a:buNone/>
              <a:defRPr/>
            </a:pPr>
            <a:r>
              <a:rPr lang="en-US" sz="2000" dirty="0"/>
              <a:t>Type II: Medium</a:t>
            </a:r>
          </a:p>
          <a:p>
            <a:pPr marL="0" indent="0">
              <a:lnSpc>
                <a:spcPct val="130000"/>
              </a:lnSpc>
              <a:buNone/>
              <a:defRPr/>
            </a:pPr>
            <a:r>
              <a:rPr lang="en-US" sz="2000" dirty="0"/>
              <a:t>Type III: Hard </a:t>
            </a:r>
          </a:p>
          <a:p>
            <a:pPr marL="0" indent="0">
              <a:lnSpc>
                <a:spcPct val="130000"/>
              </a:lnSpc>
              <a:buNone/>
              <a:defRPr/>
            </a:pPr>
            <a:r>
              <a:rPr lang="en-US" sz="2000" dirty="0"/>
              <a:t>Type IV: Extra-hard</a:t>
            </a:r>
          </a:p>
          <a:p>
            <a:pPr marL="0" indent="0">
              <a:buNone/>
              <a:defRPr/>
            </a:pPr>
            <a:endParaRPr lang="en-US" sz="2000" dirty="0"/>
          </a:p>
          <a:p>
            <a:pPr marL="0" indent="0">
              <a:buNone/>
              <a:defRPr/>
            </a:pPr>
            <a:endParaRPr lang="en-US" sz="2000" dirty="0"/>
          </a:p>
          <a:p>
            <a:pPr marL="0" indent="0">
              <a:buNone/>
              <a:defRPr/>
            </a:pPr>
            <a:endParaRPr lang="en-US" sz="2000" dirty="0"/>
          </a:p>
        </p:txBody>
      </p:sp>
      <p:pic>
        <p:nvPicPr>
          <p:cNvPr id="2" name="Audio 1">
            <a:hlinkClick r:id="" action="ppaction://media"/>
            <a:extLst>
              <a:ext uri="{FF2B5EF4-FFF2-40B4-BE49-F238E27FC236}">
                <a16:creationId xmlns:a16="http://schemas.microsoft.com/office/drawing/2014/main" id="{8F43AFCE-881D-465F-A42A-430EED4E0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31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defRPr/>
            </a:pPr>
            <a:r>
              <a:rPr lang="en-US" sz="3200" b="1" dirty="0">
                <a:solidFill>
                  <a:srgbClr val="FF0000"/>
                </a:solidFill>
              </a:rPr>
              <a:t>RESISTANCE FORM</a:t>
            </a:r>
          </a:p>
        </p:txBody>
      </p:sp>
      <p:sp>
        <p:nvSpPr>
          <p:cNvPr id="70659" name="Rectangle 3"/>
          <p:cNvSpPr>
            <a:spLocks noGrp="1" noChangeArrowheads="1"/>
          </p:cNvSpPr>
          <p:nvPr>
            <p:ph idx="1"/>
          </p:nvPr>
        </p:nvSpPr>
        <p:spPr/>
        <p:txBody>
          <a:bodyPr/>
          <a:lstStyle/>
          <a:p>
            <a:pPr algn="just">
              <a:lnSpc>
                <a:spcPct val="120000"/>
              </a:lnSpc>
            </a:pPr>
            <a:r>
              <a:rPr lang="en-US" sz="2000"/>
              <a:t>The features of a tooth preparation that enhance the stability of restoration and resist dislodgement along an axis other than the path of placement (GPT).</a:t>
            </a:r>
          </a:p>
          <a:p>
            <a:pPr algn="just">
              <a:lnSpc>
                <a:spcPct val="120000"/>
              </a:lnSpc>
            </a:pPr>
            <a:r>
              <a:rPr lang="en-US" sz="2000"/>
              <a:t>It prevents dislodgement of a restoration by forces directed in an apical, oblique or horizontal direction. </a:t>
            </a:r>
          </a:p>
          <a:p>
            <a:pPr algn="just">
              <a:lnSpc>
                <a:spcPct val="120000"/>
              </a:lnSpc>
            </a:pPr>
            <a:r>
              <a:rPr lang="en-US" sz="2000"/>
              <a:t>The geometric configuration of tooth structure must place the cement in compression to provide the necessary resistance.</a:t>
            </a:r>
          </a:p>
          <a:p>
            <a:pPr algn="just">
              <a:lnSpc>
                <a:spcPct val="120000"/>
              </a:lnSpc>
            </a:pPr>
            <a:r>
              <a:rPr lang="en-US" sz="2000"/>
              <a:t>Lateral forces tend to displace the restoration by causing rotation around gingival margin</a:t>
            </a:r>
          </a:p>
          <a:p>
            <a:pPr algn="just">
              <a:lnSpc>
                <a:spcPct val="120000"/>
              </a:lnSpc>
            </a:pPr>
            <a:r>
              <a:rPr lang="en-US" sz="2000"/>
              <a:t>Rotation is prevented by any areas of the tooth preparation that are placed in compression and are called as RESISTANCE AREA</a:t>
            </a:r>
          </a:p>
          <a:p>
            <a:pPr>
              <a:lnSpc>
                <a:spcPct val="80000"/>
              </a:lnSpc>
            </a:pPr>
            <a:endParaRPr lang="en-US" sz="2000"/>
          </a:p>
        </p:txBody>
      </p:sp>
      <p:pic>
        <p:nvPicPr>
          <p:cNvPr id="2" name="Audio 1">
            <a:hlinkClick r:id="" action="ppaction://media"/>
            <a:extLst>
              <a:ext uri="{FF2B5EF4-FFF2-40B4-BE49-F238E27FC236}">
                <a16:creationId xmlns:a16="http://schemas.microsoft.com/office/drawing/2014/main" id="{684A71AC-CFFF-4F2F-BDE4-28AAA2287D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746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idx="1"/>
          </p:nvPr>
        </p:nvSpPr>
        <p:spPr>
          <a:xfrm>
            <a:off x="1828800" y="152400"/>
            <a:ext cx="8534400" cy="6477000"/>
          </a:xfrm>
        </p:spPr>
        <p:txBody>
          <a:bodyPr/>
          <a:lstStyle/>
          <a:p>
            <a:pPr marL="0" indent="0">
              <a:lnSpc>
                <a:spcPct val="150000"/>
              </a:lnSpc>
              <a:buNone/>
            </a:pPr>
            <a:r>
              <a:rPr lang="en-US" sz="2400" dirty="0"/>
              <a:t>3. </a:t>
            </a:r>
            <a:r>
              <a:rPr lang="en-US" sz="2400" dirty="0">
                <a:solidFill>
                  <a:srgbClr val="0070C0"/>
                </a:solidFill>
              </a:rPr>
              <a:t>Color: </a:t>
            </a:r>
            <a:r>
              <a:rPr lang="en-US" sz="2400" dirty="0"/>
              <a:t>The patients view on the subject should be sought if the metal will be visible in the mouth; otherwise the color is irrelevant.</a:t>
            </a:r>
          </a:p>
          <a:p>
            <a:pPr marL="0" indent="0">
              <a:lnSpc>
                <a:spcPct val="150000"/>
              </a:lnSpc>
              <a:buNone/>
            </a:pPr>
            <a:r>
              <a:rPr lang="en-US" sz="2400" dirty="0"/>
              <a:t>4. </a:t>
            </a:r>
            <a:r>
              <a:rPr lang="en-US" sz="2400" dirty="0">
                <a:solidFill>
                  <a:srgbClr val="0070C0"/>
                </a:solidFill>
              </a:rPr>
              <a:t>Composition</a:t>
            </a:r>
            <a:r>
              <a:rPr lang="en-US" sz="2400" dirty="0"/>
              <a:t>: The percentage composition by weight of the main ingredients must be mentioned.</a:t>
            </a:r>
          </a:p>
          <a:p>
            <a:pPr marL="0" indent="0">
              <a:lnSpc>
                <a:spcPct val="150000"/>
              </a:lnSpc>
              <a:buNone/>
            </a:pPr>
            <a:r>
              <a:rPr lang="en-US" sz="2400" dirty="0"/>
              <a:t>5. </a:t>
            </a:r>
            <a:r>
              <a:rPr lang="en-US" sz="2400" dirty="0">
                <a:solidFill>
                  <a:srgbClr val="0070C0"/>
                </a:solidFill>
              </a:rPr>
              <a:t>Cost</a:t>
            </a:r>
            <a:r>
              <a:rPr lang="en-US" sz="2400" dirty="0"/>
              <a:t>.</a:t>
            </a:r>
          </a:p>
          <a:p>
            <a:pPr marL="0" indent="0">
              <a:buNone/>
            </a:pPr>
            <a:r>
              <a:rPr lang="en-US" sz="2400" dirty="0"/>
              <a:t>6.</a:t>
            </a:r>
            <a:r>
              <a:rPr lang="en-US" sz="2400" u="sng" dirty="0"/>
              <a:t> </a:t>
            </a:r>
            <a:r>
              <a:rPr lang="en-US" sz="2400" u="sng" dirty="0">
                <a:solidFill>
                  <a:srgbClr val="0070C0"/>
                </a:solidFill>
              </a:rPr>
              <a:t>Clinical performance:</a:t>
            </a:r>
          </a:p>
          <a:p>
            <a:pPr marL="0" indent="0">
              <a:buNone/>
            </a:pPr>
            <a:r>
              <a:rPr lang="en-US" sz="2400" dirty="0"/>
              <a:t>A) </a:t>
            </a:r>
            <a:r>
              <a:rPr lang="en-US" sz="2400" i="1" dirty="0"/>
              <a:t>Biologic properties </a:t>
            </a:r>
          </a:p>
          <a:p>
            <a:pPr marL="0" indent="0">
              <a:buNone/>
            </a:pPr>
            <a:r>
              <a:rPr lang="en-US" sz="2400" dirty="0"/>
              <a:t>-Gingival irritation</a:t>
            </a:r>
          </a:p>
          <a:p>
            <a:pPr marL="0" indent="0">
              <a:buNone/>
            </a:pPr>
            <a:r>
              <a:rPr lang="en-US" sz="2400" dirty="0"/>
              <a:t>-Recurrent caries.</a:t>
            </a:r>
          </a:p>
          <a:p>
            <a:pPr marL="0" indent="0">
              <a:buNone/>
            </a:pPr>
            <a:r>
              <a:rPr lang="en-US" sz="2400" dirty="0"/>
              <a:t>-Plaque accumulation.</a:t>
            </a:r>
          </a:p>
          <a:p>
            <a:pPr marL="0" indent="0">
              <a:buNone/>
            </a:pPr>
            <a:r>
              <a:rPr lang="en-US" sz="2400" dirty="0"/>
              <a:t>-Allergies.</a:t>
            </a:r>
          </a:p>
          <a:p>
            <a:pPr marL="0" indent="0">
              <a:buNone/>
            </a:pPr>
            <a:endParaRPr lang="en-US" sz="2400" dirty="0"/>
          </a:p>
          <a:p>
            <a:pPr marL="0" indent="0">
              <a:lnSpc>
                <a:spcPct val="150000"/>
              </a:lnSpc>
              <a:buNone/>
            </a:pPr>
            <a:endParaRPr lang="en-US" sz="2400" dirty="0"/>
          </a:p>
          <a:p>
            <a:pPr marL="0" indent="0">
              <a:lnSpc>
                <a:spcPct val="150000"/>
              </a:lnSpc>
              <a:buNone/>
            </a:pPr>
            <a:endParaRPr lang="en-US" sz="2400" dirty="0"/>
          </a:p>
          <a:p>
            <a:pPr marL="0" indent="0">
              <a:lnSpc>
                <a:spcPct val="150000"/>
              </a:lnSpc>
              <a:buNone/>
            </a:pPr>
            <a:endParaRPr lang="en-US" sz="2400" dirty="0"/>
          </a:p>
        </p:txBody>
      </p:sp>
      <p:sp>
        <p:nvSpPr>
          <p:cNvPr id="98307" name="Rectangle 3"/>
          <p:cNvSpPr>
            <a:spLocks noChangeArrowheads="1"/>
          </p:cNvSpPr>
          <p:nvPr/>
        </p:nvSpPr>
        <p:spPr bwMode="auto">
          <a:xfrm>
            <a:off x="5867400" y="4038600"/>
            <a:ext cx="4267200" cy="2438400"/>
          </a:xfrm>
          <a:prstGeom prst="rect">
            <a:avLst/>
          </a:prstGeom>
          <a:noFill/>
          <a:ln w="9525">
            <a:noFill/>
            <a:miter lim="800000"/>
            <a:headEnd/>
            <a:tailEnd/>
          </a:ln>
        </p:spPr>
        <p:txBody>
          <a:bodyPr/>
          <a:lstStyle/>
          <a:p>
            <a:pPr marL="342900" indent="-342900">
              <a:lnSpc>
                <a:spcPct val="90000"/>
              </a:lnSpc>
              <a:spcBef>
                <a:spcPct val="20000"/>
              </a:spcBef>
            </a:pPr>
            <a:r>
              <a:rPr lang="en-US" sz="2400"/>
              <a:t>B) </a:t>
            </a:r>
            <a:r>
              <a:rPr lang="en-US" sz="2400" i="1"/>
              <a:t>Mechanical properties:</a:t>
            </a:r>
          </a:p>
          <a:p>
            <a:pPr marL="342900" indent="-342900">
              <a:lnSpc>
                <a:spcPct val="90000"/>
              </a:lnSpc>
              <a:spcBef>
                <a:spcPct val="20000"/>
              </a:spcBef>
            </a:pPr>
            <a:r>
              <a:rPr lang="en-US" sz="2400"/>
              <a:t>-Wear resistance and strength.</a:t>
            </a:r>
          </a:p>
          <a:p>
            <a:pPr marL="342900" indent="-342900">
              <a:lnSpc>
                <a:spcPct val="90000"/>
              </a:lnSpc>
              <a:spcBef>
                <a:spcPct val="20000"/>
              </a:spcBef>
            </a:pPr>
            <a:r>
              <a:rPr lang="en-US" sz="2400"/>
              <a:t>-Marginal fit.</a:t>
            </a:r>
          </a:p>
          <a:p>
            <a:pPr marL="342900" indent="-342900">
              <a:lnSpc>
                <a:spcPct val="90000"/>
              </a:lnSpc>
              <a:spcBef>
                <a:spcPct val="20000"/>
              </a:spcBef>
            </a:pPr>
            <a:r>
              <a:rPr lang="en-US" sz="2400"/>
              <a:t>-Ceramic bond failure.</a:t>
            </a:r>
          </a:p>
          <a:p>
            <a:pPr marL="342900" indent="-342900">
              <a:lnSpc>
                <a:spcPct val="90000"/>
              </a:lnSpc>
              <a:spcBef>
                <a:spcPct val="20000"/>
              </a:spcBef>
            </a:pPr>
            <a:r>
              <a:rPr lang="en-US" sz="2400"/>
              <a:t>-Connector failure.</a:t>
            </a:r>
          </a:p>
          <a:p>
            <a:pPr marL="342900" indent="-342900">
              <a:lnSpc>
                <a:spcPct val="90000"/>
              </a:lnSpc>
              <a:spcBef>
                <a:spcPct val="20000"/>
              </a:spcBef>
            </a:pPr>
            <a:r>
              <a:rPr lang="en-US" sz="2400"/>
              <a:t>-Tarnish and corrosion.</a:t>
            </a:r>
          </a:p>
        </p:txBody>
      </p:sp>
      <p:pic>
        <p:nvPicPr>
          <p:cNvPr id="2" name="Audio 1">
            <a:hlinkClick r:id="" action="ppaction://media"/>
            <a:extLst>
              <a:ext uri="{FF2B5EF4-FFF2-40B4-BE49-F238E27FC236}">
                <a16:creationId xmlns:a16="http://schemas.microsoft.com/office/drawing/2014/main" id="{98028CC1-1980-46AB-835B-E5E9448EA4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73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idx="1"/>
          </p:nvPr>
        </p:nvSpPr>
        <p:spPr>
          <a:xfrm>
            <a:off x="1828800" y="152400"/>
            <a:ext cx="7924800" cy="6248400"/>
          </a:xfrm>
        </p:spPr>
        <p:txBody>
          <a:bodyPr/>
          <a:lstStyle/>
          <a:p>
            <a:pPr marL="0" indent="0">
              <a:lnSpc>
                <a:spcPct val="200000"/>
              </a:lnSpc>
              <a:buNone/>
            </a:pPr>
            <a:r>
              <a:rPr lang="en-US" sz="2400" dirty="0"/>
              <a:t>7. </a:t>
            </a:r>
            <a:r>
              <a:rPr lang="en-US" sz="2400" dirty="0">
                <a:solidFill>
                  <a:srgbClr val="0070C0"/>
                </a:solidFill>
              </a:rPr>
              <a:t>Laboratory performance</a:t>
            </a:r>
            <a:r>
              <a:rPr lang="en-US" sz="2400" dirty="0"/>
              <a:t>: </a:t>
            </a:r>
          </a:p>
          <a:p>
            <a:pPr marL="0" indent="0">
              <a:lnSpc>
                <a:spcPct val="200000"/>
              </a:lnSpc>
              <a:buNone/>
            </a:pPr>
            <a:r>
              <a:rPr lang="en-US" sz="2400" dirty="0"/>
              <a:t>Factors like casting accuracy, surface roughness, strength, metal-ceramic bond strength should be considered.</a:t>
            </a:r>
          </a:p>
          <a:p>
            <a:pPr marL="0" indent="0">
              <a:lnSpc>
                <a:spcPct val="200000"/>
              </a:lnSpc>
              <a:buNone/>
            </a:pPr>
            <a:endParaRPr lang="en-US" sz="2400" dirty="0"/>
          </a:p>
        </p:txBody>
      </p:sp>
      <p:pic>
        <p:nvPicPr>
          <p:cNvPr id="2" name="Audio 1">
            <a:hlinkClick r:id="" action="ppaction://media"/>
            <a:extLst>
              <a:ext uri="{FF2B5EF4-FFF2-40B4-BE49-F238E27FC236}">
                <a16:creationId xmlns:a16="http://schemas.microsoft.com/office/drawing/2014/main" id="{614CB46A-651A-4C6B-9743-A16D61321D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12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idx="1"/>
          </p:nvPr>
        </p:nvSpPr>
        <p:spPr>
          <a:xfrm>
            <a:off x="1905000" y="381000"/>
            <a:ext cx="8458200" cy="6096000"/>
          </a:xfrm>
        </p:spPr>
        <p:txBody>
          <a:bodyPr>
            <a:normAutofit lnSpcReduction="10000"/>
          </a:bodyPr>
          <a:lstStyle/>
          <a:p>
            <a:pPr marL="347663" indent="-347663">
              <a:buNone/>
            </a:pPr>
            <a:r>
              <a:rPr lang="en-US" sz="2400" i="1" u="sng" dirty="0">
                <a:solidFill>
                  <a:srgbClr val="FF0000"/>
                </a:solidFill>
              </a:rPr>
              <a:t>Choice of material:</a:t>
            </a:r>
          </a:p>
          <a:p>
            <a:pPr marL="347663" indent="-347663">
              <a:buNone/>
            </a:pPr>
            <a:r>
              <a:rPr lang="en-US" sz="2400" i="1" dirty="0"/>
              <a:t>   </a:t>
            </a:r>
          </a:p>
          <a:p>
            <a:pPr marL="347663" indent="-347663">
              <a:buNone/>
            </a:pPr>
            <a:r>
              <a:rPr lang="en-US" sz="2400" i="1" dirty="0">
                <a:solidFill>
                  <a:srgbClr val="0070C0"/>
                </a:solidFill>
              </a:rPr>
              <a:t>Gold:</a:t>
            </a:r>
          </a:p>
          <a:p>
            <a:pPr marL="347663" indent="-347663">
              <a:buNone/>
            </a:pPr>
            <a:r>
              <a:rPr lang="en-US" sz="2400" dirty="0"/>
              <a:t>   </a:t>
            </a:r>
          </a:p>
          <a:p>
            <a:pPr marL="347663" indent="-347663">
              <a:buNone/>
            </a:pPr>
            <a:r>
              <a:rPr lang="en-US" sz="2400" dirty="0"/>
              <a:t>Indications-</a:t>
            </a:r>
          </a:p>
          <a:p>
            <a:pPr marL="347663" indent="-347663">
              <a:buNone/>
            </a:pPr>
            <a:r>
              <a:rPr lang="en-US" sz="2400" dirty="0"/>
              <a:t>1.In situations of severe occlusal stress.</a:t>
            </a:r>
          </a:p>
          <a:p>
            <a:pPr marL="347663" indent="-347663">
              <a:buNone/>
            </a:pPr>
            <a:r>
              <a:rPr lang="en-US" sz="2400" dirty="0"/>
              <a:t>2.Following endodontic treatment of posterior teeth.</a:t>
            </a:r>
          </a:p>
          <a:p>
            <a:pPr marL="347663" indent="-347663">
              <a:buNone/>
            </a:pPr>
            <a:r>
              <a:rPr lang="en-US" sz="2400" dirty="0"/>
              <a:t>3.Full or partial coverage of posterior teeth where there has been significant loss of coronal dentin.</a:t>
            </a:r>
          </a:p>
          <a:p>
            <a:pPr marL="347663" indent="-347663">
              <a:buNone/>
            </a:pPr>
            <a:r>
              <a:rPr lang="en-US" sz="2400" dirty="0"/>
              <a:t>4.For restoration of adjacent or opposing teeth to avoid problems arising from use of dissimilar metals.</a:t>
            </a:r>
          </a:p>
          <a:p>
            <a:pPr marL="347663" indent="-347663">
              <a:buNone/>
            </a:pPr>
            <a:endParaRPr lang="en-US" sz="2400" dirty="0"/>
          </a:p>
          <a:p>
            <a:pPr marL="347663" indent="-347663">
              <a:buNone/>
            </a:pPr>
            <a:r>
              <a:rPr lang="en-US" sz="2400" dirty="0"/>
              <a:t>Contraindications:</a:t>
            </a:r>
          </a:p>
          <a:p>
            <a:pPr marL="347663" indent="-347663">
              <a:buNone/>
            </a:pPr>
            <a:r>
              <a:rPr lang="en-US" sz="2400" dirty="0"/>
              <a:t>-Aesthetics</a:t>
            </a:r>
          </a:p>
          <a:p>
            <a:pPr marL="347663" indent="-347663">
              <a:buNone/>
            </a:pPr>
            <a:r>
              <a:rPr lang="en-US" sz="2400" dirty="0"/>
              <a:t>--Cost</a:t>
            </a:r>
          </a:p>
          <a:p>
            <a:pPr marL="347663" indent="-347663">
              <a:buNone/>
            </a:pPr>
            <a:endParaRPr lang="en-US" sz="2400" dirty="0"/>
          </a:p>
        </p:txBody>
      </p:sp>
      <p:pic>
        <p:nvPicPr>
          <p:cNvPr id="107523" name="Picture 3" descr="166"/>
          <p:cNvPicPr>
            <a:picLocks noChangeAspect="1" noChangeArrowheads="1"/>
          </p:cNvPicPr>
          <p:nvPr/>
        </p:nvPicPr>
        <p:blipFill>
          <a:blip r:embed="rId4" cstate="print"/>
          <a:srcRect/>
          <a:stretch>
            <a:fillRect/>
          </a:stretch>
        </p:blipFill>
        <p:spPr bwMode="auto">
          <a:xfrm>
            <a:off x="6019800" y="4765675"/>
            <a:ext cx="2438400" cy="1874838"/>
          </a:xfrm>
          <a:prstGeom prst="rect">
            <a:avLst/>
          </a:prstGeom>
          <a:noFill/>
          <a:ln w="12700">
            <a:solidFill>
              <a:srgbClr val="000000"/>
            </a:solidFill>
            <a:miter lim="800000"/>
            <a:headEnd/>
            <a:tailEnd/>
          </a:ln>
          <a:effectLst>
            <a:outerShdw dist="107763" dir="2700000" algn="ctr" rotWithShape="0">
              <a:schemeClr val="bg2">
                <a:alpha val="50000"/>
              </a:schemeClr>
            </a:outerShdw>
          </a:effectLst>
        </p:spPr>
      </p:pic>
      <p:pic>
        <p:nvPicPr>
          <p:cNvPr id="2" name="Audio 1">
            <a:hlinkClick r:id="" action="ppaction://media"/>
            <a:extLst>
              <a:ext uri="{FF2B5EF4-FFF2-40B4-BE49-F238E27FC236}">
                <a16:creationId xmlns:a16="http://schemas.microsoft.com/office/drawing/2014/main" id="{3FD99BF8-0DD6-42E2-8E93-ABCB13CFAE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328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sz="half" idx="1"/>
          </p:nvPr>
        </p:nvSpPr>
        <p:spPr>
          <a:xfrm>
            <a:off x="1752600" y="304800"/>
            <a:ext cx="8686800" cy="6172200"/>
          </a:xfrm>
        </p:spPr>
        <p:txBody>
          <a:bodyPr>
            <a:normAutofit lnSpcReduction="10000"/>
          </a:bodyPr>
          <a:lstStyle/>
          <a:p>
            <a:pPr marL="365760" indent="-283464">
              <a:buNone/>
              <a:defRPr/>
            </a:pPr>
            <a:r>
              <a:rPr lang="en-US" sz="2400" i="1" u="sng" dirty="0">
                <a:solidFill>
                  <a:srgbClr val="FF0000"/>
                </a:solidFill>
              </a:rPr>
              <a:t>Porcelain (Ceramic):</a:t>
            </a:r>
          </a:p>
          <a:p>
            <a:pPr marL="365760" indent="-283464">
              <a:buNone/>
              <a:defRPr/>
            </a:pPr>
            <a:r>
              <a:rPr lang="en-US" sz="2400" dirty="0"/>
              <a:t>Indications:</a:t>
            </a:r>
          </a:p>
          <a:p>
            <a:pPr marL="365760" indent="-283464">
              <a:buNone/>
              <a:defRPr/>
            </a:pPr>
            <a:r>
              <a:rPr lang="en-US" sz="2400" dirty="0"/>
              <a:t>- Large inadequate restorations on the</a:t>
            </a:r>
          </a:p>
          <a:p>
            <a:pPr marL="365760" indent="-283464">
              <a:buNone/>
              <a:defRPr/>
            </a:pPr>
            <a:r>
              <a:rPr lang="en-US" sz="2400" dirty="0"/>
              <a:t>   anterior teeth provided there is enough </a:t>
            </a:r>
          </a:p>
          <a:p>
            <a:pPr marL="365760" indent="-283464">
              <a:buNone/>
              <a:defRPr/>
            </a:pPr>
            <a:r>
              <a:rPr lang="en-US" sz="2400" dirty="0"/>
              <a:t>   tooth substance.</a:t>
            </a:r>
          </a:p>
          <a:p>
            <a:pPr marL="365760" indent="-283464">
              <a:buNone/>
              <a:defRPr/>
            </a:pPr>
            <a:r>
              <a:rPr lang="en-US" sz="2400" dirty="0"/>
              <a:t>- Severely discolored teeth.</a:t>
            </a:r>
          </a:p>
          <a:p>
            <a:pPr marL="365760" indent="-283464">
              <a:buNone/>
              <a:defRPr/>
            </a:pPr>
            <a:r>
              <a:rPr lang="en-US" sz="2400" dirty="0"/>
              <a:t>-  Over an existing post and core</a:t>
            </a:r>
          </a:p>
          <a:p>
            <a:pPr marL="365760" indent="-283464">
              <a:buNone/>
              <a:defRPr/>
            </a:pPr>
            <a:r>
              <a:rPr lang="en-US" sz="2400" dirty="0"/>
              <a:t>    substructure.</a:t>
            </a:r>
          </a:p>
          <a:p>
            <a:pPr marL="365760" indent="-283464">
              <a:buNone/>
              <a:defRPr/>
            </a:pPr>
            <a:r>
              <a:rPr lang="en-US" sz="2400" i="1" dirty="0"/>
              <a:t>Contraindications:</a:t>
            </a:r>
          </a:p>
          <a:p>
            <a:pPr marL="365760" indent="-283464">
              <a:lnSpc>
                <a:spcPct val="140000"/>
              </a:lnSpc>
              <a:buNone/>
              <a:defRPr/>
            </a:pPr>
            <a:r>
              <a:rPr lang="en-US" sz="2400" dirty="0"/>
              <a:t>-Teeth with short clinical crown</a:t>
            </a:r>
          </a:p>
          <a:p>
            <a:pPr marL="365760" indent="-283464">
              <a:lnSpc>
                <a:spcPct val="140000"/>
              </a:lnSpc>
              <a:buNone/>
              <a:defRPr/>
            </a:pPr>
            <a:r>
              <a:rPr lang="en-US" sz="2400" dirty="0"/>
              <a:t>-Edge to edge occlusion</a:t>
            </a:r>
          </a:p>
          <a:p>
            <a:pPr marL="365760" indent="-283464">
              <a:lnSpc>
                <a:spcPct val="140000"/>
              </a:lnSpc>
              <a:buNone/>
              <a:defRPr/>
            </a:pPr>
            <a:r>
              <a:rPr lang="en-US" sz="2400" dirty="0"/>
              <a:t>-Teeth which do not allow ideal preparation</a:t>
            </a:r>
          </a:p>
          <a:p>
            <a:pPr marL="365760" indent="-283464">
              <a:lnSpc>
                <a:spcPct val="140000"/>
              </a:lnSpc>
              <a:buNone/>
              <a:defRPr/>
            </a:pPr>
            <a:r>
              <a:rPr lang="en-US" sz="2400" dirty="0"/>
              <a:t>  form to support the porcelain.</a:t>
            </a:r>
          </a:p>
          <a:p>
            <a:pPr marL="365760" indent="-283464">
              <a:lnSpc>
                <a:spcPct val="140000"/>
              </a:lnSpc>
              <a:buNone/>
              <a:defRPr/>
            </a:pPr>
            <a:endParaRPr lang="en-US" sz="2400" dirty="0"/>
          </a:p>
          <a:p>
            <a:pPr marL="365760" indent="-283464">
              <a:buNone/>
              <a:defRPr/>
            </a:pPr>
            <a:endParaRPr lang="en-US" sz="2400" dirty="0"/>
          </a:p>
          <a:p>
            <a:pPr marL="365760" indent="-283464">
              <a:buNone/>
              <a:defRPr/>
            </a:pPr>
            <a:endParaRPr lang="en-US" sz="2400" dirty="0"/>
          </a:p>
        </p:txBody>
      </p:sp>
      <p:pic>
        <p:nvPicPr>
          <p:cNvPr id="101379" name="Picture 3" descr="144"/>
          <p:cNvPicPr>
            <a:picLocks noGrp="1" noChangeAspect="1" noChangeArrowheads="1"/>
          </p:cNvPicPr>
          <p:nvPr>
            <p:ph sz="half" idx="2"/>
          </p:nvPr>
        </p:nvPicPr>
        <p:blipFill>
          <a:blip r:embed="rId4" cstate="print"/>
          <a:srcRect/>
          <a:stretch>
            <a:fillRect/>
          </a:stretch>
        </p:blipFill>
        <p:spPr>
          <a:xfrm>
            <a:off x="7886701" y="2209800"/>
            <a:ext cx="2170113" cy="2058988"/>
          </a:xfrm>
        </p:spPr>
      </p:pic>
      <p:pic>
        <p:nvPicPr>
          <p:cNvPr id="2" name="Audio 1">
            <a:hlinkClick r:id="" action="ppaction://media"/>
            <a:extLst>
              <a:ext uri="{FF2B5EF4-FFF2-40B4-BE49-F238E27FC236}">
                <a16:creationId xmlns:a16="http://schemas.microsoft.com/office/drawing/2014/main" id="{67E5E2FF-6E59-4170-88A3-515CFDD30E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462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idx="1"/>
          </p:nvPr>
        </p:nvSpPr>
        <p:spPr>
          <a:xfrm>
            <a:off x="1752600" y="304800"/>
            <a:ext cx="8686800" cy="6324600"/>
          </a:xfrm>
        </p:spPr>
        <p:txBody>
          <a:bodyPr>
            <a:normAutofit lnSpcReduction="10000"/>
          </a:bodyPr>
          <a:lstStyle/>
          <a:p>
            <a:pPr marL="0" indent="0">
              <a:buNone/>
            </a:pPr>
            <a:r>
              <a:rPr lang="en-US" sz="2400" u="sng" dirty="0">
                <a:solidFill>
                  <a:srgbClr val="FF0000"/>
                </a:solidFill>
              </a:rPr>
              <a:t>Metal ceramic:</a:t>
            </a:r>
          </a:p>
          <a:p>
            <a:pPr marL="0" indent="0">
              <a:buNone/>
            </a:pPr>
            <a:endParaRPr lang="en-US" sz="2400" dirty="0"/>
          </a:p>
          <a:p>
            <a:pPr marL="0" indent="0">
              <a:buNone/>
            </a:pPr>
            <a:r>
              <a:rPr lang="en-US" sz="2400" dirty="0">
                <a:solidFill>
                  <a:srgbClr val="0070C0"/>
                </a:solidFill>
              </a:rPr>
              <a:t> Indications</a:t>
            </a:r>
            <a:r>
              <a:rPr lang="en-US" sz="2400" dirty="0"/>
              <a:t>:</a:t>
            </a:r>
          </a:p>
          <a:p>
            <a:pPr marL="0" indent="0">
              <a:buNone/>
            </a:pPr>
            <a:r>
              <a:rPr lang="en-US" sz="2400" dirty="0"/>
              <a:t>- Esthetics</a:t>
            </a:r>
          </a:p>
          <a:p>
            <a:pPr marL="0" indent="0">
              <a:buNone/>
            </a:pPr>
            <a:r>
              <a:rPr lang="en-US" sz="2400" dirty="0"/>
              <a:t>- Failure of porcelain jacket crowns.</a:t>
            </a:r>
          </a:p>
          <a:p>
            <a:pPr marL="0" indent="0">
              <a:buFontTx/>
              <a:buChar char="-"/>
            </a:pPr>
            <a:r>
              <a:rPr lang="en-US" sz="2400" dirty="0"/>
              <a:t>Posterior teeth where esthetics is necessary and partial   </a:t>
            </a:r>
          </a:p>
          <a:p>
            <a:pPr marL="0" indent="0">
              <a:buNone/>
            </a:pPr>
            <a:r>
              <a:rPr lang="en-US" sz="2400" dirty="0"/>
              <a:t>  coverage gold crowns are contraindicated</a:t>
            </a:r>
          </a:p>
          <a:p>
            <a:pPr marL="0" indent="0">
              <a:lnSpc>
                <a:spcPct val="160000"/>
              </a:lnSpc>
              <a:buNone/>
            </a:pPr>
            <a:r>
              <a:rPr lang="en-US" sz="2400" i="1" dirty="0">
                <a:solidFill>
                  <a:srgbClr val="0070C0"/>
                </a:solidFill>
              </a:rPr>
              <a:t>Contraindications:</a:t>
            </a:r>
          </a:p>
          <a:p>
            <a:pPr marL="0" indent="0">
              <a:lnSpc>
                <a:spcPct val="160000"/>
              </a:lnSpc>
              <a:buNone/>
            </a:pPr>
            <a:r>
              <a:rPr lang="en-US" sz="2400" dirty="0"/>
              <a:t>-Young patients at risk of pulp being exposed</a:t>
            </a:r>
          </a:p>
          <a:p>
            <a:pPr marL="0" indent="0">
              <a:lnSpc>
                <a:spcPct val="160000"/>
              </a:lnSpc>
              <a:buNone/>
            </a:pPr>
            <a:r>
              <a:rPr lang="en-US" sz="2400" dirty="0"/>
              <a:t>-large pulp chamber</a:t>
            </a:r>
          </a:p>
          <a:p>
            <a:pPr marL="0" indent="0">
              <a:lnSpc>
                <a:spcPct val="160000"/>
              </a:lnSpc>
              <a:buNone/>
            </a:pPr>
            <a:r>
              <a:rPr lang="en-US" sz="2400" dirty="0"/>
              <a:t>-Traumatic occlusion (heavy occlusal forces) , where wear of opposing occlusal surfaces is expected.</a:t>
            </a:r>
          </a:p>
          <a:p>
            <a:pPr marL="0" indent="0">
              <a:buNone/>
            </a:pPr>
            <a:endParaRPr lang="en-US" sz="2400" dirty="0"/>
          </a:p>
        </p:txBody>
      </p:sp>
      <p:pic>
        <p:nvPicPr>
          <p:cNvPr id="3" name="Picture 2">
            <a:extLst>
              <a:ext uri="{FF2B5EF4-FFF2-40B4-BE49-F238E27FC236}">
                <a16:creationId xmlns:a16="http://schemas.microsoft.com/office/drawing/2014/main" id="{BFEE9E02-E419-410F-9D96-6559EDD63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5637" y="709246"/>
            <a:ext cx="1828800" cy="1219200"/>
          </a:xfrm>
          <a:prstGeom prst="rect">
            <a:avLst/>
          </a:prstGeom>
        </p:spPr>
      </p:pic>
      <p:pic>
        <p:nvPicPr>
          <p:cNvPr id="2" name="Audio 1">
            <a:hlinkClick r:id="" action="ppaction://media"/>
            <a:extLst>
              <a:ext uri="{FF2B5EF4-FFF2-40B4-BE49-F238E27FC236}">
                <a16:creationId xmlns:a16="http://schemas.microsoft.com/office/drawing/2014/main" id="{136C262C-2585-487B-A668-4B9EF426EA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29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idx="1"/>
          </p:nvPr>
        </p:nvSpPr>
        <p:spPr>
          <a:xfrm>
            <a:off x="1828800" y="304800"/>
            <a:ext cx="8534400" cy="6324600"/>
          </a:xfrm>
        </p:spPr>
        <p:txBody>
          <a:bodyPr/>
          <a:lstStyle/>
          <a:p>
            <a:pPr marL="0" indent="0">
              <a:buNone/>
            </a:pPr>
            <a:r>
              <a:rPr lang="en-US" b="1" u="sng" dirty="0">
                <a:solidFill>
                  <a:srgbClr val="FF0000"/>
                </a:solidFill>
              </a:rPr>
              <a:t>Metal ceramic framework:</a:t>
            </a:r>
          </a:p>
          <a:p>
            <a:pPr marL="0" indent="0">
              <a:buNone/>
            </a:pPr>
            <a:r>
              <a:rPr lang="en-US" sz="2400" dirty="0"/>
              <a:t>-A metal occlusal contact requires 1-1.5mm of reduction</a:t>
            </a:r>
          </a:p>
          <a:p>
            <a:pPr marL="0" indent="0">
              <a:buNone/>
            </a:pPr>
            <a:r>
              <a:rPr lang="en-US" sz="2400" dirty="0"/>
              <a:t>-A porcelain contact requires 2mm of reduction</a:t>
            </a:r>
          </a:p>
          <a:p>
            <a:pPr marL="0" indent="0">
              <a:buNone/>
            </a:pPr>
            <a:r>
              <a:rPr lang="en-US" sz="2400" dirty="0"/>
              <a:t>-Occlusal contacts need to be 1.5-2.0mm from the porcelain-</a:t>
            </a:r>
          </a:p>
          <a:p>
            <a:pPr marL="0" indent="0">
              <a:buNone/>
            </a:pPr>
            <a:r>
              <a:rPr lang="en-US" sz="2400" dirty="0"/>
              <a:t> metal junction</a:t>
            </a:r>
          </a:p>
          <a:p>
            <a:pPr marL="0" indent="0">
              <a:buNone/>
            </a:pPr>
            <a:r>
              <a:rPr lang="en-US" sz="2400" dirty="0"/>
              <a:t>-The substructure must support an even thickness of the  </a:t>
            </a:r>
          </a:p>
          <a:p>
            <a:pPr marL="0" indent="0">
              <a:buNone/>
            </a:pPr>
            <a:r>
              <a:rPr lang="en-US" sz="2400" dirty="0"/>
              <a:t>  porcelain veneer (1mm minimum and 2mm maximum).</a:t>
            </a:r>
          </a:p>
          <a:p>
            <a:pPr marL="0" indent="0">
              <a:buNone/>
            </a:pPr>
            <a:r>
              <a:rPr lang="en-US" sz="2400" dirty="0"/>
              <a:t>-The minimum thickness of the metal is 0.2-0.3mm.</a:t>
            </a:r>
          </a:p>
          <a:p>
            <a:pPr marL="0" indent="0">
              <a:buNone/>
            </a:pPr>
            <a:r>
              <a:rPr lang="en-US" sz="2400" dirty="0"/>
              <a:t>-Cut-back: porcelain-metal junction should be 90</a:t>
            </a:r>
            <a:r>
              <a:rPr lang="en-US" sz="2400" dirty="0">
                <a:sym typeface="Symbol" pitchFamily="18" charset="2"/>
              </a:rPr>
              <a:t></a:t>
            </a:r>
            <a:r>
              <a:rPr lang="en-US" sz="2400" dirty="0"/>
              <a:t> or greater. </a:t>
            </a:r>
          </a:p>
          <a:p>
            <a:pPr marL="0" indent="0">
              <a:buNone/>
            </a:pPr>
            <a:r>
              <a:rPr lang="en-US" sz="2400" dirty="0"/>
              <a:t>-Metal should preferably be in the area of the  centric stop to   </a:t>
            </a:r>
          </a:p>
          <a:p>
            <a:pPr marL="0" indent="0">
              <a:buNone/>
            </a:pPr>
            <a:r>
              <a:rPr lang="en-US" sz="2400" dirty="0"/>
              <a:t>  enhance the durability of the restoration.</a:t>
            </a:r>
          </a:p>
          <a:p>
            <a:pPr marL="0" indent="0">
              <a:buNone/>
            </a:pPr>
            <a:endParaRPr lang="en-US" sz="2400" dirty="0"/>
          </a:p>
          <a:p>
            <a:pPr marL="0" indent="0">
              <a:buNone/>
            </a:pPr>
            <a:endParaRPr lang="en-US" sz="2400" dirty="0"/>
          </a:p>
        </p:txBody>
      </p:sp>
      <p:pic>
        <p:nvPicPr>
          <p:cNvPr id="3" name="Picture 2">
            <a:extLst>
              <a:ext uri="{FF2B5EF4-FFF2-40B4-BE49-F238E27FC236}">
                <a16:creationId xmlns:a16="http://schemas.microsoft.com/office/drawing/2014/main" id="{97C2A569-B1FB-484F-A21D-4DF444810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820" y="2228850"/>
            <a:ext cx="1800225" cy="1200150"/>
          </a:xfrm>
          <a:prstGeom prst="rect">
            <a:avLst/>
          </a:prstGeom>
        </p:spPr>
      </p:pic>
      <p:pic>
        <p:nvPicPr>
          <p:cNvPr id="2" name="Audio 1">
            <a:hlinkClick r:id="" action="ppaction://media"/>
            <a:extLst>
              <a:ext uri="{FF2B5EF4-FFF2-40B4-BE49-F238E27FC236}">
                <a16:creationId xmlns:a16="http://schemas.microsoft.com/office/drawing/2014/main" id="{131E7B8D-433C-41E6-B24B-4356019427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409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a:xfrm>
            <a:off x="2057400" y="762001"/>
            <a:ext cx="8229600" cy="5745163"/>
          </a:xfrm>
        </p:spPr>
        <p:txBody>
          <a:bodyPr/>
          <a:lstStyle/>
          <a:p>
            <a:pPr>
              <a:buFontTx/>
              <a:buNone/>
            </a:pPr>
            <a:r>
              <a:rPr lang="en-US" b="1" u="sng" dirty="0">
                <a:solidFill>
                  <a:srgbClr val="FF0000"/>
                </a:solidFill>
              </a:rPr>
              <a:t>MARGIN DESIGN</a:t>
            </a:r>
            <a:endParaRPr lang="en-US" dirty="0">
              <a:solidFill>
                <a:srgbClr val="FF0000"/>
              </a:solidFill>
            </a:endParaRPr>
          </a:p>
          <a:p>
            <a:pPr>
              <a:buFontTx/>
              <a:buNone/>
            </a:pPr>
            <a:endParaRPr lang="en-US" dirty="0"/>
          </a:p>
          <a:p>
            <a:pPr>
              <a:buFontTx/>
              <a:buChar char="-"/>
            </a:pPr>
            <a:r>
              <a:rPr lang="en-US" dirty="0"/>
              <a:t>Distortion of restoration margin is prevented by designing the preparation outline to avoid occlusal contact in this area  </a:t>
            </a:r>
          </a:p>
          <a:p>
            <a:pPr>
              <a:buFontTx/>
              <a:buChar char="-"/>
            </a:pPr>
            <a:r>
              <a:rPr lang="en-US" dirty="0"/>
              <a:t>Tooth reduction should provide sufficient room for bulk of metal at the margin to prevent distortion</a:t>
            </a:r>
          </a:p>
          <a:p>
            <a:pPr>
              <a:buFontTx/>
              <a:buChar char="-"/>
            </a:pPr>
            <a:endParaRPr lang="en-US" b="1" u="sng" dirty="0"/>
          </a:p>
          <a:p>
            <a:pPr>
              <a:buFontTx/>
              <a:buNone/>
            </a:pPr>
            <a:endParaRPr lang="en-US" b="1" u="sng" dirty="0"/>
          </a:p>
          <a:p>
            <a:pPr>
              <a:buFontTx/>
              <a:buNone/>
            </a:pPr>
            <a:endParaRPr lang="en-US" b="1" u="sng" dirty="0"/>
          </a:p>
        </p:txBody>
      </p:sp>
      <p:pic>
        <p:nvPicPr>
          <p:cNvPr id="2" name="Audio 1">
            <a:hlinkClick r:id="" action="ppaction://media"/>
            <a:extLst>
              <a:ext uri="{FF2B5EF4-FFF2-40B4-BE49-F238E27FC236}">
                <a16:creationId xmlns:a16="http://schemas.microsoft.com/office/drawing/2014/main" id="{05723071-A64B-46EC-8EAB-4E3961A74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269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1145F7-E04D-482A-9AC3-DD75E80A8D8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02192" y="464234"/>
            <a:ext cx="9087728" cy="5500468"/>
          </a:xfrm>
        </p:spPr>
      </p:pic>
      <p:pic>
        <p:nvPicPr>
          <p:cNvPr id="2" name="Audio 1">
            <a:hlinkClick r:id="" action="ppaction://media"/>
            <a:extLst>
              <a:ext uri="{FF2B5EF4-FFF2-40B4-BE49-F238E27FC236}">
                <a16:creationId xmlns:a16="http://schemas.microsoft.com/office/drawing/2014/main" id="{33E0D81D-B49A-4E6E-A094-6A9FE34C6D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6021920"/>
      </p:ext>
    </p:extLst>
  </p:cSld>
  <p:clrMapOvr>
    <a:masterClrMapping/>
  </p:clrMapOvr>
  <mc:AlternateContent xmlns:mc="http://schemas.openxmlformats.org/markup-compatibility/2006">
    <mc:Choice xmlns:p14="http://schemas.microsoft.com/office/powerpoint/2010/main" Requires="p14">
      <p:transition spd="slow" p14:dur="2000" advTm="4107"/>
    </mc:Choice>
    <mc:Fallback>
      <p:transition spd="slow" advTm="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defRPr/>
            </a:pPr>
            <a:r>
              <a:rPr lang="en-US" sz="2800" b="1" dirty="0">
                <a:solidFill>
                  <a:srgbClr val="FF0000"/>
                </a:solidFill>
              </a:rPr>
              <a:t>FACTORS AFFECTING RESISTANCE FORM</a:t>
            </a:r>
          </a:p>
        </p:txBody>
      </p:sp>
      <p:sp>
        <p:nvSpPr>
          <p:cNvPr id="71683" name="Rectangle 3"/>
          <p:cNvSpPr>
            <a:spLocks noGrp="1" noChangeArrowheads="1"/>
          </p:cNvSpPr>
          <p:nvPr>
            <p:ph idx="1"/>
          </p:nvPr>
        </p:nvSpPr>
        <p:spPr/>
        <p:txBody>
          <a:bodyPr/>
          <a:lstStyle/>
          <a:p>
            <a:r>
              <a:rPr lang="en-US" sz="2400"/>
              <a:t>Magnitude and direction of dislodging forces</a:t>
            </a:r>
          </a:p>
          <a:p>
            <a:r>
              <a:rPr lang="en-US" sz="2400"/>
              <a:t>Leverage</a:t>
            </a:r>
          </a:p>
          <a:p>
            <a:r>
              <a:rPr lang="en-US" sz="2400"/>
              <a:t>Length of the preparation </a:t>
            </a:r>
          </a:p>
          <a:p>
            <a:r>
              <a:rPr lang="en-US" sz="2400"/>
              <a:t>Width of the preparation</a:t>
            </a:r>
          </a:p>
          <a:p>
            <a:r>
              <a:rPr lang="en-US" sz="2400"/>
              <a:t>Taper </a:t>
            </a:r>
          </a:p>
          <a:p>
            <a:r>
              <a:rPr lang="en-US" sz="2400"/>
              <a:t>Type of preparation </a:t>
            </a:r>
          </a:p>
          <a:p>
            <a:r>
              <a:rPr lang="en-US" sz="2400"/>
              <a:t>Rotation about vertical axis</a:t>
            </a:r>
          </a:p>
          <a:p>
            <a:r>
              <a:rPr lang="en-US" sz="2400"/>
              <a:t>Physical properties of luting agent</a:t>
            </a:r>
          </a:p>
        </p:txBody>
      </p:sp>
      <p:pic>
        <p:nvPicPr>
          <p:cNvPr id="2" name="Audio 1">
            <a:hlinkClick r:id="" action="ppaction://media"/>
            <a:extLst>
              <a:ext uri="{FF2B5EF4-FFF2-40B4-BE49-F238E27FC236}">
                <a16:creationId xmlns:a16="http://schemas.microsoft.com/office/drawing/2014/main" id="{8B094147-25DB-42CB-B2C5-C135A12D6C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188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defRPr/>
            </a:pPr>
            <a:r>
              <a:rPr lang="en-US" sz="2800" dirty="0">
                <a:solidFill>
                  <a:srgbClr val="FF0000"/>
                </a:solidFill>
              </a:rPr>
              <a:t>Magnitude and direction of dislodging forces</a:t>
            </a:r>
            <a:br>
              <a:rPr lang="en-US" sz="2800" dirty="0">
                <a:solidFill>
                  <a:schemeClr val="tx2">
                    <a:satMod val="130000"/>
                  </a:schemeClr>
                </a:solidFill>
              </a:rPr>
            </a:br>
            <a:endParaRPr lang="en-US" sz="2800" dirty="0">
              <a:solidFill>
                <a:schemeClr val="tx2">
                  <a:satMod val="130000"/>
                </a:schemeClr>
              </a:solidFill>
            </a:endParaRPr>
          </a:p>
        </p:txBody>
      </p:sp>
      <p:sp>
        <p:nvSpPr>
          <p:cNvPr id="72707" name="Rectangle 3"/>
          <p:cNvSpPr>
            <a:spLocks noGrp="1" noChangeArrowheads="1"/>
          </p:cNvSpPr>
          <p:nvPr>
            <p:ph idx="1"/>
          </p:nvPr>
        </p:nvSpPr>
        <p:spPr/>
        <p:txBody>
          <a:bodyPr/>
          <a:lstStyle/>
          <a:p>
            <a:r>
              <a:rPr lang="en-US" sz="2400"/>
              <a:t>Normal occlusion  -  axially directed forces</a:t>
            </a:r>
          </a:p>
          <a:p>
            <a:r>
              <a:rPr lang="en-US" sz="2400"/>
              <a:t>Habits (pipe smoking and bruxing) – large oblique forces to restoration</a:t>
            </a:r>
          </a:p>
          <a:p>
            <a:r>
              <a:rPr lang="en-US" sz="2400"/>
              <a:t>Resistance decreases in following order:</a:t>
            </a:r>
          </a:p>
          <a:p>
            <a:pPr>
              <a:buFontTx/>
              <a:buNone/>
            </a:pPr>
            <a:r>
              <a:rPr lang="en-US" sz="2400"/>
              <a:t>    - normal occlusion  </a:t>
            </a:r>
          </a:p>
          <a:p>
            <a:pPr>
              <a:buFontTx/>
              <a:buNone/>
            </a:pPr>
            <a:r>
              <a:rPr lang="en-US" sz="2400"/>
              <a:t>    - habits  </a:t>
            </a:r>
          </a:p>
          <a:p>
            <a:pPr>
              <a:buFontTx/>
              <a:buNone/>
            </a:pPr>
            <a:r>
              <a:rPr lang="en-US" sz="2400"/>
              <a:t>    - eccentric interferences</a:t>
            </a:r>
          </a:p>
          <a:p>
            <a:pPr>
              <a:buFontTx/>
              <a:buNone/>
            </a:pPr>
            <a:r>
              <a:rPr lang="en-US" sz="2400"/>
              <a:t>    - anterior guidance</a:t>
            </a:r>
          </a:p>
        </p:txBody>
      </p:sp>
      <p:pic>
        <p:nvPicPr>
          <p:cNvPr id="2" name="Audio 1">
            <a:hlinkClick r:id="" action="ppaction://media"/>
            <a:extLst>
              <a:ext uri="{FF2B5EF4-FFF2-40B4-BE49-F238E27FC236}">
                <a16:creationId xmlns:a16="http://schemas.microsoft.com/office/drawing/2014/main" id="{9F74C967-A1FD-4FC7-80E3-01A36D0FC2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546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defRPr/>
            </a:pPr>
            <a:r>
              <a:rPr lang="en-US" sz="2800" dirty="0">
                <a:solidFill>
                  <a:srgbClr val="FF0000"/>
                </a:solidFill>
              </a:rPr>
              <a:t>LEVERAGE AND RESISTANCE</a:t>
            </a:r>
            <a:r>
              <a:rPr lang="en-US" sz="2800" dirty="0">
                <a:solidFill>
                  <a:schemeClr val="tx2">
                    <a:satMod val="130000"/>
                  </a:schemeClr>
                </a:solidFill>
              </a:rPr>
              <a:t>:</a:t>
            </a:r>
            <a:br>
              <a:rPr lang="en-US" sz="2800" dirty="0">
                <a:solidFill>
                  <a:schemeClr val="tx2">
                    <a:satMod val="130000"/>
                  </a:schemeClr>
                </a:solidFill>
              </a:rPr>
            </a:br>
            <a:endParaRPr lang="en-US" sz="2800" dirty="0">
              <a:solidFill>
                <a:schemeClr val="tx2">
                  <a:satMod val="130000"/>
                </a:schemeClr>
              </a:solidFill>
            </a:endParaRPr>
          </a:p>
        </p:txBody>
      </p:sp>
      <p:sp>
        <p:nvSpPr>
          <p:cNvPr id="73731" name="Rectangle 3"/>
          <p:cNvSpPr>
            <a:spLocks noGrp="1" noChangeArrowheads="1"/>
          </p:cNvSpPr>
          <p:nvPr>
            <p:ph idx="1"/>
          </p:nvPr>
        </p:nvSpPr>
        <p:spPr/>
        <p:txBody>
          <a:bodyPr/>
          <a:lstStyle/>
          <a:p>
            <a:pPr lvl="1"/>
            <a:r>
              <a:rPr lang="en-US"/>
              <a:t>Leverage occurs when the line of action of a force passes out side the supporting tooth structure. </a:t>
            </a:r>
          </a:p>
          <a:p>
            <a:pPr lvl="1"/>
            <a:r>
              <a:rPr lang="en-US"/>
              <a:t>If the force passes within the margin of a crown no tipping of the restoration when compared to the line of action passing outside the margins of the  restoration</a:t>
            </a:r>
          </a:p>
          <a:p>
            <a:endParaRPr lang="en-US" sz="2400"/>
          </a:p>
        </p:txBody>
      </p:sp>
      <p:pic>
        <p:nvPicPr>
          <p:cNvPr id="73732" name="Picture 4"/>
          <p:cNvPicPr>
            <a:picLocks noChangeAspect="1" noChangeArrowheads="1"/>
          </p:cNvPicPr>
          <p:nvPr/>
        </p:nvPicPr>
        <p:blipFill>
          <a:blip r:embed="rId4" cstate="print">
            <a:lum bright="-12000" contrast="42000"/>
          </a:blip>
          <a:srcRect l="30923" b="46504"/>
          <a:stretch>
            <a:fillRect/>
          </a:stretch>
        </p:blipFill>
        <p:spPr bwMode="auto">
          <a:xfrm>
            <a:off x="3276600" y="4038600"/>
            <a:ext cx="2159000" cy="2362200"/>
          </a:xfrm>
          <a:prstGeom prst="rect">
            <a:avLst/>
          </a:prstGeom>
          <a:noFill/>
          <a:ln w="12700" cap="sq">
            <a:noFill/>
            <a:miter lim="800000"/>
            <a:headEnd type="none" w="sm" len="sm"/>
            <a:tailEnd type="none" w="sm" len="sm"/>
          </a:ln>
        </p:spPr>
      </p:pic>
      <p:pic>
        <p:nvPicPr>
          <p:cNvPr id="73733" name="Picture 5"/>
          <p:cNvPicPr>
            <a:picLocks noChangeAspect="1" noChangeArrowheads="1"/>
          </p:cNvPicPr>
          <p:nvPr/>
        </p:nvPicPr>
        <p:blipFill>
          <a:blip r:embed="rId4" cstate="print">
            <a:lum bright="-12000" contrast="42000"/>
          </a:blip>
          <a:srcRect t="48633" r="20973"/>
          <a:stretch>
            <a:fillRect/>
          </a:stretch>
        </p:blipFill>
        <p:spPr bwMode="auto">
          <a:xfrm>
            <a:off x="6400800" y="4114801"/>
            <a:ext cx="2438400" cy="2239963"/>
          </a:xfrm>
          <a:prstGeom prst="rect">
            <a:avLst/>
          </a:prstGeom>
          <a:noFill/>
          <a:ln w="12700" cap="sq">
            <a:noFill/>
            <a:miter lim="800000"/>
            <a:headEnd type="none" w="sm" len="sm"/>
            <a:tailEnd type="none" w="sm" len="sm"/>
          </a:ln>
        </p:spPr>
      </p:pic>
      <p:pic>
        <p:nvPicPr>
          <p:cNvPr id="2" name="Audio 1">
            <a:hlinkClick r:id="" action="ppaction://media"/>
            <a:extLst>
              <a:ext uri="{FF2B5EF4-FFF2-40B4-BE49-F238E27FC236}">
                <a16:creationId xmlns:a16="http://schemas.microsoft.com/office/drawing/2014/main" id="{83E77609-C435-4BB2-90FC-5B2301935B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313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a:xfrm>
            <a:off x="1981200" y="228601"/>
            <a:ext cx="8229600" cy="5897563"/>
          </a:xfrm>
        </p:spPr>
        <p:txBody>
          <a:bodyPr/>
          <a:lstStyle/>
          <a:p>
            <a:pPr>
              <a:lnSpc>
                <a:spcPct val="90000"/>
              </a:lnSpc>
            </a:pPr>
            <a:r>
              <a:rPr lang="en-US" sz="2400"/>
              <a:t>Forces are outside the margin in the following cases:</a:t>
            </a:r>
          </a:p>
          <a:p>
            <a:pPr>
              <a:lnSpc>
                <a:spcPct val="90000"/>
              </a:lnSpc>
              <a:buFontTx/>
              <a:buNone/>
            </a:pPr>
            <a:r>
              <a:rPr lang="en-US" sz="2400"/>
              <a:t>     - wide occlusal table of restoration</a:t>
            </a:r>
          </a:p>
          <a:p>
            <a:pPr>
              <a:lnSpc>
                <a:spcPct val="90000"/>
              </a:lnSpc>
              <a:buFontTx/>
              <a:buNone/>
            </a:pPr>
            <a:r>
              <a:rPr lang="en-US" sz="2400"/>
              <a:t>     - crowns on tipped teeth</a:t>
            </a:r>
          </a:p>
          <a:p>
            <a:pPr>
              <a:lnSpc>
                <a:spcPct val="90000"/>
              </a:lnSpc>
              <a:buFontTx/>
              <a:buNone/>
            </a:pPr>
            <a:r>
              <a:rPr lang="en-US" sz="2400"/>
              <a:t>     - retainers for cantilever bridge</a:t>
            </a:r>
          </a:p>
          <a:p>
            <a:pPr>
              <a:lnSpc>
                <a:spcPct val="90000"/>
              </a:lnSpc>
              <a:buFontTx/>
              <a:buNone/>
            </a:pPr>
            <a:r>
              <a:rPr lang="en-US" sz="2400"/>
              <a:t>     - force at an oblique angle</a:t>
            </a:r>
          </a:p>
          <a:p>
            <a:pPr>
              <a:lnSpc>
                <a:spcPct val="90000"/>
              </a:lnSpc>
            </a:pPr>
            <a:r>
              <a:rPr lang="en-US" sz="2400"/>
              <a:t>Fulcrum point – the point on margin that lies closest to the line of action</a:t>
            </a:r>
          </a:p>
          <a:p>
            <a:pPr>
              <a:lnSpc>
                <a:spcPct val="90000"/>
              </a:lnSpc>
            </a:pPr>
            <a:r>
              <a:rPr lang="en-US" sz="2400"/>
              <a:t>Lever arm – the closest distance between line of action and fulcrum</a:t>
            </a:r>
          </a:p>
          <a:p>
            <a:pPr>
              <a:lnSpc>
                <a:spcPct val="90000"/>
              </a:lnSpc>
            </a:pPr>
            <a:r>
              <a:rPr lang="en-US" sz="2400"/>
              <a:t>Torque -  force  </a:t>
            </a:r>
            <a:r>
              <a:rPr lang="en-US" sz="2400">
                <a:cs typeface="Arial" charset="0"/>
              </a:rPr>
              <a:t>×</a:t>
            </a:r>
            <a:r>
              <a:rPr lang="en-US" sz="2400"/>
              <a:t>   lever arm  </a:t>
            </a:r>
          </a:p>
          <a:p>
            <a:pPr>
              <a:lnSpc>
                <a:spcPct val="90000"/>
              </a:lnSpc>
            </a:pPr>
            <a:r>
              <a:rPr lang="en-US" sz="2400"/>
              <a:t>In equilibrium, this torque is balanced  by the sum of all the resisting forces ( tensile, shear, compressive)</a:t>
            </a:r>
          </a:p>
          <a:p>
            <a:pPr>
              <a:lnSpc>
                <a:spcPct val="90000"/>
              </a:lnSpc>
            </a:pPr>
            <a:r>
              <a:rPr lang="en-US" sz="2400"/>
              <a:t>The farther these resisting forces lie from the fulcrum, greater is their mechanical advantage </a:t>
            </a:r>
          </a:p>
        </p:txBody>
      </p:sp>
      <p:pic>
        <p:nvPicPr>
          <p:cNvPr id="2" name="Audio 1">
            <a:hlinkClick r:id="" action="ppaction://media"/>
            <a:extLst>
              <a:ext uri="{FF2B5EF4-FFF2-40B4-BE49-F238E27FC236}">
                <a16:creationId xmlns:a16="http://schemas.microsoft.com/office/drawing/2014/main" id="{22A127E4-3906-48BF-A1C6-F0B75BC444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p:transition advTm="702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a:xfrm>
            <a:off x="838200" y="647114"/>
            <a:ext cx="10515600" cy="5529849"/>
          </a:xfrm>
        </p:spPr>
        <p:txBody>
          <a:bodyPr/>
          <a:lstStyle/>
          <a:p>
            <a:r>
              <a:rPr lang="en-US" sz="2400" dirty="0"/>
              <a:t>A line drawn from the center of rotation perpendicular to the cement film on the opposite wall of the preparation the point where the line intersects the cement film is known as tangent point. </a:t>
            </a:r>
          </a:p>
          <a:p>
            <a:endParaRPr lang="en-US" sz="2400" dirty="0"/>
          </a:p>
        </p:txBody>
      </p:sp>
      <p:pic>
        <p:nvPicPr>
          <p:cNvPr id="75780" name="Picture 4"/>
          <p:cNvPicPr>
            <a:picLocks noChangeAspect="1" noChangeArrowheads="1"/>
          </p:cNvPicPr>
          <p:nvPr/>
        </p:nvPicPr>
        <p:blipFill>
          <a:blip r:embed="rId4" cstate="print">
            <a:lum bright="-12000" contrast="36000"/>
          </a:blip>
          <a:srcRect/>
          <a:stretch>
            <a:fillRect/>
          </a:stretch>
        </p:blipFill>
        <p:spPr bwMode="auto">
          <a:xfrm>
            <a:off x="4844256" y="2055056"/>
            <a:ext cx="2503487" cy="3352800"/>
          </a:xfrm>
          <a:prstGeom prst="rect">
            <a:avLst/>
          </a:prstGeom>
          <a:noFill/>
          <a:ln w="12700" cap="sq">
            <a:noFill/>
            <a:miter lim="800000"/>
            <a:headEnd type="none" w="sm" len="sm"/>
            <a:tailEnd type="none" w="sm" len="sm"/>
          </a:ln>
        </p:spPr>
      </p:pic>
      <p:pic>
        <p:nvPicPr>
          <p:cNvPr id="2" name="Audio 1">
            <a:hlinkClick r:id="" action="ppaction://media"/>
            <a:extLst>
              <a:ext uri="{FF2B5EF4-FFF2-40B4-BE49-F238E27FC236}">
                <a16:creationId xmlns:a16="http://schemas.microsoft.com/office/drawing/2014/main" id="{5FC0EBF4-7AFC-4EAD-8A97-8C98AF5E89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134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idx="1"/>
          </p:nvPr>
        </p:nvSpPr>
        <p:spPr>
          <a:xfrm>
            <a:off x="838200" y="689317"/>
            <a:ext cx="10515600" cy="5487646"/>
          </a:xfrm>
        </p:spPr>
        <p:txBody>
          <a:bodyPr/>
          <a:lstStyle/>
          <a:p>
            <a:pPr>
              <a:lnSpc>
                <a:spcPct val="90000"/>
              </a:lnSpc>
            </a:pPr>
            <a:r>
              <a:rPr lang="en-US" sz="2400" dirty="0"/>
              <a:t>If the tangent points of all the arcs of rotation around a given axis are connected they form the tangent line. The area above the tangent line is resisting area.</a:t>
            </a:r>
          </a:p>
          <a:p>
            <a:pPr>
              <a:lnSpc>
                <a:spcPct val="90000"/>
              </a:lnSpc>
            </a:pPr>
            <a:endParaRPr lang="en-US" sz="2400" dirty="0"/>
          </a:p>
          <a:p>
            <a:pPr>
              <a:lnSpc>
                <a:spcPct val="90000"/>
              </a:lnSpc>
            </a:pPr>
            <a:endParaRPr lang="en-US" sz="2400" dirty="0"/>
          </a:p>
          <a:p>
            <a:pPr>
              <a:lnSpc>
                <a:spcPct val="90000"/>
              </a:lnSpc>
            </a:pPr>
            <a:endParaRPr lang="en-US" sz="2400" dirty="0"/>
          </a:p>
          <a:p>
            <a:pPr>
              <a:lnSpc>
                <a:spcPct val="90000"/>
              </a:lnSpc>
            </a:pPr>
            <a:endParaRPr lang="en-US" sz="2400" dirty="0"/>
          </a:p>
          <a:p>
            <a:pPr>
              <a:lnSpc>
                <a:spcPct val="90000"/>
              </a:lnSpc>
            </a:pPr>
            <a:endParaRPr lang="en-US" sz="2400" dirty="0"/>
          </a:p>
          <a:p>
            <a:pPr>
              <a:lnSpc>
                <a:spcPct val="90000"/>
              </a:lnSpc>
            </a:pPr>
            <a:endParaRPr lang="en-US" sz="2400" dirty="0"/>
          </a:p>
          <a:p>
            <a:pPr>
              <a:lnSpc>
                <a:spcPct val="90000"/>
              </a:lnSpc>
            </a:pPr>
            <a:r>
              <a:rPr lang="en-US" sz="2400" dirty="0"/>
              <a:t>To have effective resistance the tangent line should extend at least halfway down the preparation. </a:t>
            </a:r>
          </a:p>
          <a:p>
            <a:pPr>
              <a:lnSpc>
                <a:spcPct val="90000"/>
              </a:lnSpc>
            </a:pPr>
            <a:endParaRPr lang="en-US" sz="2400" dirty="0"/>
          </a:p>
        </p:txBody>
      </p:sp>
      <p:pic>
        <p:nvPicPr>
          <p:cNvPr id="76804" name="Picture 4"/>
          <p:cNvPicPr>
            <a:picLocks noChangeAspect="1" noChangeArrowheads="1"/>
          </p:cNvPicPr>
          <p:nvPr/>
        </p:nvPicPr>
        <p:blipFill>
          <a:blip r:embed="rId4" cstate="print">
            <a:lum bright="-12000" contrast="36000"/>
          </a:blip>
          <a:srcRect/>
          <a:stretch>
            <a:fillRect/>
          </a:stretch>
        </p:blipFill>
        <p:spPr bwMode="auto">
          <a:xfrm>
            <a:off x="4276579" y="1919068"/>
            <a:ext cx="3124200" cy="2243138"/>
          </a:xfrm>
          <a:prstGeom prst="rect">
            <a:avLst/>
          </a:prstGeom>
          <a:noFill/>
          <a:ln w="12700" cap="sq">
            <a:noFill/>
            <a:miter lim="800000"/>
            <a:headEnd type="none" w="sm" len="sm"/>
            <a:tailEnd type="none" w="sm" len="sm"/>
          </a:ln>
        </p:spPr>
      </p:pic>
      <p:pic>
        <p:nvPicPr>
          <p:cNvPr id="2" name="Audio 1">
            <a:hlinkClick r:id="" action="ppaction://media"/>
            <a:extLst>
              <a:ext uri="{FF2B5EF4-FFF2-40B4-BE49-F238E27FC236}">
                <a16:creationId xmlns:a16="http://schemas.microsoft.com/office/drawing/2014/main" id="{22318F80-E606-4278-93FE-A4ACBE6D90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ransition advTm="27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2067</Words>
  <Application>Microsoft Office PowerPoint</Application>
  <PresentationFormat>Widescreen</PresentationFormat>
  <Paragraphs>265</Paragraphs>
  <Slides>37</Slides>
  <Notes>1</Notes>
  <HiddenSlides>0</HiddenSlides>
  <MMClips>37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Aharoni</vt:lpstr>
      <vt:lpstr>Algerian</vt:lpstr>
      <vt:lpstr>Arial</vt:lpstr>
      <vt:lpstr>Calibri</vt:lpstr>
      <vt:lpstr>Calibri Light</vt:lpstr>
      <vt:lpstr>Times New Roman</vt:lpstr>
      <vt:lpstr>Wingdings</vt:lpstr>
      <vt:lpstr>Wingdings 2</vt:lpstr>
      <vt:lpstr>Office Theme</vt:lpstr>
      <vt:lpstr>Mechanical principles of tooth preparation </vt:lpstr>
      <vt:lpstr>Learning Objectives</vt:lpstr>
      <vt:lpstr>RESISTANCE FORM</vt:lpstr>
      <vt:lpstr>FACTORS AFFECTING RESISTANCE FORM</vt:lpstr>
      <vt:lpstr>Magnitude and direction of dislodging forces </vt:lpstr>
      <vt:lpstr>LEVERAGE AND RESISTANCE: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 OF PREPARATION </vt:lpstr>
      <vt:lpstr>PowerPoint Presentation</vt:lpstr>
      <vt:lpstr>STRUCTURAL DURABILITY</vt:lpstr>
      <vt:lpstr>Factors affecting structural durability</vt:lpstr>
      <vt:lpstr>ADEQUATE TOOTH REDUCTION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NEERJA MAHAJAN</dc:creator>
  <cp:lastModifiedBy>NEERJA MAHAJAN</cp:lastModifiedBy>
  <cp:revision>13</cp:revision>
  <dcterms:created xsi:type="dcterms:W3CDTF">2020-08-25T05:21:18Z</dcterms:created>
  <dcterms:modified xsi:type="dcterms:W3CDTF">2020-08-25T08:52:31Z</dcterms:modified>
</cp:coreProperties>
</file>