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7" r:id="rId4"/>
    <p:sldId id="258"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83" r:id="rId23"/>
    <p:sldId id="276" r:id="rId24"/>
    <p:sldId id="277" r:id="rId25"/>
    <p:sldId id="284" r:id="rId26"/>
    <p:sldId id="278" r:id="rId27"/>
    <p:sldId id="279" r:id="rId28"/>
    <p:sldId id="280" r:id="rId29"/>
    <p:sldId id="281"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4035210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152946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3191458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249624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602113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7395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297655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1119029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52894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120168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AEDE5-C510-4DCD-AB4A-4092E6491470}"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2972205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AEDE5-C510-4DCD-AB4A-4092E6491470}" type="datetimeFigureOut">
              <a:rPr lang="en-IN" smtClean="0"/>
              <a:pPr/>
              <a:t>18/08/2020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ED994-E07D-490E-9A1D-648345AA1E60}" type="slidenum">
              <a:rPr lang="en-IN" smtClean="0"/>
              <a:pPr/>
              <a:t>‹#›</a:t>
            </a:fld>
            <a:endParaRPr lang="en-IN"/>
          </a:p>
        </p:txBody>
      </p:sp>
    </p:spTree>
    <p:extLst>
      <p:ext uri="{BB962C8B-B14F-4D97-AF65-F5344CB8AC3E}">
        <p14:creationId xmlns:p14="http://schemas.microsoft.com/office/powerpoint/2010/main" xmlns="" val="1459321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77924"/>
            <a:ext cx="9144000" cy="1299022"/>
          </a:xfrm>
        </p:spPr>
        <p:txBody>
          <a:bodyPr>
            <a:normAutofit/>
          </a:bodyPr>
          <a:lstStyle/>
          <a:p>
            <a:r>
              <a:rPr lang="en-US" sz="4400" dirty="0" smtClean="0">
                <a:latin typeface="Times New Roman" pitchFamily="18" charset="0"/>
                <a:cs typeface="Times New Roman" pitchFamily="18" charset="0"/>
              </a:rPr>
              <a:t>Physiotherapy Assessment &amp; Management</a:t>
            </a:r>
            <a:endParaRPr lang="en-IN" sz="4400" dirty="0"/>
          </a:p>
        </p:txBody>
      </p:sp>
      <p:sp>
        <p:nvSpPr>
          <p:cNvPr id="3" name="Subtitle 2"/>
          <p:cNvSpPr>
            <a:spLocks noGrp="1"/>
          </p:cNvSpPr>
          <p:nvPr>
            <p:ph type="subTitle" idx="1"/>
          </p:nvPr>
        </p:nvSpPr>
        <p:spPr>
          <a:xfrm>
            <a:off x="1524000" y="2620373"/>
            <a:ext cx="9144000" cy="1900451"/>
          </a:xfrm>
        </p:spPr>
        <p:txBody>
          <a:bodyPr>
            <a:noAutofit/>
          </a:bodyPr>
          <a:lstStyle/>
          <a:p>
            <a:r>
              <a:rPr lang="en-GB" sz="3200" dirty="0" smtClean="0">
                <a:latin typeface="Times New Roman" panose="02020603050405020304" pitchFamily="18" charset="0"/>
                <a:cs typeface="Times New Roman" panose="02020603050405020304" pitchFamily="18" charset="0"/>
              </a:rPr>
              <a:t>Chondromalacia Patellae</a:t>
            </a:r>
          </a:p>
          <a:p>
            <a:r>
              <a:rPr lang="en-GB" sz="3200" dirty="0" smtClean="0">
                <a:latin typeface="Times New Roman" panose="02020603050405020304" pitchFamily="18" charset="0"/>
                <a:cs typeface="Times New Roman" panose="02020603050405020304" pitchFamily="18" charset="0"/>
              </a:rPr>
              <a:t>Osgood-</a:t>
            </a:r>
            <a:r>
              <a:rPr lang="en-GB" sz="3200" dirty="0" err="1" smtClean="0">
                <a:latin typeface="Times New Roman" panose="02020603050405020304" pitchFamily="18" charset="0"/>
                <a:cs typeface="Times New Roman" panose="02020603050405020304" pitchFamily="18" charset="0"/>
              </a:rPr>
              <a:t>Schlatter’s</a:t>
            </a:r>
            <a:r>
              <a:rPr lang="en-GB" sz="3200" dirty="0" smtClean="0">
                <a:latin typeface="Times New Roman" panose="02020603050405020304" pitchFamily="18" charset="0"/>
                <a:cs typeface="Times New Roman" panose="02020603050405020304" pitchFamily="18" charset="0"/>
              </a:rPr>
              <a:t> Disease</a:t>
            </a:r>
          </a:p>
          <a:p>
            <a:r>
              <a:rPr lang="en-GB" sz="3200" dirty="0" err="1" smtClean="0">
                <a:latin typeface="Times New Roman" panose="02020603050405020304" pitchFamily="18" charset="0"/>
                <a:cs typeface="Times New Roman" panose="02020603050405020304" pitchFamily="18" charset="0"/>
              </a:rPr>
              <a:t>Causalgia</a:t>
            </a:r>
            <a:endParaRPr lang="en-IN" sz="3200" dirty="0">
              <a:latin typeface="Times New Roman" panose="02020603050405020304" pitchFamily="18" charset="0"/>
              <a:cs typeface="Times New Roman" panose="02020603050405020304" pitchFamily="18" charset="0"/>
            </a:endParaRPr>
          </a:p>
        </p:txBody>
      </p:sp>
      <p:sp>
        <p:nvSpPr>
          <p:cNvPr id="4" name="Rectangle 3"/>
          <p:cNvSpPr/>
          <p:nvPr/>
        </p:nvSpPr>
        <p:spPr>
          <a:xfrm>
            <a:off x="4740325" y="4727893"/>
            <a:ext cx="6096000" cy="1384995"/>
          </a:xfrm>
          <a:prstGeom prst="rect">
            <a:avLst/>
          </a:prstGeom>
        </p:spPr>
        <p:txBody>
          <a:bodyPr>
            <a:spAutoFit/>
          </a:bodyPr>
          <a:lstStyle/>
          <a:p>
            <a:pPr algn="r"/>
            <a:r>
              <a:rPr lang="en-US" sz="2800" dirty="0" smtClean="0">
                <a:latin typeface="Times New Roman" pitchFamily="18" charset="0"/>
                <a:cs typeface="Times New Roman" pitchFamily="18" charset="0"/>
              </a:rPr>
              <a:t>Megha Jayswal</a:t>
            </a:r>
          </a:p>
          <a:p>
            <a:pPr algn="r"/>
            <a:r>
              <a:rPr lang="en-US" sz="2800" dirty="0" smtClean="0">
                <a:latin typeface="Times New Roman" pitchFamily="18" charset="0"/>
                <a:cs typeface="Times New Roman" pitchFamily="18" charset="0"/>
              </a:rPr>
              <a:t>                                                     AP,</a:t>
            </a:r>
          </a:p>
          <a:p>
            <a:pPr algn="r"/>
            <a:r>
              <a:rPr lang="en-US" sz="2800" dirty="0" smtClean="0">
                <a:latin typeface="Times New Roman" pitchFamily="18" charset="0"/>
                <a:cs typeface="Times New Roman" pitchFamily="18" charset="0"/>
              </a:rPr>
              <a:t>                                               COP,SVDU</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83357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8700"/>
            <a:ext cx="10515600" cy="5148263"/>
          </a:xfrm>
        </p:spPr>
        <p:txBody>
          <a:bodyPr>
            <a:normAutofit/>
          </a:bodyPr>
          <a:lstStyle/>
          <a:p>
            <a:r>
              <a:rPr lang="en-IN" sz="2400" dirty="0" smtClean="0">
                <a:latin typeface="Times New Roman" panose="02020603050405020304" pitchFamily="18" charset="0"/>
                <a:cs typeface="Times New Roman" panose="02020603050405020304" pitchFamily="18" charset="0"/>
              </a:rPr>
              <a:t>Tight gastrocnemius soleus, hamstring, or rectus </a:t>
            </a:r>
            <a:r>
              <a:rPr lang="en-IN" sz="2400" dirty="0" err="1" smtClean="0">
                <a:latin typeface="Times New Roman" panose="02020603050405020304" pitchFamily="18" charset="0"/>
                <a:cs typeface="Times New Roman" panose="02020603050405020304" pitchFamily="18" charset="0"/>
              </a:rPr>
              <a:t>femoris</a:t>
            </a:r>
            <a:r>
              <a:rPr lang="en-IN" sz="2400" dirty="0" smtClean="0">
                <a:latin typeface="Times New Roman" panose="02020603050405020304" pitchFamily="18" charset="0"/>
                <a:cs typeface="Times New Roman" panose="02020603050405020304" pitchFamily="18" charset="0"/>
              </a:rPr>
              <a:t> muscles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Irritated patellar tendon or </a:t>
            </a:r>
            <a:r>
              <a:rPr lang="en-IN" sz="2400" dirty="0" err="1" smtClean="0">
                <a:latin typeface="Times New Roman" panose="02020603050405020304" pitchFamily="18" charset="0"/>
                <a:cs typeface="Times New Roman" panose="02020603050405020304" pitchFamily="18" charset="0"/>
              </a:rPr>
              <a:t>subpatellar</a:t>
            </a:r>
            <a:r>
              <a:rPr lang="en-IN" sz="2400" dirty="0" smtClean="0">
                <a:latin typeface="Times New Roman" panose="02020603050405020304" pitchFamily="18" charset="0"/>
                <a:cs typeface="Times New Roman" panose="02020603050405020304" pitchFamily="18" charset="0"/>
              </a:rPr>
              <a:t> fat pads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Patellar crepitus, swelling, or locking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Weakness in the hip abductor or external rotator musculature</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88795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nchor="ctr">
            <a:normAutofit/>
          </a:bodyPr>
          <a:lstStyle/>
          <a:p>
            <a:pPr marL="0" indent="0" algn="ctr">
              <a:buNone/>
            </a:pPr>
            <a:r>
              <a:rPr lang="en-IN" sz="3200" b="1" dirty="0" smtClean="0">
                <a:latin typeface="Times New Roman" panose="02020603050405020304" pitchFamily="18" charset="0"/>
                <a:cs typeface="Times New Roman" panose="02020603050405020304" pitchFamily="18" charset="0"/>
              </a:rPr>
              <a:t>Functional Limitations/Disabilities</a:t>
            </a:r>
            <a:endParaRPr lang="en-IN" sz="3200" dirty="0"/>
          </a:p>
        </p:txBody>
      </p:sp>
    </p:spTree>
    <p:extLst>
      <p:ext uri="{BB962C8B-B14F-4D97-AF65-F5344CB8AC3E}">
        <p14:creationId xmlns:p14="http://schemas.microsoft.com/office/powerpoint/2010/main" xmlns="" val="1720443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0120"/>
            <a:ext cx="10515600" cy="5216843"/>
          </a:xfrm>
        </p:spPr>
        <p:txBody>
          <a:bodyPr>
            <a:normAutofit/>
          </a:bodyPr>
          <a:lstStyle/>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Pain or poor knee control when descending or ascending stairs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Pain with walking, jumping, or running interfering during ADL, instrumental ADL (IADL), work, and community, recreational, or sport activities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Pain and stiffness with prolonged flexed knee postures, such as sitting or squatting</a:t>
            </a: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85848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6603"/>
            <a:ext cx="10515600" cy="5890360"/>
          </a:xfrm>
        </p:spPr>
        <p:txBody>
          <a:bodyPr anchor="ctr">
            <a:normAutofit/>
          </a:bodyPr>
          <a:lstStyle/>
          <a:p>
            <a:pPr marL="0" indent="0" algn="ctr">
              <a:buNone/>
            </a:pPr>
            <a:r>
              <a:rPr lang="en-IN" sz="3200" b="1" dirty="0" smtClean="0">
                <a:latin typeface="Times New Roman" panose="02020603050405020304" pitchFamily="18" charset="0"/>
                <a:cs typeface="Times New Roman" panose="02020603050405020304" pitchFamily="18" charset="0"/>
              </a:rPr>
              <a:t>Patellofemoral Symptoms: Management</a:t>
            </a:r>
            <a:endParaRPr lang="en-I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33518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1540"/>
            <a:ext cx="10515600" cy="5285423"/>
          </a:xfrm>
        </p:spPr>
        <p:txBody>
          <a:bodyPr/>
          <a:lstStyle/>
          <a:p>
            <a:pPr marL="0" indent="0">
              <a:buNone/>
            </a:pPr>
            <a:r>
              <a:rPr lang="en-IN" b="1" dirty="0" smtClean="0">
                <a:latin typeface="Times New Roman" panose="02020603050405020304" pitchFamily="18" charset="0"/>
                <a:cs typeface="Times New Roman" panose="02020603050405020304" pitchFamily="18" charset="0"/>
              </a:rPr>
              <a:t>Educate the Patient</a:t>
            </a:r>
          </a:p>
          <a:p>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Minimize or avoid stair climbing and descending until the hip and knee muscles are strengthened</a:t>
            </a:r>
          </a:p>
          <a:p>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Do not sit with the knees flexed excessively for prolonged periods. During sitting, periodically perform ROM to the knee to relieve stasis.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20832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8680"/>
            <a:ext cx="10515600" cy="5308283"/>
          </a:xfrm>
        </p:spPr>
        <p:txBody>
          <a:bodyPr>
            <a:normAutofit/>
          </a:bodyPr>
          <a:lstStyle/>
          <a:p>
            <a:pPr marL="0" indent="0">
              <a:buNone/>
            </a:pPr>
            <a:endParaRPr lang="en-IN" b="1" dirty="0" smtClean="0">
              <a:latin typeface="Times New Roman" panose="02020603050405020304" pitchFamily="18" charset="0"/>
              <a:cs typeface="Times New Roman" panose="02020603050405020304" pitchFamily="18" charset="0"/>
            </a:endParaRPr>
          </a:p>
          <a:p>
            <a:pPr marL="0" indent="0">
              <a:buNone/>
            </a:pPr>
            <a:r>
              <a:rPr lang="en-IN" b="1" dirty="0" smtClean="0">
                <a:latin typeface="Times New Roman" panose="02020603050405020304" pitchFamily="18" charset="0"/>
                <a:cs typeface="Times New Roman" panose="02020603050405020304" pitchFamily="18" charset="0"/>
              </a:rPr>
              <a:t>Increase Flexibility of Restricting Tissues</a:t>
            </a:r>
          </a:p>
          <a:p>
            <a:pPr marL="0" indent="0">
              <a:buNone/>
            </a:pPr>
            <a:endParaRPr lang="en-GB" b="1"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S</a:t>
            </a:r>
            <a:r>
              <a:rPr lang="en-IN" dirty="0" smtClean="0">
                <a:latin typeface="Times New Roman" panose="02020603050405020304" pitchFamily="18" charset="0"/>
                <a:cs typeface="Times New Roman" panose="02020603050405020304" pitchFamily="18" charset="0"/>
              </a:rPr>
              <a:t>tretching program for  the gastrocnemius, soleus, quadriceps, and hamstring muscles and IT band.</a:t>
            </a:r>
          </a:p>
          <a:p>
            <a:endParaRPr lang="en-GB" dirty="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Self stretching should be taught.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9273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97280"/>
            <a:ext cx="10515600" cy="5079683"/>
          </a:xfrm>
        </p:spPr>
        <p:txBody>
          <a:bodyPr anchor="t">
            <a:normAutofit/>
          </a:bodyPr>
          <a:lstStyle/>
          <a:p>
            <a:pPr marL="0" indent="0">
              <a:buNone/>
            </a:pPr>
            <a:r>
              <a:rPr lang="en-GB" b="1" dirty="0" smtClean="0">
                <a:latin typeface="Times New Roman" panose="02020603050405020304" pitchFamily="18" charset="0"/>
                <a:cs typeface="Times New Roman" panose="02020603050405020304" pitchFamily="18" charset="0"/>
              </a:rPr>
              <a:t>Patellar Mobilization: </a:t>
            </a:r>
          </a:p>
          <a:p>
            <a:pPr marL="0" indent="0">
              <a:buNone/>
            </a:pPr>
            <a:endParaRPr lang="en-GB" b="1" dirty="0">
              <a:latin typeface="Times New Roman" panose="02020603050405020304" pitchFamily="18" charset="0"/>
              <a:cs typeface="Times New Roman" panose="02020603050405020304" pitchFamily="18" charset="0"/>
            </a:endParaRPr>
          </a:p>
          <a:p>
            <a:pPr marL="0" indent="0">
              <a:buNone/>
            </a:pPr>
            <a:r>
              <a:rPr lang="en-GB" dirty="0" smtClean="0">
                <a:latin typeface="Times New Roman" panose="02020603050405020304" pitchFamily="18" charset="0"/>
                <a:cs typeface="Times New Roman" panose="02020603050405020304" pitchFamily="18" charset="0"/>
              </a:rPr>
              <a:t>Provide Medial glide to patella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55787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4360"/>
            <a:ext cx="10515600" cy="5582603"/>
          </a:xfrm>
        </p:spPr>
        <p:txBody>
          <a:bodyPr>
            <a:normAutofit/>
          </a:bodyPr>
          <a:lstStyle/>
          <a:p>
            <a:pPr marL="0" indent="0">
              <a:buNone/>
            </a:pPr>
            <a:endParaRPr lang="en-IN" b="1" dirty="0" smtClean="0">
              <a:latin typeface="Times New Roman" panose="02020603050405020304" pitchFamily="18" charset="0"/>
              <a:cs typeface="Times New Roman" panose="02020603050405020304" pitchFamily="18" charset="0"/>
            </a:endParaRPr>
          </a:p>
          <a:p>
            <a:pPr marL="0" indent="0">
              <a:buNone/>
            </a:pPr>
            <a:r>
              <a:rPr lang="en-IN" b="1" dirty="0" smtClean="0">
                <a:latin typeface="Times New Roman" panose="02020603050405020304" pitchFamily="18" charset="0"/>
                <a:cs typeface="Times New Roman" panose="02020603050405020304" pitchFamily="18" charset="0"/>
              </a:rPr>
              <a:t>Improve Muscle Performance for Functional Control</a:t>
            </a:r>
          </a:p>
          <a:p>
            <a:endParaRPr lang="en-IN" dirty="0" smtClean="0">
              <a:latin typeface="Times New Roman" panose="02020603050405020304" pitchFamily="18" charset="0"/>
              <a:cs typeface="Times New Roman" panose="02020603050405020304" pitchFamily="18" charset="0"/>
            </a:endParaRPr>
          </a:p>
          <a:p>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It is imperative that the therapist design an exercise program that addresses the specific impairments of each patient, considering factors such as trunk, hip, and foot strength and alignment.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92896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5840"/>
            <a:ext cx="10515600" cy="5171123"/>
          </a:xfrm>
        </p:spPr>
        <p:txBody>
          <a:bodyPr>
            <a:normAutofit/>
          </a:bodyPr>
          <a:lstStyle/>
          <a:p>
            <a:endParaRPr lang="en-IN" sz="2400" dirty="0" smtClean="0">
              <a:latin typeface="Times New Roman" panose="02020603050405020304" pitchFamily="18" charset="0"/>
              <a:cs typeface="Times New Roman" panose="02020603050405020304" pitchFamily="18" charset="0"/>
            </a:endParaRPr>
          </a:p>
          <a:p>
            <a:pPr marL="0" indent="0">
              <a:buNone/>
            </a:pPr>
            <a:r>
              <a:rPr lang="en-IN" sz="2400" u="sng" dirty="0" smtClean="0">
                <a:latin typeface="Times New Roman" panose="02020603050405020304" pitchFamily="18" charset="0"/>
                <a:cs typeface="Times New Roman" panose="02020603050405020304" pitchFamily="18" charset="0"/>
              </a:rPr>
              <a:t>Non-Weight-Bearing (Open-Chain) Exercises </a:t>
            </a:r>
          </a:p>
          <a:p>
            <a:endParaRPr lang="en-IN" sz="2400" u="sng"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Vastus </a:t>
            </a:r>
            <a:r>
              <a:rPr lang="en-IN" sz="2400" dirty="0" err="1" smtClean="0">
                <a:latin typeface="Times New Roman" panose="02020603050405020304" pitchFamily="18" charset="0"/>
                <a:cs typeface="Times New Roman" panose="02020603050405020304" pitchFamily="18" charset="0"/>
              </a:rPr>
              <a:t>medialis</a:t>
            </a:r>
            <a:r>
              <a:rPr lang="en-IN" sz="2400" dirty="0" smtClean="0">
                <a:latin typeface="Times New Roman" panose="02020603050405020304" pitchFamily="18" charset="0"/>
                <a:cs typeface="Times New Roman" panose="02020603050405020304" pitchFamily="18" charset="0"/>
              </a:rPr>
              <a:t> obliquus emphasis</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Quadriceps setting (quad sets) in pain-free positions</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Quad sets with straight-leg raising</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Short-arc terminal extension.</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0175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262563"/>
          </a:xfrm>
        </p:spPr>
        <p:txBody>
          <a:bodyPr>
            <a:normAutofit/>
          </a:bodyPr>
          <a:lstStyle/>
          <a:p>
            <a:pPr marL="0" indent="0">
              <a:buNone/>
            </a:pPr>
            <a:r>
              <a:rPr lang="en-IN" sz="2400" u="sng" dirty="0" smtClean="0">
                <a:latin typeface="Times New Roman" panose="02020603050405020304" pitchFamily="18" charset="0"/>
                <a:cs typeface="Times New Roman" panose="02020603050405020304" pitchFamily="18" charset="0"/>
              </a:rPr>
              <a:t>Weight-Bearing (Closed-Chain) Exercises</a:t>
            </a:r>
          </a:p>
          <a:p>
            <a:pPr marL="0" indent="0">
              <a:buNone/>
            </a:pPr>
            <a:endParaRPr lang="en-GB" sz="2400" u="sng"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If weight bearing is painful, begin with partial weight bearing exercises. Progress to standing exercises as tolerated.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To improve strength and muscular endurance, the patient should perform the repetitions of the appropriate exercise until symptoms or loss of control just begins. It is important to not push beyond that point in order to avoid faulty mechanics or loss of control.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Mini-squats, which may be useful for improving patellar tracking, are introduced early in the exercise program when weight bearing and partial squatting are tolerated and do not provoke symptoms.</a:t>
            </a:r>
          </a:p>
          <a:p>
            <a:endParaRPr lang="en-IN" sz="24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02193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3385"/>
            <a:ext cx="10515600" cy="5473578"/>
          </a:xfrm>
        </p:spPr>
        <p:txBody>
          <a:bodyPr/>
          <a:lstStyle/>
          <a:p>
            <a:pPr algn="just">
              <a:buNone/>
            </a:pPr>
            <a:r>
              <a:rPr lang="en-IN" dirty="0" smtClean="0">
                <a:latin typeface="Times New Roman" pitchFamily="18" charset="0"/>
                <a:cs typeface="Times New Roman" pitchFamily="18" charset="0"/>
              </a:rPr>
              <a:t>Objectives</a:t>
            </a:r>
          </a:p>
          <a:p>
            <a:pPr algn="just">
              <a:buNone/>
            </a:pPr>
            <a:endParaRPr lang="en-IN" dirty="0" smtClean="0">
              <a:latin typeface="Times New Roman" pitchFamily="18" charset="0"/>
              <a:cs typeface="Times New Roman" pitchFamily="18" charset="0"/>
            </a:endParaRPr>
          </a:p>
          <a:p>
            <a:pPr algn="just">
              <a:buNone/>
            </a:pPr>
            <a:r>
              <a:rPr lang="en-IN" dirty="0" smtClean="0">
                <a:latin typeface="Times New Roman" pitchFamily="18" charset="0"/>
                <a:cs typeface="Times New Roman" pitchFamily="18" charset="0"/>
              </a:rPr>
              <a:t>In this session, students will learn:</a:t>
            </a:r>
          </a:p>
          <a:p>
            <a:pPr algn="just"/>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What is CMP, OSD and </a:t>
            </a:r>
            <a:r>
              <a:rPr lang="en-IN" dirty="0" err="1" smtClean="0">
                <a:latin typeface="Times New Roman" pitchFamily="18" charset="0"/>
                <a:cs typeface="Times New Roman" pitchFamily="18" charset="0"/>
              </a:rPr>
              <a:t>Causalgia</a:t>
            </a:r>
            <a:r>
              <a:rPr lang="en-IN" smtClean="0">
                <a:latin typeface="Times New Roman" pitchFamily="18" charset="0"/>
                <a:cs typeface="Times New Roman" pitchFamily="18" charset="0"/>
              </a:rPr>
              <a:t>?</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What are their signs and symptoms?</a:t>
            </a:r>
          </a:p>
          <a:p>
            <a:pPr algn="just"/>
            <a:r>
              <a:rPr lang="en-IN" dirty="0" smtClean="0">
                <a:latin typeface="Times New Roman" pitchFamily="18" charset="0"/>
                <a:cs typeface="Times New Roman" pitchFamily="18" charset="0"/>
              </a:rPr>
              <a:t>Common impairments and activity limitations caused by them</a:t>
            </a:r>
          </a:p>
          <a:p>
            <a:pPr algn="just"/>
            <a:r>
              <a:rPr lang="en-IN" dirty="0" smtClean="0">
                <a:latin typeface="Times New Roman" pitchFamily="18" charset="0"/>
                <a:cs typeface="Times New Roman" pitchFamily="18" charset="0"/>
              </a:rPr>
              <a:t>Points to be assessed</a:t>
            </a:r>
          </a:p>
          <a:p>
            <a:pPr algn="just"/>
            <a:r>
              <a:rPr lang="en-IN" dirty="0" smtClean="0">
                <a:latin typeface="Times New Roman" pitchFamily="18" charset="0"/>
                <a:cs typeface="Times New Roman" pitchFamily="18" charset="0"/>
              </a:rPr>
              <a:t>Physiotherapy management </a:t>
            </a:r>
            <a:endParaRPr lang="en-IN"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0120"/>
            <a:ext cx="10515600" cy="5216843"/>
          </a:xfrm>
        </p:spPr>
        <p:txBody>
          <a:bodyPr>
            <a:normAutofit/>
          </a:bodyPr>
          <a:lstStyle/>
          <a:p>
            <a:pPr marL="0" indent="0">
              <a:buNone/>
            </a:pPr>
            <a:r>
              <a:rPr lang="en-IN" b="1" dirty="0" smtClean="0">
                <a:latin typeface="Times New Roman" panose="02020603050405020304" pitchFamily="18" charset="0"/>
                <a:cs typeface="Times New Roman" panose="02020603050405020304" pitchFamily="18" charset="0"/>
              </a:rPr>
              <a:t>Modify Biomechanical Stresses </a:t>
            </a:r>
          </a:p>
          <a:p>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If the patient has foot pronation, a foot orthosis may relieve the stresses at the knee. Assess lower extremity mechanics, and modify any faulty patterns.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52592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0627"/>
            <a:ext cx="10515600" cy="5426336"/>
          </a:xfrm>
        </p:spPr>
        <p:txBody>
          <a:bodyPr anchor="ctr">
            <a:normAutofit/>
          </a:bodyPr>
          <a:lstStyle/>
          <a:p>
            <a:pPr marL="0" indent="0" algn="ctr">
              <a:buNone/>
            </a:pPr>
            <a:r>
              <a:rPr lang="en-GB" sz="3200" b="1" dirty="0" err="1" smtClean="0">
                <a:latin typeface="Times New Roman" panose="02020603050405020304" pitchFamily="18" charset="0"/>
                <a:cs typeface="Times New Roman" panose="02020603050405020304" pitchFamily="18" charset="0"/>
              </a:rPr>
              <a:t>Causalgia</a:t>
            </a:r>
            <a:endParaRPr lang="en-I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03026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6979"/>
            <a:ext cx="10515600" cy="5439984"/>
          </a:xfrm>
        </p:spPr>
        <p:txBody>
          <a:bodyPr anchor="ctr">
            <a:normAutofit/>
          </a:bodyPr>
          <a:lstStyle/>
          <a:p>
            <a:r>
              <a:rPr lang="en-IN" sz="2400" dirty="0" smtClean="0">
                <a:latin typeface="Times New Roman" panose="02020603050405020304" pitchFamily="18" charset="0"/>
                <a:cs typeface="Times New Roman" panose="02020603050405020304" pitchFamily="18" charset="0"/>
              </a:rPr>
              <a:t>“A syndrome </a:t>
            </a:r>
            <a:r>
              <a:rPr lang="en-IN" sz="2400" dirty="0">
                <a:latin typeface="Times New Roman" panose="02020603050405020304" pitchFamily="18" charset="0"/>
                <a:cs typeface="Times New Roman" panose="02020603050405020304" pitchFamily="18" charset="0"/>
              </a:rPr>
              <a:t>of sustained, burning pain after a traumatic nerve injury, combined with vasomotor and </a:t>
            </a:r>
            <a:r>
              <a:rPr lang="en-IN" sz="2400" dirty="0" err="1">
                <a:latin typeface="Times New Roman" panose="02020603050405020304" pitchFamily="18" charset="0"/>
                <a:cs typeface="Times New Roman" panose="02020603050405020304" pitchFamily="18" charset="0"/>
              </a:rPr>
              <a:t>sudomotor</a:t>
            </a:r>
            <a:r>
              <a:rPr lang="en-IN" sz="2400" dirty="0">
                <a:latin typeface="Times New Roman" panose="02020603050405020304" pitchFamily="18" charset="0"/>
                <a:cs typeface="Times New Roman" panose="02020603050405020304" pitchFamily="18" charset="0"/>
              </a:rPr>
              <a:t> and later trophic changes” and reflex sympathetic dystrophy as “similar, but from other causes</a:t>
            </a:r>
            <a:r>
              <a:rPr lang="en-IN" sz="2400" dirty="0" smtClean="0">
                <a:latin typeface="Times New Roman" panose="02020603050405020304" pitchFamily="18" charset="0"/>
                <a:cs typeface="Times New Roman" panose="02020603050405020304" pitchFamily="18" charset="0"/>
              </a:rPr>
              <a:t>.” (by International Association for the Study of Pain)</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26731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8866"/>
            <a:ext cx="10515600" cy="5358097"/>
          </a:xfrm>
        </p:spPr>
        <p:txBody>
          <a:bodyPr>
            <a:normAutofit/>
          </a:bodyPr>
          <a:lstStyle/>
          <a:p>
            <a:pPr marL="0" indent="0">
              <a:buNone/>
            </a:pPr>
            <a:r>
              <a:rPr lang="en-IN" sz="2400" u="sng" dirty="0" smtClean="0">
                <a:latin typeface="Times New Roman" panose="02020603050405020304" pitchFamily="18" charset="0"/>
                <a:cs typeface="Times New Roman" panose="02020603050405020304" pitchFamily="18" charset="0"/>
              </a:rPr>
              <a:t>Examination:</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Pain or hyperesthesia at the shoulder, wrist, or hand out of proportion to the injury.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Limitation of motion develops.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Typically, the shoulder develops limitation in a capsular pattern with most restriction in lateral rotation and abduction.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In the wrist and hand, the most common restrictions are limited wrist extension and metacarpophalangeal and proximal interphalangeal flexion.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37255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0627"/>
            <a:ext cx="10515600" cy="5426336"/>
          </a:xfrm>
        </p:spPr>
        <p:txBody>
          <a:bodyPr>
            <a:normAutofit/>
          </a:bodyPr>
          <a:lstStyle/>
          <a:p>
            <a:r>
              <a:rPr lang="en-IN" sz="2400" dirty="0" err="1" smtClean="0">
                <a:latin typeface="Times New Roman" panose="02020603050405020304" pitchFamily="18" charset="0"/>
                <a:cs typeface="Times New Roman" panose="02020603050405020304" pitchFamily="18" charset="0"/>
              </a:rPr>
              <a:t>Edema</a:t>
            </a:r>
            <a:r>
              <a:rPr lang="en-IN" sz="2400" dirty="0" smtClean="0">
                <a:latin typeface="Times New Roman" panose="02020603050405020304" pitchFamily="18" charset="0"/>
                <a:cs typeface="Times New Roman" panose="02020603050405020304" pitchFamily="18" charset="0"/>
              </a:rPr>
              <a:t> of the hand and wrist secondary to circulatory impairment of the venous and lymphatic systems, which in turn precipitates stiffness in the hand.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Vasomotor instability.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Trophic changes in the skin.</a:t>
            </a:r>
          </a:p>
          <a:p>
            <a:endParaRPr lang="en-GB"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As the condition progresses, the pain subsides but limitation of motion persists. The skin becomes cyanotic and shiny, the intrinsic muscles of the hand atrophy, subcutaneous tissue in the fingers and palmar fascia thicken, nail changes occur, and osteoporosis develops.</a:t>
            </a:r>
          </a:p>
          <a:p>
            <a:endParaRPr lang="en-IN" sz="2400" dirty="0" smtClean="0">
              <a:latin typeface="Times New Roman" panose="02020603050405020304" pitchFamily="18" charset="0"/>
              <a:cs typeface="Times New Roman" panose="02020603050405020304" pitchFamily="18" charset="0"/>
            </a:endParaRPr>
          </a:p>
          <a:p>
            <a:endParaRPr lang="en-IN" sz="2400" dirty="0"/>
          </a:p>
        </p:txBody>
      </p:sp>
    </p:spTree>
    <p:extLst>
      <p:ext uri="{BB962C8B-B14F-4D97-AF65-F5344CB8AC3E}">
        <p14:creationId xmlns:p14="http://schemas.microsoft.com/office/powerpoint/2010/main" xmlns="" val="2341595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364804" y="0"/>
            <a:ext cx="5165044" cy="6857999"/>
          </a:xfrm>
        </p:spPr>
      </p:pic>
    </p:spTree>
    <p:extLst>
      <p:ext uri="{BB962C8B-B14F-4D97-AF65-F5344CB8AC3E}">
        <p14:creationId xmlns:p14="http://schemas.microsoft.com/office/powerpoint/2010/main" xmlns="" val="1469791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0501"/>
            <a:ext cx="10515600" cy="5576462"/>
          </a:xfrm>
        </p:spPr>
        <p:txBody>
          <a:bodyPr anchor="ctr">
            <a:noAutofit/>
          </a:bodyPr>
          <a:lstStyle/>
          <a:p>
            <a:pPr marL="0" indent="0" algn="ctr">
              <a:buNone/>
            </a:pPr>
            <a:r>
              <a:rPr lang="en-GB" sz="3200" b="1" dirty="0" err="1" smtClean="0">
                <a:latin typeface="Times New Roman" panose="02020603050405020304" pitchFamily="18" charset="0"/>
                <a:cs typeface="Times New Roman" panose="02020603050405020304" pitchFamily="18" charset="0"/>
              </a:rPr>
              <a:t>Causalgia</a:t>
            </a:r>
            <a:r>
              <a:rPr lang="en-GB" sz="3200" b="1" dirty="0" smtClean="0">
                <a:latin typeface="Times New Roman" panose="02020603050405020304" pitchFamily="18" charset="0"/>
                <a:cs typeface="Times New Roman" panose="02020603050405020304" pitchFamily="18" charset="0"/>
              </a:rPr>
              <a:t>: Management</a:t>
            </a:r>
            <a:endParaRPr lang="en-I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22499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0752"/>
            <a:ext cx="10515600" cy="5276211"/>
          </a:xfrm>
        </p:spPr>
        <p:txBody>
          <a:bodyPr>
            <a:normAutofit/>
          </a:bodyPr>
          <a:lstStyle/>
          <a:p>
            <a:pPr marL="0" indent="0">
              <a:buNone/>
            </a:pPr>
            <a:r>
              <a:rPr lang="en-IN" sz="2400" b="1" dirty="0" smtClean="0">
                <a:latin typeface="Times New Roman" panose="02020603050405020304" pitchFamily="18" charset="0"/>
                <a:cs typeface="Times New Roman" panose="02020603050405020304" pitchFamily="18" charset="0"/>
              </a:rPr>
              <a:t>Pain and </a:t>
            </a:r>
            <a:r>
              <a:rPr lang="en-IN" sz="2400" b="1" dirty="0" err="1" smtClean="0">
                <a:latin typeface="Times New Roman" panose="02020603050405020304" pitchFamily="18" charset="0"/>
                <a:cs typeface="Times New Roman" panose="02020603050405020304" pitchFamily="18" charset="0"/>
              </a:rPr>
              <a:t>edema</a:t>
            </a:r>
            <a:r>
              <a:rPr lang="en-IN" sz="2400" b="1" dirty="0" smtClean="0">
                <a:latin typeface="Times New Roman" panose="02020603050405020304" pitchFamily="18" charset="0"/>
                <a:cs typeface="Times New Roman" panose="02020603050405020304" pitchFamily="18" charset="0"/>
              </a:rPr>
              <a:t> control.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Use modalities such as ultrasound, vibration, transcutaneous electrical nerve stimulation (TENS), or ice.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Utilize retrograde massage.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Elevate and use elastic compression when not undergoing pneumatic compression treatment.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50065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9684"/>
            <a:ext cx="10515600" cy="5467279"/>
          </a:xfrm>
        </p:spPr>
        <p:txBody>
          <a:bodyPr/>
          <a:lstStyle/>
          <a:p>
            <a:pPr marL="0" indent="0">
              <a:buNone/>
            </a:pPr>
            <a:r>
              <a:rPr lang="en-IN" b="1" dirty="0" smtClean="0">
                <a:latin typeface="Times New Roman" panose="02020603050405020304" pitchFamily="18" charset="0"/>
                <a:cs typeface="Times New Roman" panose="02020603050405020304" pitchFamily="18" charset="0"/>
              </a:rPr>
              <a:t>Mobility</a:t>
            </a:r>
            <a:r>
              <a:rPr lang="en-IN" dirty="0" smtClean="0">
                <a:latin typeface="Times New Roman" panose="02020603050405020304" pitchFamily="18" charset="0"/>
                <a:cs typeface="Times New Roman" panose="02020603050405020304" pitchFamily="18" charset="0"/>
              </a:rPr>
              <a:t> </a:t>
            </a:r>
          </a:p>
          <a:p>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In the early stages, use gentle, active exercises to manage the increasing stiffness.</a:t>
            </a:r>
          </a:p>
          <a:p>
            <a:endParaRPr lang="en-IN" dirty="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Have the patient actively contract the musculature while the part is held near the end of the pain-free range. </a:t>
            </a:r>
          </a:p>
          <a:p>
            <a:endParaRPr lang="en-GB" dirty="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In the hand, include tendon glide exercises</a:t>
            </a:r>
          </a:p>
          <a:p>
            <a:endParaRPr lang="en-GB"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30323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940"/>
            <a:ext cx="10515600" cy="6305266"/>
          </a:xfrm>
        </p:spPr>
        <p:txBody>
          <a:bodyPr>
            <a:noAutofit/>
          </a:bodyPr>
          <a:lstStyle/>
          <a:p>
            <a:pPr marL="0" indent="0">
              <a:buNone/>
            </a:pPr>
            <a:r>
              <a:rPr lang="en-IN" sz="2400" b="1" dirty="0" smtClean="0">
                <a:latin typeface="Times New Roman" panose="02020603050405020304" pitchFamily="18" charset="0"/>
                <a:cs typeface="Times New Roman" panose="02020603050405020304" pitchFamily="18" charset="0"/>
              </a:rPr>
              <a:t>Muscle performance</a:t>
            </a:r>
          </a:p>
          <a:p>
            <a:r>
              <a:rPr lang="en-IN" sz="2400" dirty="0" smtClean="0">
                <a:latin typeface="Times New Roman" panose="02020603050405020304" pitchFamily="18" charset="0"/>
                <a:cs typeface="Times New Roman" panose="02020603050405020304" pitchFamily="18" charset="0"/>
              </a:rPr>
              <a:t>Facilitate active muscle contractions.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Include joints proximal to the symptoms (shoulder/hip); they often develop restrictions due to pain or lack of use.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Use both dynamic and isometric exercise and alternating controlled stress loading (compressive loading) with distraction activities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Stress load the upper extremity in the quadruped position, beginning at 3 minutes and incrementally increasing to 10 minutes three times a day. </a:t>
            </a:r>
          </a:p>
          <a:p>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For the lower extremity, utilize progressive weight-bearing activities. </a:t>
            </a:r>
            <a:endParaRPr lang="en-IN" sz="2400" dirty="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Distraction by carrying 1 to 5 pounds up to 10 minutes at a time frequently throughout the day</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36997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6036"/>
            <a:ext cx="10515600" cy="5480927"/>
          </a:xfrm>
        </p:spPr>
        <p:txBody>
          <a:bodyPr anchor="ctr">
            <a:normAutofit/>
          </a:bodyPr>
          <a:lstStyle/>
          <a:p>
            <a:pPr marL="0" indent="0" algn="ctr">
              <a:buNone/>
            </a:pPr>
            <a:r>
              <a:rPr lang="en-GB" sz="3200" b="1" dirty="0" smtClean="0">
                <a:latin typeface="Times New Roman" panose="02020603050405020304" pitchFamily="18" charset="0"/>
                <a:cs typeface="Times New Roman" panose="02020603050405020304" pitchFamily="18" charset="0"/>
              </a:rPr>
              <a:t>Chondromalacia Patellae</a:t>
            </a:r>
            <a:endParaRPr lang="en-IN" sz="3200" b="1" dirty="0"/>
          </a:p>
        </p:txBody>
      </p:sp>
    </p:spTree>
    <p:extLst>
      <p:ext uri="{BB962C8B-B14F-4D97-AF65-F5344CB8AC3E}">
        <p14:creationId xmlns:p14="http://schemas.microsoft.com/office/powerpoint/2010/main" xmlns="" val="2447678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normAutofit/>
          </a:bodyPr>
          <a:lstStyle/>
          <a:p>
            <a:pPr marL="0" indent="0">
              <a:buNone/>
            </a:pPr>
            <a:endParaRPr lang="en-IN" sz="2400" b="1" dirty="0" smtClean="0">
              <a:latin typeface="Times New Roman" panose="02020603050405020304" pitchFamily="18" charset="0"/>
              <a:cs typeface="Times New Roman" panose="02020603050405020304" pitchFamily="18" charset="0"/>
            </a:endParaRPr>
          </a:p>
          <a:p>
            <a:pPr marL="0" indent="0">
              <a:buNone/>
            </a:pPr>
            <a:r>
              <a:rPr lang="en-IN" sz="2400" b="1" dirty="0" smtClean="0">
                <a:latin typeface="Times New Roman" panose="02020603050405020304" pitchFamily="18" charset="0"/>
                <a:cs typeface="Times New Roman" panose="02020603050405020304" pitchFamily="18" charset="0"/>
              </a:rPr>
              <a:t>Total body circulation and cardiac output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Initiate a program of low-impact aerobic exercises. </a:t>
            </a:r>
          </a:p>
          <a:p>
            <a:endParaRPr lang="en-IN" sz="2400" dirty="0">
              <a:latin typeface="Times New Roman" panose="02020603050405020304" pitchFamily="18" charset="0"/>
              <a:cs typeface="Times New Roman" panose="02020603050405020304" pitchFamily="18" charset="0"/>
            </a:endParaRPr>
          </a:p>
          <a:p>
            <a:pPr marL="0" indent="0">
              <a:buNone/>
            </a:pPr>
            <a:r>
              <a:rPr lang="en-IN" sz="2400" b="1" dirty="0" smtClean="0">
                <a:latin typeface="Times New Roman" panose="02020603050405020304" pitchFamily="18" charset="0"/>
                <a:cs typeface="Times New Roman" panose="02020603050405020304" pitchFamily="18" charset="0"/>
              </a:rPr>
              <a:t>Desensitization</a:t>
            </a:r>
            <a:r>
              <a:rPr lang="en-IN" sz="2400" dirty="0" smtClean="0">
                <a:latin typeface="Times New Roman" panose="02020603050405020304" pitchFamily="18" charset="0"/>
                <a:cs typeface="Times New Roman" panose="02020603050405020304" pitchFamily="18" charset="0"/>
              </a:rPr>
              <a:t> </a:t>
            </a:r>
          </a:p>
          <a:p>
            <a:pPr marL="0" indent="0">
              <a:buNone/>
            </a:pPr>
            <a:endParaRPr lang="en-IN"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Utilize desensitization techniques for brief periods five times per day, such as having the patient work with various textures and tap or vibrate over the sensitive area. The patient is instructed to wear a protective glove during activities of daily living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1437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5218"/>
            <a:ext cx="10515600" cy="5371745"/>
          </a:xfrm>
        </p:spPr>
        <p:txBody>
          <a:bodyPr>
            <a:normAutofit/>
          </a:bodyPr>
          <a:lstStyle/>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With chondromalacia there is softening and fissuring of the cartilaginous surface of the patella, which is diagnosed with arthroscopy or arthrography.</a:t>
            </a:r>
          </a:p>
          <a:p>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The cause may be </a:t>
            </a:r>
            <a:r>
              <a:rPr lang="en-IN" sz="2400" dirty="0" smtClean="0">
                <a:latin typeface="Times New Roman" panose="02020603050405020304" pitchFamily="18" charset="0"/>
                <a:cs typeface="Times New Roman" panose="02020603050405020304" pitchFamily="18" charset="0"/>
              </a:rPr>
              <a:t>direct trauma, overuse, faulty patellar tracking from malalignment due to anatomical variations or soft tissue length and strength imbalances, degeneration, or a combination of these factors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2314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9433"/>
            <a:ext cx="10515600" cy="5767530"/>
          </a:xfrm>
        </p:spPr>
        <p:txBody>
          <a:bodyPr anchor="ctr">
            <a:normAutofit/>
          </a:bodyPr>
          <a:lstStyle/>
          <a:p>
            <a:pPr marL="0" indent="0" algn="ctr">
              <a:buNone/>
            </a:pPr>
            <a:r>
              <a:rPr lang="en-GB" sz="3200" b="1" dirty="0" smtClean="0">
                <a:latin typeface="Times New Roman" panose="02020603050405020304" pitchFamily="18" charset="0"/>
                <a:cs typeface="Times New Roman" panose="02020603050405020304" pitchFamily="18" charset="0"/>
              </a:rPr>
              <a:t>Osgood-</a:t>
            </a:r>
            <a:r>
              <a:rPr lang="en-GB" sz="3200" b="1" dirty="0" err="1" smtClean="0">
                <a:latin typeface="Times New Roman" panose="02020603050405020304" pitchFamily="18" charset="0"/>
                <a:cs typeface="Times New Roman" panose="02020603050405020304" pitchFamily="18" charset="0"/>
              </a:rPr>
              <a:t>Schlatter’s</a:t>
            </a:r>
            <a:r>
              <a:rPr lang="en-GB" sz="3200" b="1" dirty="0" smtClean="0">
                <a:latin typeface="Times New Roman" panose="02020603050405020304" pitchFamily="18" charset="0"/>
                <a:cs typeface="Times New Roman" panose="02020603050405020304" pitchFamily="18" charset="0"/>
              </a:rPr>
              <a:t> Disease</a:t>
            </a:r>
          </a:p>
          <a:p>
            <a:pPr marL="0" indent="0" algn="ctr">
              <a:buNone/>
            </a:pPr>
            <a:endParaRPr lang="en-IN" sz="3200" b="1" dirty="0"/>
          </a:p>
        </p:txBody>
      </p:sp>
    </p:spTree>
    <p:extLst>
      <p:ext uri="{BB962C8B-B14F-4D97-AF65-F5344CB8AC3E}">
        <p14:creationId xmlns:p14="http://schemas.microsoft.com/office/powerpoint/2010/main" xmlns="" val="2955052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2263"/>
            <a:ext cx="10515600" cy="5644700"/>
          </a:xfrm>
        </p:spPr>
        <p:txBody>
          <a:bodyPr>
            <a:normAutofit/>
          </a:bodyPr>
          <a:lstStyle/>
          <a:p>
            <a:r>
              <a:rPr lang="en-IN" sz="2400" dirty="0">
                <a:latin typeface="Times New Roman" panose="02020603050405020304" pitchFamily="18" charset="0"/>
                <a:cs typeface="Times New Roman" panose="02020603050405020304" pitchFamily="18" charset="0"/>
              </a:rPr>
              <a:t>I</a:t>
            </a:r>
            <a:r>
              <a:rPr lang="en-IN" sz="2400" dirty="0" smtClean="0">
                <a:latin typeface="Times New Roman" panose="02020603050405020304" pitchFamily="18" charset="0"/>
                <a:cs typeface="Times New Roman" panose="02020603050405020304" pitchFamily="18" charset="0"/>
              </a:rPr>
              <a:t>t is described as a painful traction </a:t>
            </a:r>
            <a:r>
              <a:rPr lang="en-IN" sz="2400" dirty="0" err="1" smtClean="0">
                <a:latin typeface="Times New Roman" panose="02020603050405020304" pitchFamily="18" charset="0"/>
                <a:cs typeface="Times New Roman" panose="02020603050405020304" pitchFamily="18" charset="0"/>
              </a:rPr>
              <a:t>apophysitis</a:t>
            </a:r>
            <a:r>
              <a:rPr lang="en-IN" sz="2400" dirty="0" smtClean="0">
                <a:latin typeface="Times New Roman" panose="02020603050405020304" pitchFamily="18" charset="0"/>
                <a:cs typeface="Times New Roman" panose="02020603050405020304" pitchFamily="18" charset="0"/>
              </a:rPr>
              <a:t> of the </a:t>
            </a:r>
            <a:r>
              <a:rPr lang="en-IN" sz="2400" dirty="0" err="1" smtClean="0">
                <a:latin typeface="Times New Roman" panose="02020603050405020304" pitchFamily="18" charset="0"/>
                <a:cs typeface="Times New Roman" panose="02020603050405020304" pitchFamily="18" charset="0"/>
              </a:rPr>
              <a:t>tibial</a:t>
            </a:r>
            <a:r>
              <a:rPr lang="en-IN" sz="2400" dirty="0" smtClean="0">
                <a:latin typeface="Times New Roman" panose="02020603050405020304" pitchFamily="18" charset="0"/>
                <a:cs typeface="Times New Roman" panose="02020603050405020304" pitchFamily="18" charset="0"/>
              </a:rPr>
              <a:t> tuberosity primarily caused by repetitive strain of the quadriceps tendon.</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Most often symptoms occur during a time of growth spurt in adolescents, when body physique is changing rapidly.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primary cause seems to be continuous stress from the patellar tendon at its point of insertion at the </a:t>
            </a:r>
            <a:r>
              <a:rPr lang="en-IN" sz="2400" dirty="0" err="1" smtClean="0">
                <a:latin typeface="Times New Roman" panose="02020603050405020304" pitchFamily="18" charset="0"/>
                <a:cs typeface="Times New Roman" panose="02020603050405020304" pitchFamily="18" charset="0"/>
              </a:rPr>
              <a:t>tibial</a:t>
            </a:r>
            <a:r>
              <a:rPr lang="en-IN" sz="2400" dirty="0" smtClean="0">
                <a:latin typeface="Times New Roman" panose="02020603050405020304" pitchFamily="18" charset="0"/>
                <a:cs typeface="Times New Roman" panose="02020603050405020304" pitchFamily="18" charset="0"/>
              </a:rPr>
              <a:t> tubercle, resulting in a traction </a:t>
            </a:r>
            <a:r>
              <a:rPr lang="en-IN" sz="2400" dirty="0" err="1" smtClean="0">
                <a:latin typeface="Times New Roman" panose="02020603050405020304" pitchFamily="18" charset="0"/>
                <a:cs typeface="Times New Roman" panose="02020603050405020304" pitchFamily="18" charset="0"/>
              </a:rPr>
              <a:t>apophysitis</a:t>
            </a:r>
            <a:r>
              <a:rPr lang="en-IN" sz="2400" dirty="0" smtClean="0">
                <a:latin typeface="Times New Roman" panose="02020603050405020304" pitchFamily="18" charset="0"/>
                <a:cs typeface="Times New Roman" panose="02020603050405020304" pitchFamily="18" charset="0"/>
              </a:rPr>
              <a:t>.</a:t>
            </a:r>
          </a:p>
          <a:p>
            <a:endParaRPr lang="en-GB" sz="2400" dirty="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Other risk factors include </a:t>
            </a:r>
            <a:r>
              <a:rPr lang="en-IN" sz="2400" dirty="0" err="1" smtClean="0">
                <a:latin typeface="Times New Roman" panose="02020603050405020304" pitchFamily="18" charset="0"/>
                <a:cs typeface="Times New Roman" panose="02020603050405020304" pitchFamily="18" charset="0"/>
              </a:rPr>
              <a:t>preexisting</a:t>
            </a:r>
            <a:r>
              <a:rPr lang="en-IN" sz="2400" dirty="0" smtClean="0">
                <a:latin typeface="Times New Roman" panose="02020603050405020304" pitchFamily="18" charset="0"/>
                <a:cs typeface="Times New Roman" panose="02020603050405020304" pitchFamily="18" charset="0"/>
              </a:rPr>
              <a:t> anatomical conditions such as sex, age, body height, body size, previous injuries, a faulty patellofemoral alignment, and repetitive strain on the quadriceps </a:t>
            </a:r>
            <a:r>
              <a:rPr lang="en-IN" sz="2400" dirty="0" err="1" smtClean="0">
                <a:latin typeface="Times New Roman" panose="02020603050405020304" pitchFamily="18" charset="0"/>
                <a:cs typeface="Times New Roman" panose="02020603050405020304" pitchFamily="18" charset="0"/>
              </a:rPr>
              <a:t>femoris</a:t>
            </a:r>
            <a:r>
              <a:rPr lang="en-IN" sz="2400" dirty="0" smtClean="0">
                <a:latin typeface="Times New Roman" panose="02020603050405020304" pitchFamily="18" charset="0"/>
                <a:cs typeface="Times New Roman" panose="02020603050405020304" pitchFamily="18" charset="0"/>
              </a:rPr>
              <a:t> muscle with concomitant tightness of the hamstring</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98032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8680"/>
            <a:ext cx="10515600" cy="5308283"/>
          </a:xfrm>
        </p:spPr>
        <p:txBody>
          <a:bodyPr>
            <a:normAutofit/>
          </a:bodyPr>
          <a:lstStyle/>
          <a:p>
            <a:pPr marL="0" indent="0">
              <a:buNone/>
            </a:pPr>
            <a:r>
              <a:rPr lang="en-GB" sz="2400" u="sng" dirty="0" smtClean="0">
                <a:latin typeface="Times New Roman" panose="02020603050405020304" pitchFamily="18" charset="0"/>
                <a:cs typeface="Times New Roman" panose="02020603050405020304" pitchFamily="18" charset="0"/>
              </a:rPr>
              <a:t>Examination:</a:t>
            </a:r>
          </a:p>
          <a:p>
            <a:endParaRPr lang="en-IN" sz="2400" dirty="0" smtClean="0">
              <a:latin typeface="Times New Roman" panose="02020603050405020304" pitchFamily="18" charset="0"/>
              <a:cs typeface="Times New Roman" panose="02020603050405020304" pitchFamily="18" charset="0"/>
            </a:endParaRPr>
          </a:p>
          <a:p>
            <a:r>
              <a:rPr lang="en-IN" sz="2400" dirty="0">
                <a:latin typeface="Times New Roman" panose="02020603050405020304" pitchFamily="18" charset="0"/>
                <a:cs typeface="Times New Roman" panose="02020603050405020304" pitchFamily="18" charset="0"/>
              </a:rPr>
              <a:t>C</a:t>
            </a:r>
            <a:r>
              <a:rPr lang="en-IN" sz="2400" dirty="0" smtClean="0">
                <a:latin typeface="Times New Roman" panose="02020603050405020304" pitchFamily="18" charset="0"/>
                <a:cs typeface="Times New Roman" panose="02020603050405020304" pitchFamily="18" charset="0"/>
              </a:rPr>
              <a:t>omplain of anterior knee pain that increases with frequent physical activity.</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Pain increases with repetitive strain on the </a:t>
            </a:r>
            <a:r>
              <a:rPr lang="en-IN" sz="2400" dirty="0" err="1" smtClean="0">
                <a:latin typeface="Times New Roman" panose="02020603050405020304" pitchFamily="18" charset="0"/>
                <a:cs typeface="Times New Roman" panose="02020603050405020304" pitchFamily="18" charset="0"/>
              </a:rPr>
              <a:t>tibial</a:t>
            </a:r>
            <a:r>
              <a:rPr lang="en-IN" sz="2400" dirty="0" smtClean="0">
                <a:latin typeface="Times New Roman" panose="02020603050405020304" pitchFamily="18" charset="0"/>
                <a:cs typeface="Times New Roman" panose="02020603050405020304" pitchFamily="18" charset="0"/>
              </a:rPr>
              <a:t> tubercle during jumping and running with increased load on the knee during flexion.</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affected knee may present with mild swelling, tenderness of the </a:t>
            </a:r>
            <a:r>
              <a:rPr lang="en-IN" sz="2400" dirty="0" err="1" smtClean="0">
                <a:latin typeface="Times New Roman" panose="02020603050405020304" pitchFamily="18" charset="0"/>
                <a:cs typeface="Times New Roman" panose="02020603050405020304" pitchFamily="18" charset="0"/>
              </a:rPr>
              <a:t>tibial</a:t>
            </a:r>
            <a:r>
              <a:rPr lang="en-IN" sz="2400" dirty="0" smtClean="0">
                <a:latin typeface="Times New Roman" panose="02020603050405020304" pitchFamily="18" charset="0"/>
                <a:cs typeface="Times New Roman" panose="02020603050405020304" pitchFamily="18" charset="0"/>
              </a:rPr>
              <a:t> tubercle and possible thickening of the patellar tendon.</a:t>
            </a:r>
          </a:p>
          <a:p>
            <a:endParaRPr lang="en-GB" sz="2400" dirty="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Muscle imbalance.</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8395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5910"/>
            <a:ext cx="10515600" cy="5631053"/>
          </a:xfrm>
        </p:spPr>
        <p:txBody>
          <a:bodyPr anchor="ctr">
            <a:normAutofit/>
          </a:bodyPr>
          <a:lstStyle/>
          <a:p>
            <a:pPr marL="0" indent="0" algn="ctr">
              <a:buNone/>
            </a:pPr>
            <a:r>
              <a:rPr lang="en-IN" sz="3200" b="1" dirty="0" smtClean="0">
                <a:latin typeface="Times New Roman" panose="02020603050405020304" pitchFamily="18" charset="0"/>
                <a:cs typeface="Times New Roman" panose="02020603050405020304" pitchFamily="18" charset="0"/>
              </a:rPr>
              <a:t>Common Impairments: CMP &amp;OSD</a:t>
            </a:r>
            <a:endParaRPr lang="en-I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99831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5820"/>
            <a:ext cx="10515600" cy="5331143"/>
          </a:xfrm>
        </p:spPr>
        <p:txBody>
          <a:bodyPr>
            <a:normAutofit/>
          </a:bodyPr>
          <a:lstStyle/>
          <a:p>
            <a:r>
              <a:rPr lang="en-IN" sz="2400" dirty="0" smtClean="0">
                <a:latin typeface="Times New Roman" panose="02020603050405020304" pitchFamily="18" charset="0"/>
                <a:cs typeface="Times New Roman" panose="02020603050405020304" pitchFamily="18" charset="0"/>
              </a:rPr>
              <a:t>Weakness, inhibition, or poor recruitment or timing of firing of the VMO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Overstretched medial retinaculum</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Restricted lateral retinaculum, IT band, or fascial structures around the patella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Decreased medial gliding or medial tipping of the patella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Pronated foot </a:t>
            </a:r>
          </a:p>
          <a:p>
            <a:endParaRPr lang="en-GB"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Pain in the </a:t>
            </a:r>
            <a:r>
              <a:rPr lang="en-IN" sz="2400" dirty="0" err="1" smtClean="0">
                <a:latin typeface="Times New Roman" panose="02020603050405020304" pitchFamily="18" charset="0"/>
                <a:cs typeface="Times New Roman" panose="02020603050405020304" pitchFamily="18" charset="0"/>
              </a:rPr>
              <a:t>retropatellar</a:t>
            </a:r>
            <a:r>
              <a:rPr lang="en-IN" sz="2400" dirty="0" smtClean="0">
                <a:latin typeface="Times New Roman" panose="02020603050405020304" pitchFamily="18" charset="0"/>
                <a:cs typeface="Times New Roman" panose="02020603050405020304" pitchFamily="18" charset="0"/>
              </a:rPr>
              <a:t> region </a:t>
            </a: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75412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1148</Words>
  <Application>Microsoft Office PowerPoint</Application>
  <PresentationFormat>Custom</PresentationFormat>
  <Paragraphs>160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Physiotherapy Assessment &amp; Management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Physiotherapy Assessment &amp; Management</dc:title>
  <dc:creator>Megha Jayswal</dc:creator>
  <cp:lastModifiedBy>HP</cp:lastModifiedBy>
  <cp:revision>43</cp:revision>
  <dcterms:created xsi:type="dcterms:W3CDTF">2020-01-21T20:18:33Z</dcterms:created>
  <dcterms:modified xsi:type="dcterms:W3CDTF">2020-08-18T03:46:28Z</dcterms:modified>
</cp:coreProperties>
</file>