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14" r:id="rId3"/>
    <p:sldId id="257" r:id="rId4"/>
    <p:sldId id="258" r:id="rId5"/>
    <p:sldId id="260" r:id="rId6"/>
    <p:sldId id="261" r:id="rId7"/>
    <p:sldId id="259" r:id="rId8"/>
    <p:sldId id="262" r:id="rId9"/>
    <p:sldId id="263" r:id="rId10"/>
    <p:sldId id="264" r:id="rId11"/>
    <p:sldId id="265" r:id="rId12"/>
    <p:sldId id="266" r:id="rId13"/>
    <p:sldId id="267" r:id="rId14"/>
    <p:sldId id="268" r:id="rId15"/>
    <p:sldId id="281" r:id="rId16"/>
    <p:sldId id="289" r:id="rId17"/>
    <p:sldId id="282" r:id="rId18"/>
    <p:sldId id="283" r:id="rId19"/>
    <p:sldId id="284" r:id="rId20"/>
    <p:sldId id="285" r:id="rId21"/>
    <p:sldId id="286" r:id="rId22"/>
    <p:sldId id="288"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269" r:id="rId42"/>
    <p:sldId id="270" r:id="rId43"/>
    <p:sldId id="271" r:id="rId44"/>
    <p:sldId id="272" r:id="rId45"/>
    <p:sldId id="273" r:id="rId46"/>
    <p:sldId id="274" r:id="rId47"/>
    <p:sldId id="275" r:id="rId48"/>
    <p:sldId id="276" r:id="rId49"/>
    <p:sldId id="278" r:id="rId50"/>
    <p:sldId id="277" r:id="rId51"/>
    <p:sldId id="279" r:id="rId52"/>
    <p:sldId id="280"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E8C44-BC2C-4D17-8546-3CD3A705F4F2}"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IN"/>
        </a:p>
      </dgm:t>
    </dgm:pt>
    <dgm:pt modelId="{5CCAAE81-779F-44D7-BBDD-21B46CD12E62}">
      <dgm:prSet phldrT="[Text]" custT="1"/>
      <dgm:spPr/>
      <dgm:t>
        <a:bodyPr/>
        <a:lstStyle/>
        <a:p>
          <a:r>
            <a:rPr lang="en-US" sz="2400" dirty="0">
              <a:latin typeface="Times New Roman" pitchFamily="18" charset="0"/>
              <a:cs typeface="Times New Roman" pitchFamily="18" charset="0"/>
            </a:rPr>
            <a:t>Planter </a:t>
          </a:r>
          <a:r>
            <a:rPr lang="en-US" sz="2400" dirty="0" err="1">
              <a:latin typeface="Times New Roman" pitchFamily="18" charset="0"/>
              <a:cs typeface="Times New Roman" pitchFamily="18" charset="0"/>
            </a:rPr>
            <a:t>fascitis</a:t>
          </a:r>
          <a:endParaRPr lang="en-IN" sz="2400" dirty="0">
            <a:latin typeface="Times New Roman" pitchFamily="18" charset="0"/>
            <a:cs typeface="Times New Roman" pitchFamily="18" charset="0"/>
          </a:endParaRPr>
        </a:p>
      </dgm:t>
    </dgm:pt>
    <dgm:pt modelId="{80F25832-B75A-4BE9-B82B-323AC1ED5DB7}" type="parTrans" cxnId="{79B339D0-9A49-479C-952B-2E65F7801657}">
      <dgm:prSet/>
      <dgm:spPr/>
      <dgm:t>
        <a:bodyPr/>
        <a:lstStyle/>
        <a:p>
          <a:endParaRPr lang="en-IN"/>
        </a:p>
      </dgm:t>
    </dgm:pt>
    <dgm:pt modelId="{94B02E3B-EC6B-41F4-B114-2438768DA21E}" type="sibTrans" cxnId="{79B339D0-9A49-479C-952B-2E65F7801657}">
      <dgm:prSet/>
      <dgm:spPr/>
      <dgm:t>
        <a:bodyPr/>
        <a:lstStyle/>
        <a:p>
          <a:endParaRPr lang="en-IN"/>
        </a:p>
      </dgm:t>
    </dgm:pt>
    <dgm:pt modelId="{FC7BB634-0D2D-4ADB-9184-F82ED5826DAC}" type="asst">
      <dgm:prSet phldrT="[Text]" custT="1"/>
      <dgm:spPr/>
      <dgm:t>
        <a:bodyPr/>
        <a:lstStyle/>
        <a:p>
          <a:r>
            <a:rPr lang="en-US" sz="2400" dirty="0">
              <a:latin typeface="Times New Roman" pitchFamily="18" charset="0"/>
              <a:cs typeface="Times New Roman" pitchFamily="18" charset="0"/>
            </a:rPr>
            <a:t>commonly found in</a:t>
          </a:r>
          <a:endParaRPr lang="en-IN" sz="2400" dirty="0">
            <a:latin typeface="Times New Roman" pitchFamily="18" charset="0"/>
            <a:cs typeface="Times New Roman" pitchFamily="18" charset="0"/>
          </a:endParaRPr>
        </a:p>
      </dgm:t>
    </dgm:pt>
    <dgm:pt modelId="{BEB1FB8B-C902-4896-BDF1-D634355009C8}" type="parTrans" cxnId="{B651AF7E-8239-468D-8288-CF282CEC686D}">
      <dgm:prSet/>
      <dgm:spPr/>
      <dgm:t>
        <a:bodyPr/>
        <a:lstStyle/>
        <a:p>
          <a:endParaRPr lang="en-IN" sz="2400">
            <a:latin typeface="Times New Roman" pitchFamily="18" charset="0"/>
            <a:cs typeface="Times New Roman" pitchFamily="18" charset="0"/>
          </a:endParaRPr>
        </a:p>
      </dgm:t>
    </dgm:pt>
    <dgm:pt modelId="{6EF092BA-5FBA-4893-A799-10ED941E9B3E}" type="sibTrans" cxnId="{B651AF7E-8239-468D-8288-CF282CEC686D}">
      <dgm:prSet/>
      <dgm:spPr/>
      <dgm:t>
        <a:bodyPr/>
        <a:lstStyle/>
        <a:p>
          <a:endParaRPr lang="en-IN"/>
        </a:p>
      </dgm:t>
    </dgm:pt>
    <dgm:pt modelId="{CD62EEEF-171E-46D6-B6DE-8E6EEE7B3BF4}">
      <dgm:prSet phldrT="[Text]" custT="1"/>
      <dgm:spPr/>
      <dgm:t>
        <a:bodyPr/>
        <a:lstStyle/>
        <a:p>
          <a:pPr algn="l"/>
          <a:r>
            <a:rPr lang="en-GB" sz="2400" b="1" dirty="0">
              <a:latin typeface="Times New Roman" pitchFamily="18" charset="0"/>
              <a:cs typeface="Times New Roman" pitchFamily="18" charset="0"/>
            </a:rPr>
            <a:t>Sports</a:t>
          </a:r>
          <a:r>
            <a:rPr lang="en-GB" sz="2400" dirty="0">
              <a:latin typeface="Times New Roman" pitchFamily="18" charset="0"/>
              <a:cs typeface="Times New Roman" pitchFamily="18" charset="0"/>
            </a:rPr>
            <a:t> that involve running and long-distance, walking and is also frequent in dancers, tennis players, basketball players</a:t>
          </a:r>
          <a:endParaRPr lang="en-IN" sz="2400" dirty="0">
            <a:latin typeface="Times New Roman" pitchFamily="18" charset="0"/>
            <a:cs typeface="Times New Roman" pitchFamily="18" charset="0"/>
          </a:endParaRPr>
        </a:p>
      </dgm:t>
    </dgm:pt>
    <dgm:pt modelId="{1852E0D0-2E8B-4BE2-A80C-EE7630EA1467}" type="parTrans" cxnId="{9D197B7B-68E8-4D04-8846-65D09F492D58}">
      <dgm:prSet/>
      <dgm:spPr/>
      <dgm:t>
        <a:bodyPr/>
        <a:lstStyle/>
        <a:p>
          <a:endParaRPr lang="en-IN" sz="2400">
            <a:latin typeface="Times New Roman" pitchFamily="18" charset="0"/>
            <a:cs typeface="Times New Roman" pitchFamily="18" charset="0"/>
          </a:endParaRPr>
        </a:p>
      </dgm:t>
    </dgm:pt>
    <dgm:pt modelId="{6AAB2152-E730-4DF8-8CE7-39E8B20B5859}" type="sibTrans" cxnId="{9D197B7B-68E8-4D04-8846-65D09F492D58}">
      <dgm:prSet/>
      <dgm:spPr/>
      <dgm:t>
        <a:bodyPr/>
        <a:lstStyle/>
        <a:p>
          <a:endParaRPr lang="en-IN"/>
        </a:p>
      </dgm:t>
    </dgm:pt>
    <dgm:pt modelId="{DA3D715A-49AD-4BCF-880E-6199D4E1732D}">
      <dgm:prSet phldrT="[Text]" custT="1"/>
      <dgm:spPr/>
      <dgm:t>
        <a:bodyPr/>
        <a:lstStyle/>
        <a:p>
          <a:r>
            <a:rPr lang="en-GB" sz="2400" b="1" dirty="0">
              <a:latin typeface="Times New Roman" pitchFamily="18" charset="0"/>
              <a:cs typeface="Times New Roman" pitchFamily="18" charset="0"/>
            </a:rPr>
            <a:t>Non athletes </a:t>
          </a:r>
          <a:r>
            <a:rPr lang="en-GB" sz="2400" dirty="0">
              <a:latin typeface="Times New Roman" pitchFamily="18" charset="0"/>
              <a:cs typeface="Times New Roman" pitchFamily="18" charset="0"/>
            </a:rPr>
            <a:t>whose occupations require prolonged weight bearing</a:t>
          </a:r>
          <a:endParaRPr lang="en-IN" sz="2400" dirty="0">
            <a:latin typeface="Times New Roman" pitchFamily="18" charset="0"/>
            <a:cs typeface="Times New Roman" pitchFamily="18" charset="0"/>
          </a:endParaRPr>
        </a:p>
      </dgm:t>
    </dgm:pt>
    <dgm:pt modelId="{D26EA1CA-60B2-4B83-8239-2F58A04FE95A}" type="parTrans" cxnId="{DC4ECC83-FA15-4C77-9F0B-DFCFFE983FCB}">
      <dgm:prSet/>
      <dgm:spPr/>
      <dgm:t>
        <a:bodyPr/>
        <a:lstStyle/>
        <a:p>
          <a:endParaRPr lang="en-IN" sz="2400">
            <a:latin typeface="Times New Roman" pitchFamily="18" charset="0"/>
            <a:cs typeface="Times New Roman" pitchFamily="18" charset="0"/>
          </a:endParaRPr>
        </a:p>
      </dgm:t>
    </dgm:pt>
    <dgm:pt modelId="{F4E00D88-8FD9-407F-947E-ED100257F27E}" type="sibTrans" cxnId="{DC4ECC83-FA15-4C77-9F0B-DFCFFE983FCB}">
      <dgm:prSet/>
      <dgm:spPr/>
      <dgm:t>
        <a:bodyPr/>
        <a:lstStyle/>
        <a:p>
          <a:endParaRPr lang="en-IN"/>
        </a:p>
      </dgm:t>
    </dgm:pt>
    <dgm:pt modelId="{823F81C2-9B49-43C2-95FA-63874C8BE1E8}" type="pres">
      <dgm:prSet presAssocID="{04DE8C44-BC2C-4D17-8546-3CD3A705F4F2}" presName="hierChild1" presStyleCnt="0">
        <dgm:presLayoutVars>
          <dgm:orgChart val="1"/>
          <dgm:chPref val="1"/>
          <dgm:dir/>
          <dgm:animOne val="branch"/>
          <dgm:animLvl val="lvl"/>
          <dgm:resizeHandles/>
        </dgm:presLayoutVars>
      </dgm:prSet>
      <dgm:spPr/>
      <dgm:t>
        <a:bodyPr/>
        <a:lstStyle/>
        <a:p>
          <a:endParaRPr lang="en-IN"/>
        </a:p>
      </dgm:t>
    </dgm:pt>
    <dgm:pt modelId="{5DC98AAD-E016-4FDA-A29D-0C4629ACD939}" type="pres">
      <dgm:prSet presAssocID="{5CCAAE81-779F-44D7-BBDD-21B46CD12E62}" presName="hierRoot1" presStyleCnt="0">
        <dgm:presLayoutVars>
          <dgm:hierBranch val="init"/>
        </dgm:presLayoutVars>
      </dgm:prSet>
      <dgm:spPr/>
    </dgm:pt>
    <dgm:pt modelId="{B16E7613-82CD-4198-9EB2-4657ADEB5256}" type="pres">
      <dgm:prSet presAssocID="{5CCAAE81-779F-44D7-BBDD-21B46CD12E62}" presName="rootComposite1" presStyleCnt="0"/>
      <dgm:spPr/>
    </dgm:pt>
    <dgm:pt modelId="{DF7B4CD9-FB64-40D9-AAB8-97C3B449A1CE}" type="pres">
      <dgm:prSet presAssocID="{5CCAAE81-779F-44D7-BBDD-21B46CD12E62}" presName="rootText1" presStyleLbl="node0" presStyleIdx="0" presStyleCnt="1" custScaleY="42078">
        <dgm:presLayoutVars>
          <dgm:chPref val="3"/>
        </dgm:presLayoutVars>
      </dgm:prSet>
      <dgm:spPr/>
      <dgm:t>
        <a:bodyPr/>
        <a:lstStyle/>
        <a:p>
          <a:endParaRPr lang="en-IN"/>
        </a:p>
      </dgm:t>
    </dgm:pt>
    <dgm:pt modelId="{D6EC96DD-F8F8-45B9-9BB9-76CBBC01FBD6}" type="pres">
      <dgm:prSet presAssocID="{5CCAAE81-779F-44D7-BBDD-21B46CD12E62}" presName="rootConnector1" presStyleLbl="node1" presStyleIdx="0" presStyleCnt="0"/>
      <dgm:spPr/>
      <dgm:t>
        <a:bodyPr/>
        <a:lstStyle/>
        <a:p>
          <a:endParaRPr lang="en-IN"/>
        </a:p>
      </dgm:t>
    </dgm:pt>
    <dgm:pt modelId="{15AB10D5-21FE-4EFF-9F3A-7828F4502817}" type="pres">
      <dgm:prSet presAssocID="{5CCAAE81-779F-44D7-BBDD-21B46CD12E62}" presName="hierChild2" presStyleCnt="0"/>
      <dgm:spPr/>
    </dgm:pt>
    <dgm:pt modelId="{EB4CDE7E-12F3-4246-B065-BCD09071CC14}" type="pres">
      <dgm:prSet presAssocID="{1852E0D0-2E8B-4BE2-A80C-EE7630EA1467}" presName="Name37" presStyleLbl="parChTrans1D2" presStyleIdx="0" presStyleCnt="3"/>
      <dgm:spPr/>
      <dgm:t>
        <a:bodyPr/>
        <a:lstStyle/>
        <a:p>
          <a:endParaRPr lang="en-IN"/>
        </a:p>
      </dgm:t>
    </dgm:pt>
    <dgm:pt modelId="{EA517B55-9B15-42DC-9FEF-823CA77C6D24}" type="pres">
      <dgm:prSet presAssocID="{CD62EEEF-171E-46D6-B6DE-8E6EEE7B3BF4}" presName="hierRoot2" presStyleCnt="0">
        <dgm:presLayoutVars>
          <dgm:hierBranch val="init"/>
        </dgm:presLayoutVars>
      </dgm:prSet>
      <dgm:spPr/>
    </dgm:pt>
    <dgm:pt modelId="{40701FDC-A797-489A-B94B-17AD226AAB13}" type="pres">
      <dgm:prSet presAssocID="{CD62EEEF-171E-46D6-B6DE-8E6EEE7B3BF4}" presName="rootComposite" presStyleCnt="0"/>
      <dgm:spPr/>
    </dgm:pt>
    <dgm:pt modelId="{DBC0DF86-8E40-4820-80C9-86105D538AF8}" type="pres">
      <dgm:prSet presAssocID="{CD62EEEF-171E-46D6-B6DE-8E6EEE7B3BF4}" presName="rootText" presStyleLbl="node2" presStyleIdx="0" presStyleCnt="2">
        <dgm:presLayoutVars>
          <dgm:chPref val="3"/>
        </dgm:presLayoutVars>
      </dgm:prSet>
      <dgm:spPr/>
      <dgm:t>
        <a:bodyPr/>
        <a:lstStyle/>
        <a:p>
          <a:endParaRPr lang="en-IN"/>
        </a:p>
      </dgm:t>
    </dgm:pt>
    <dgm:pt modelId="{A6D30FFB-67DD-4A09-AD08-9A2D5EF02FC3}" type="pres">
      <dgm:prSet presAssocID="{CD62EEEF-171E-46D6-B6DE-8E6EEE7B3BF4}" presName="rootConnector" presStyleLbl="node2" presStyleIdx="0" presStyleCnt="2"/>
      <dgm:spPr/>
      <dgm:t>
        <a:bodyPr/>
        <a:lstStyle/>
        <a:p>
          <a:endParaRPr lang="en-IN"/>
        </a:p>
      </dgm:t>
    </dgm:pt>
    <dgm:pt modelId="{12388D78-2BCB-401A-995F-9EF76A954035}" type="pres">
      <dgm:prSet presAssocID="{CD62EEEF-171E-46D6-B6DE-8E6EEE7B3BF4}" presName="hierChild4" presStyleCnt="0"/>
      <dgm:spPr/>
    </dgm:pt>
    <dgm:pt modelId="{A9A13F14-5C7F-42AE-97DD-C6D6814C5A0F}" type="pres">
      <dgm:prSet presAssocID="{CD62EEEF-171E-46D6-B6DE-8E6EEE7B3BF4}" presName="hierChild5" presStyleCnt="0"/>
      <dgm:spPr/>
    </dgm:pt>
    <dgm:pt modelId="{B39F7121-8DC4-446A-9A2E-8706090AE9EC}" type="pres">
      <dgm:prSet presAssocID="{D26EA1CA-60B2-4B83-8239-2F58A04FE95A}" presName="Name37" presStyleLbl="parChTrans1D2" presStyleIdx="1" presStyleCnt="3"/>
      <dgm:spPr/>
      <dgm:t>
        <a:bodyPr/>
        <a:lstStyle/>
        <a:p>
          <a:endParaRPr lang="en-IN"/>
        </a:p>
      </dgm:t>
    </dgm:pt>
    <dgm:pt modelId="{4614CF52-30D1-48F8-B65A-FFFD8BB38880}" type="pres">
      <dgm:prSet presAssocID="{DA3D715A-49AD-4BCF-880E-6199D4E1732D}" presName="hierRoot2" presStyleCnt="0">
        <dgm:presLayoutVars>
          <dgm:hierBranch val="init"/>
        </dgm:presLayoutVars>
      </dgm:prSet>
      <dgm:spPr/>
    </dgm:pt>
    <dgm:pt modelId="{347809C1-61C4-4949-9368-BD7FC129D9C2}" type="pres">
      <dgm:prSet presAssocID="{DA3D715A-49AD-4BCF-880E-6199D4E1732D}" presName="rootComposite" presStyleCnt="0"/>
      <dgm:spPr/>
    </dgm:pt>
    <dgm:pt modelId="{DD700A4F-20EE-437A-A78D-5E4277CC1F66}" type="pres">
      <dgm:prSet presAssocID="{DA3D715A-49AD-4BCF-880E-6199D4E1732D}" presName="rootText" presStyleLbl="node2" presStyleIdx="1" presStyleCnt="2">
        <dgm:presLayoutVars>
          <dgm:chPref val="3"/>
        </dgm:presLayoutVars>
      </dgm:prSet>
      <dgm:spPr/>
      <dgm:t>
        <a:bodyPr/>
        <a:lstStyle/>
        <a:p>
          <a:endParaRPr lang="en-IN"/>
        </a:p>
      </dgm:t>
    </dgm:pt>
    <dgm:pt modelId="{2E8ECE8D-F532-446A-8414-C67EC1EB59BB}" type="pres">
      <dgm:prSet presAssocID="{DA3D715A-49AD-4BCF-880E-6199D4E1732D}" presName="rootConnector" presStyleLbl="node2" presStyleIdx="1" presStyleCnt="2"/>
      <dgm:spPr/>
      <dgm:t>
        <a:bodyPr/>
        <a:lstStyle/>
        <a:p>
          <a:endParaRPr lang="en-IN"/>
        </a:p>
      </dgm:t>
    </dgm:pt>
    <dgm:pt modelId="{0B81F3C2-DA51-474F-AC93-46164D81322B}" type="pres">
      <dgm:prSet presAssocID="{DA3D715A-49AD-4BCF-880E-6199D4E1732D}" presName="hierChild4" presStyleCnt="0"/>
      <dgm:spPr/>
    </dgm:pt>
    <dgm:pt modelId="{9D502D91-DDBA-46A6-8763-014CC20EF951}" type="pres">
      <dgm:prSet presAssocID="{DA3D715A-49AD-4BCF-880E-6199D4E1732D}" presName="hierChild5" presStyleCnt="0"/>
      <dgm:spPr/>
    </dgm:pt>
    <dgm:pt modelId="{649840E0-98FC-4AD7-A4F2-4AF96ABFF2CB}" type="pres">
      <dgm:prSet presAssocID="{5CCAAE81-779F-44D7-BBDD-21B46CD12E62}" presName="hierChild3" presStyleCnt="0"/>
      <dgm:spPr/>
    </dgm:pt>
    <dgm:pt modelId="{8EBE503B-D14E-4081-B929-C03807D8C804}" type="pres">
      <dgm:prSet presAssocID="{BEB1FB8B-C902-4896-BDF1-D634355009C8}" presName="Name111" presStyleLbl="parChTrans1D2" presStyleIdx="2" presStyleCnt="3"/>
      <dgm:spPr/>
      <dgm:t>
        <a:bodyPr/>
        <a:lstStyle/>
        <a:p>
          <a:endParaRPr lang="en-IN"/>
        </a:p>
      </dgm:t>
    </dgm:pt>
    <dgm:pt modelId="{3878F07F-B703-4A2F-89CE-CCA48FEE11EC}" type="pres">
      <dgm:prSet presAssocID="{FC7BB634-0D2D-4ADB-9184-F82ED5826DAC}" presName="hierRoot3" presStyleCnt="0">
        <dgm:presLayoutVars>
          <dgm:hierBranch val="init"/>
        </dgm:presLayoutVars>
      </dgm:prSet>
      <dgm:spPr/>
    </dgm:pt>
    <dgm:pt modelId="{10567152-E928-44ED-88B2-04D47F9DEC6F}" type="pres">
      <dgm:prSet presAssocID="{FC7BB634-0D2D-4ADB-9184-F82ED5826DAC}" presName="rootComposite3" presStyleCnt="0"/>
      <dgm:spPr/>
    </dgm:pt>
    <dgm:pt modelId="{CEAC4BEA-DD94-4E5E-8663-11B7D4AD4DDC}" type="pres">
      <dgm:prSet presAssocID="{FC7BB634-0D2D-4ADB-9184-F82ED5826DAC}" presName="rootText3" presStyleLbl="asst1" presStyleIdx="0" presStyleCnt="1" custScaleY="49081">
        <dgm:presLayoutVars>
          <dgm:chPref val="3"/>
        </dgm:presLayoutVars>
      </dgm:prSet>
      <dgm:spPr/>
      <dgm:t>
        <a:bodyPr/>
        <a:lstStyle/>
        <a:p>
          <a:endParaRPr lang="en-IN"/>
        </a:p>
      </dgm:t>
    </dgm:pt>
    <dgm:pt modelId="{51A1FEF2-ED06-4C98-9749-DF6534F13A16}" type="pres">
      <dgm:prSet presAssocID="{FC7BB634-0D2D-4ADB-9184-F82ED5826DAC}" presName="rootConnector3" presStyleLbl="asst1" presStyleIdx="0" presStyleCnt="1"/>
      <dgm:spPr/>
      <dgm:t>
        <a:bodyPr/>
        <a:lstStyle/>
        <a:p>
          <a:endParaRPr lang="en-IN"/>
        </a:p>
      </dgm:t>
    </dgm:pt>
    <dgm:pt modelId="{CCD57535-5F4B-4668-8A94-A2C89230E825}" type="pres">
      <dgm:prSet presAssocID="{FC7BB634-0D2D-4ADB-9184-F82ED5826DAC}" presName="hierChild6" presStyleCnt="0"/>
      <dgm:spPr/>
    </dgm:pt>
    <dgm:pt modelId="{0F952733-177E-414F-B8B4-8077BF4A190A}" type="pres">
      <dgm:prSet presAssocID="{FC7BB634-0D2D-4ADB-9184-F82ED5826DAC}" presName="hierChild7" presStyleCnt="0"/>
      <dgm:spPr/>
    </dgm:pt>
  </dgm:ptLst>
  <dgm:cxnLst>
    <dgm:cxn modelId="{14A51261-1CEB-4ED2-9596-259423FD0BB8}" type="presOf" srcId="{DA3D715A-49AD-4BCF-880E-6199D4E1732D}" destId="{2E8ECE8D-F532-446A-8414-C67EC1EB59BB}" srcOrd="1" destOrd="0" presId="urn:microsoft.com/office/officeart/2005/8/layout/orgChart1"/>
    <dgm:cxn modelId="{E2C9F7DB-E183-41D1-9CF9-FE9848CD1099}" type="presOf" srcId="{BEB1FB8B-C902-4896-BDF1-D634355009C8}" destId="{8EBE503B-D14E-4081-B929-C03807D8C804}" srcOrd="0" destOrd="0" presId="urn:microsoft.com/office/officeart/2005/8/layout/orgChart1"/>
    <dgm:cxn modelId="{DC4ECC83-FA15-4C77-9F0B-DFCFFE983FCB}" srcId="{5CCAAE81-779F-44D7-BBDD-21B46CD12E62}" destId="{DA3D715A-49AD-4BCF-880E-6199D4E1732D}" srcOrd="2" destOrd="0" parTransId="{D26EA1CA-60B2-4B83-8239-2F58A04FE95A}" sibTransId="{F4E00D88-8FD9-407F-947E-ED100257F27E}"/>
    <dgm:cxn modelId="{CAFD4418-1C75-46A9-B409-CA9C7E387D13}" type="presOf" srcId="{DA3D715A-49AD-4BCF-880E-6199D4E1732D}" destId="{DD700A4F-20EE-437A-A78D-5E4277CC1F66}" srcOrd="0" destOrd="0" presId="urn:microsoft.com/office/officeart/2005/8/layout/orgChart1"/>
    <dgm:cxn modelId="{9CBCA516-1438-46A8-9609-7A5CC88562F2}" type="presOf" srcId="{5CCAAE81-779F-44D7-BBDD-21B46CD12E62}" destId="{DF7B4CD9-FB64-40D9-AAB8-97C3B449A1CE}" srcOrd="0" destOrd="0" presId="urn:microsoft.com/office/officeart/2005/8/layout/orgChart1"/>
    <dgm:cxn modelId="{36F524EE-8594-46B0-A4D2-FD525494A121}" type="presOf" srcId="{CD62EEEF-171E-46D6-B6DE-8E6EEE7B3BF4}" destId="{A6D30FFB-67DD-4A09-AD08-9A2D5EF02FC3}" srcOrd="1" destOrd="0" presId="urn:microsoft.com/office/officeart/2005/8/layout/orgChart1"/>
    <dgm:cxn modelId="{6440BDCE-88EA-4546-B2B5-0CDF9EBD57DE}" type="presOf" srcId="{FC7BB634-0D2D-4ADB-9184-F82ED5826DAC}" destId="{51A1FEF2-ED06-4C98-9749-DF6534F13A16}" srcOrd="1" destOrd="0" presId="urn:microsoft.com/office/officeart/2005/8/layout/orgChart1"/>
    <dgm:cxn modelId="{9D197B7B-68E8-4D04-8846-65D09F492D58}" srcId="{5CCAAE81-779F-44D7-BBDD-21B46CD12E62}" destId="{CD62EEEF-171E-46D6-B6DE-8E6EEE7B3BF4}" srcOrd="1" destOrd="0" parTransId="{1852E0D0-2E8B-4BE2-A80C-EE7630EA1467}" sibTransId="{6AAB2152-E730-4DF8-8CE7-39E8B20B5859}"/>
    <dgm:cxn modelId="{06928043-ED5D-45BA-9A03-F17DF653C9DE}" type="presOf" srcId="{FC7BB634-0D2D-4ADB-9184-F82ED5826DAC}" destId="{CEAC4BEA-DD94-4E5E-8663-11B7D4AD4DDC}" srcOrd="0" destOrd="0" presId="urn:microsoft.com/office/officeart/2005/8/layout/orgChart1"/>
    <dgm:cxn modelId="{03E08681-5034-438B-B267-B1B00E16BCF3}" type="presOf" srcId="{CD62EEEF-171E-46D6-B6DE-8E6EEE7B3BF4}" destId="{DBC0DF86-8E40-4820-80C9-86105D538AF8}" srcOrd="0" destOrd="0" presId="urn:microsoft.com/office/officeart/2005/8/layout/orgChart1"/>
    <dgm:cxn modelId="{B651AF7E-8239-468D-8288-CF282CEC686D}" srcId="{5CCAAE81-779F-44D7-BBDD-21B46CD12E62}" destId="{FC7BB634-0D2D-4ADB-9184-F82ED5826DAC}" srcOrd="0" destOrd="0" parTransId="{BEB1FB8B-C902-4896-BDF1-D634355009C8}" sibTransId="{6EF092BA-5FBA-4893-A799-10ED941E9B3E}"/>
    <dgm:cxn modelId="{E2E39BFB-3860-489E-8EE6-42B0EB7C32F4}" type="presOf" srcId="{04DE8C44-BC2C-4D17-8546-3CD3A705F4F2}" destId="{823F81C2-9B49-43C2-95FA-63874C8BE1E8}" srcOrd="0" destOrd="0" presId="urn:microsoft.com/office/officeart/2005/8/layout/orgChart1"/>
    <dgm:cxn modelId="{79B339D0-9A49-479C-952B-2E65F7801657}" srcId="{04DE8C44-BC2C-4D17-8546-3CD3A705F4F2}" destId="{5CCAAE81-779F-44D7-BBDD-21B46CD12E62}" srcOrd="0" destOrd="0" parTransId="{80F25832-B75A-4BE9-B82B-323AC1ED5DB7}" sibTransId="{94B02E3B-EC6B-41F4-B114-2438768DA21E}"/>
    <dgm:cxn modelId="{2F10C77A-4789-4AF6-B8C2-E1F81920D36C}" type="presOf" srcId="{5CCAAE81-779F-44D7-BBDD-21B46CD12E62}" destId="{D6EC96DD-F8F8-45B9-9BB9-76CBBC01FBD6}" srcOrd="1" destOrd="0" presId="urn:microsoft.com/office/officeart/2005/8/layout/orgChart1"/>
    <dgm:cxn modelId="{A27B94E6-DAFD-4906-9644-7622875F8763}" type="presOf" srcId="{D26EA1CA-60B2-4B83-8239-2F58A04FE95A}" destId="{B39F7121-8DC4-446A-9A2E-8706090AE9EC}" srcOrd="0" destOrd="0" presId="urn:microsoft.com/office/officeart/2005/8/layout/orgChart1"/>
    <dgm:cxn modelId="{ED9DD2DA-F040-4CCD-89CB-F4E1818FD9C2}" type="presOf" srcId="{1852E0D0-2E8B-4BE2-A80C-EE7630EA1467}" destId="{EB4CDE7E-12F3-4246-B065-BCD09071CC14}" srcOrd="0" destOrd="0" presId="urn:microsoft.com/office/officeart/2005/8/layout/orgChart1"/>
    <dgm:cxn modelId="{2BAE7B61-F9D6-4DB0-B6A9-CFF36E578C11}" type="presParOf" srcId="{823F81C2-9B49-43C2-95FA-63874C8BE1E8}" destId="{5DC98AAD-E016-4FDA-A29D-0C4629ACD939}" srcOrd="0" destOrd="0" presId="urn:microsoft.com/office/officeart/2005/8/layout/orgChart1"/>
    <dgm:cxn modelId="{4551F8B2-0922-4475-8443-E92DF08D0452}" type="presParOf" srcId="{5DC98AAD-E016-4FDA-A29D-0C4629ACD939}" destId="{B16E7613-82CD-4198-9EB2-4657ADEB5256}" srcOrd="0" destOrd="0" presId="urn:microsoft.com/office/officeart/2005/8/layout/orgChart1"/>
    <dgm:cxn modelId="{6C817D84-AAD5-4C68-AB48-2F9555C35692}" type="presParOf" srcId="{B16E7613-82CD-4198-9EB2-4657ADEB5256}" destId="{DF7B4CD9-FB64-40D9-AAB8-97C3B449A1CE}" srcOrd="0" destOrd="0" presId="urn:microsoft.com/office/officeart/2005/8/layout/orgChart1"/>
    <dgm:cxn modelId="{E466A8E1-4E64-43ED-8238-C5543E338ED1}" type="presParOf" srcId="{B16E7613-82CD-4198-9EB2-4657ADEB5256}" destId="{D6EC96DD-F8F8-45B9-9BB9-76CBBC01FBD6}" srcOrd="1" destOrd="0" presId="urn:microsoft.com/office/officeart/2005/8/layout/orgChart1"/>
    <dgm:cxn modelId="{82136230-A25B-4FD2-91C9-CF4FE196CFBA}" type="presParOf" srcId="{5DC98AAD-E016-4FDA-A29D-0C4629ACD939}" destId="{15AB10D5-21FE-4EFF-9F3A-7828F4502817}" srcOrd="1" destOrd="0" presId="urn:microsoft.com/office/officeart/2005/8/layout/orgChart1"/>
    <dgm:cxn modelId="{8C6BAAA0-6581-4A23-B1FF-1954FCBC29B1}" type="presParOf" srcId="{15AB10D5-21FE-4EFF-9F3A-7828F4502817}" destId="{EB4CDE7E-12F3-4246-B065-BCD09071CC14}" srcOrd="0" destOrd="0" presId="urn:microsoft.com/office/officeart/2005/8/layout/orgChart1"/>
    <dgm:cxn modelId="{3532AEE8-2E05-4F5C-A935-CA643BABDF7E}" type="presParOf" srcId="{15AB10D5-21FE-4EFF-9F3A-7828F4502817}" destId="{EA517B55-9B15-42DC-9FEF-823CA77C6D24}" srcOrd="1" destOrd="0" presId="urn:microsoft.com/office/officeart/2005/8/layout/orgChart1"/>
    <dgm:cxn modelId="{CF1683B9-1D3D-4C41-80A9-F970C2755372}" type="presParOf" srcId="{EA517B55-9B15-42DC-9FEF-823CA77C6D24}" destId="{40701FDC-A797-489A-B94B-17AD226AAB13}" srcOrd="0" destOrd="0" presId="urn:microsoft.com/office/officeart/2005/8/layout/orgChart1"/>
    <dgm:cxn modelId="{68268B9E-C155-4FE0-8BD7-F741B8D526B9}" type="presParOf" srcId="{40701FDC-A797-489A-B94B-17AD226AAB13}" destId="{DBC0DF86-8E40-4820-80C9-86105D538AF8}" srcOrd="0" destOrd="0" presId="urn:microsoft.com/office/officeart/2005/8/layout/orgChart1"/>
    <dgm:cxn modelId="{987C4144-EDBE-4D50-A9AB-A8D6ED555537}" type="presParOf" srcId="{40701FDC-A797-489A-B94B-17AD226AAB13}" destId="{A6D30FFB-67DD-4A09-AD08-9A2D5EF02FC3}" srcOrd="1" destOrd="0" presId="urn:microsoft.com/office/officeart/2005/8/layout/orgChart1"/>
    <dgm:cxn modelId="{CE79336A-754A-4EF8-BA4F-E3E864EA56F4}" type="presParOf" srcId="{EA517B55-9B15-42DC-9FEF-823CA77C6D24}" destId="{12388D78-2BCB-401A-995F-9EF76A954035}" srcOrd="1" destOrd="0" presId="urn:microsoft.com/office/officeart/2005/8/layout/orgChart1"/>
    <dgm:cxn modelId="{E6CB3168-322A-41A7-8720-6B4ED9D68208}" type="presParOf" srcId="{EA517B55-9B15-42DC-9FEF-823CA77C6D24}" destId="{A9A13F14-5C7F-42AE-97DD-C6D6814C5A0F}" srcOrd="2" destOrd="0" presId="urn:microsoft.com/office/officeart/2005/8/layout/orgChart1"/>
    <dgm:cxn modelId="{823A2630-6211-47F0-A724-5478ABF3AD12}" type="presParOf" srcId="{15AB10D5-21FE-4EFF-9F3A-7828F4502817}" destId="{B39F7121-8DC4-446A-9A2E-8706090AE9EC}" srcOrd="2" destOrd="0" presId="urn:microsoft.com/office/officeart/2005/8/layout/orgChart1"/>
    <dgm:cxn modelId="{68666D0C-C64F-4B7C-8CCB-00F0DD5CFF66}" type="presParOf" srcId="{15AB10D5-21FE-4EFF-9F3A-7828F4502817}" destId="{4614CF52-30D1-48F8-B65A-FFFD8BB38880}" srcOrd="3" destOrd="0" presId="urn:microsoft.com/office/officeart/2005/8/layout/orgChart1"/>
    <dgm:cxn modelId="{19245268-C975-4567-B27C-0BA9D6FAC7C8}" type="presParOf" srcId="{4614CF52-30D1-48F8-B65A-FFFD8BB38880}" destId="{347809C1-61C4-4949-9368-BD7FC129D9C2}" srcOrd="0" destOrd="0" presId="urn:microsoft.com/office/officeart/2005/8/layout/orgChart1"/>
    <dgm:cxn modelId="{D50099F8-5ACF-4E1A-A5FF-A23BA42262E8}" type="presParOf" srcId="{347809C1-61C4-4949-9368-BD7FC129D9C2}" destId="{DD700A4F-20EE-437A-A78D-5E4277CC1F66}" srcOrd="0" destOrd="0" presId="urn:microsoft.com/office/officeart/2005/8/layout/orgChart1"/>
    <dgm:cxn modelId="{45A1EF34-4728-4CDB-A6D7-A5F3515ECA8D}" type="presParOf" srcId="{347809C1-61C4-4949-9368-BD7FC129D9C2}" destId="{2E8ECE8D-F532-446A-8414-C67EC1EB59BB}" srcOrd="1" destOrd="0" presId="urn:microsoft.com/office/officeart/2005/8/layout/orgChart1"/>
    <dgm:cxn modelId="{001BF010-0FD1-42E8-A0D1-D78EBD01C7DC}" type="presParOf" srcId="{4614CF52-30D1-48F8-B65A-FFFD8BB38880}" destId="{0B81F3C2-DA51-474F-AC93-46164D81322B}" srcOrd="1" destOrd="0" presId="urn:microsoft.com/office/officeart/2005/8/layout/orgChart1"/>
    <dgm:cxn modelId="{1616BCCC-8257-4431-9EF8-4C322F540EFC}" type="presParOf" srcId="{4614CF52-30D1-48F8-B65A-FFFD8BB38880}" destId="{9D502D91-DDBA-46A6-8763-014CC20EF951}" srcOrd="2" destOrd="0" presId="urn:microsoft.com/office/officeart/2005/8/layout/orgChart1"/>
    <dgm:cxn modelId="{86E929E2-5938-4B29-BBA0-35C6E8F47EB9}" type="presParOf" srcId="{5DC98AAD-E016-4FDA-A29D-0C4629ACD939}" destId="{649840E0-98FC-4AD7-A4F2-4AF96ABFF2CB}" srcOrd="2" destOrd="0" presId="urn:microsoft.com/office/officeart/2005/8/layout/orgChart1"/>
    <dgm:cxn modelId="{2375D2FE-88A1-4099-8E26-755DB905296B}" type="presParOf" srcId="{649840E0-98FC-4AD7-A4F2-4AF96ABFF2CB}" destId="{8EBE503B-D14E-4081-B929-C03807D8C804}" srcOrd="0" destOrd="0" presId="urn:microsoft.com/office/officeart/2005/8/layout/orgChart1"/>
    <dgm:cxn modelId="{9DA137E2-45D7-4013-BB0A-9EE2F1585FE7}" type="presParOf" srcId="{649840E0-98FC-4AD7-A4F2-4AF96ABFF2CB}" destId="{3878F07F-B703-4A2F-89CE-CCA48FEE11EC}" srcOrd="1" destOrd="0" presId="urn:microsoft.com/office/officeart/2005/8/layout/orgChart1"/>
    <dgm:cxn modelId="{7B50E174-7399-41E5-B941-4CDB44F4B003}" type="presParOf" srcId="{3878F07F-B703-4A2F-89CE-CCA48FEE11EC}" destId="{10567152-E928-44ED-88B2-04D47F9DEC6F}" srcOrd="0" destOrd="0" presId="urn:microsoft.com/office/officeart/2005/8/layout/orgChart1"/>
    <dgm:cxn modelId="{6D5FF942-FFCD-4D42-8F3D-8A18D00A9BA7}" type="presParOf" srcId="{10567152-E928-44ED-88B2-04D47F9DEC6F}" destId="{CEAC4BEA-DD94-4E5E-8663-11B7D4AD4DDC}" srcOrd="0" destOrd="0" presId="urn:microsoft.com/office/officeart/2005/8/layout/orgChart1"/>
    <dgm:cxn modelId="{2651D20C-EB08-49F7-BE49-5CFFADD15764}" type="presParOf" srcId="{10567152-E928-44ED-88B2-04D47F9DEC6F}" destId="{51A1FEF2-ED06-4C98-9749-DF6534F13A16}" srcOrd="1" destOrd="0" presId="urn:microsoft.com/office/officeart/2005/8/layout/orgChart1"/>
    <dgm:cxn modelId="{9A0F7336-0E74-4C3A-94E0-D161065B1957}" type="presParOf" srcId="{3878F07F-B703-4A2F-89CE-CCA48FEE11EC}" destId="{CCD57535-5F4B-4668-8A94-A2C89230E825}" srcOrd="1" destOrd="0" presId="urn:microsoft.com/office/officeart/2005/8/layout/orgChart1"/>
    <dgm:cxn modelId="{91248AB0-9E6A-4C22-837C-CAE78E13D38C}" type="presParOf" srcId="{3878F07F-B703-4A2F-89CE-CCA48FEE11EC}" destId="{0F952733-177E-414F-B8B4-8077BF4A190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85FC6F-5B27-4C7B-9A9E-563D2246ADB8}" type="doc">
      <dgm:prSet loTypeId="urn:microsoft.com/office/officeart/2005/8/layout/default#1" loCatId="list" qsTypeId="urn:microsoft.com/office/officeart/2005/8/quickstyle/simple1" qsCatId="simple" csTypeId="urn:microsoft.com/office/officeart/2005/8/colors/accent0_1" csCatId="mainScheme" phldr="1"/>
      <dgm:spPr/>
      <dgm:t>
        <a:bodyPr/>
        <a:lstStyle/>
        <a:p>
          <a:endParaRPr lang="en-IN"/>
        </a:p>
      </dgm:t>
    </dgm:pt>
    <dgm:pt modelId="{B5715335-7B44-4A4A-AC10-8B63306326FE}">
      <dgm:prSet phldrT="[Text]" custT="1"/>
      <dgm:spPr/>
      <dgm:t>
        <a:bodyPr/>
        <a:lstStyle/>
        <a:p>
          <a:r>
            <a:rPr lang="en-GB" sz="2400" dirty="0">
              <a:latin typeface="Times New Roman" pitchFamily="18" charset="0"/>
              <a:cs typeface="Times New Roman" pitchFamily="18" charset="0"/>
            </a:rPr>
            <a:t>Overuse secondary to work-related prolonged weight bearing,</a:t>
          </a:r>
          <a:endParaRPr lang="en-IN" sz="2400" dirty="0">
            <a:latin typeface="Times New Roman" pitchFamily="18" charset="0"/>
            <a:cs typeface="Times New Roman" pitchFamily="18" charset="0"/>
          </a:endParaRPr>
        </a:p>
      </dgm:t>
    </dgm:pt>
    <dgm:pt modelId="{2818197B-1C27-4D78-B76C-837286370CFD}" type="parTrans" cxnId="{C533A14A-A2CD-4E54-89F7-5229062585AB}">
      <dgm:prSet/>
      <dgm:spPr/>
      <dgm:t>
        <a:bodyPr/>
        <a:lstStyle/>
        <a:p>
          <a:endParaRPr lang="en-IN"/>
        </a:p>
      </dgm:t>
    </dgm:pt>
    <dgm:pt modelId="{444EAD37-2D88-4107-8E54-96BFED0C9179}" type="sibTrans" cxnId="{C533A14A-A2CD-4E54-89F7-5229062585AB}">
      <dgm:prSet/>
      <dgm:spPr/>
      <dgm:t>
        <a:bodyPr/>
        <a:lstStyle/>
        <a:p>
          <a:endParaRPr lang="en-IN"/>
        </a:p>
      </dgm:t>
    </dgm:pt>
    <dgm:pt modelId="{F22A6526-3EBB-4508-9536-E55ED4BF5D6B}">
      <dgm:prSet phldrT="[Text]" custT="1"/>
      <dgm:spPr/>
      <dgm:t>
        <a:bodyPr/>
        <a:lstStyle/>
        <a:p>
          <a:r>
            <a:rPr lang="en-GB" sz="2400" dirty="0">
              <a:latin typeface="Times New Roman" pitchFamily="18" charset="0"/>
              <a:cs typeface="Times New Roman" pitchFamily="18" charset="0"/>
            </a:rPr>
            <a:t>Unaccustomed running or walking,</a:t>
          </a:r>
          <a:endParaRPr lang="en-IN" sz="2400" dirty="0">
            <a:latin typeface="Times New Roman" pitchFamily="18" charset="0"/>
            <a:cs typeface="Times New Roman" pitchFamily="18" charset="0"/>
          </a:endParaRPr>
        </a:p>
      </dgm:t>
    </dgm:pt>
    <dgm:pt modelId="{9D29CA8F-CFF3-4AF6-9B75-1ED396E171AF}" type="parTrans" cxnId="{32F42DE8-BA1F-44CA-91FF-6675A22C6695}">
      <dgm:prSet/>
      <dgm:spPr/>
      <dgm:t>
        <a:bodyPr/>
        <a:lstStyle/>
        <a:p>
          <a:endParaRPr lang="en-IN"/>
        </a:p>
      </dgm:t>
    </dgm:pt>
    <dgm:pt modelId="{D8513003-FAE6-40BE-9A01-A6794F714DBC}" type="sibTrans" cxnId="{32F42DE8-BA1F-44CA-91FF-6675A22C6695}">
      <dgm:prSet/>
      <dgm:spPr/>
      <dgm:t>
        <a:bodyPr/>
        <a:lstStyle/>
        <a:p>
          <a:endParaRPr lang="en-IN"/>
        </a:p>
      </dgm:t>
    </dgm:pt>
    <dgm:pt modelId="{323EBD85-CE25-40F4-AB05-B1BD9D1CC22A}">
      <dgm:prSet phldrT="[Text]" custT="1"/>
      <dgm:spPr/>
      <dgm:t>
        <a:bodyPr/>
        <a:lstStyle/>
        <a:p>
          <a:r>
            <a:rPr lang="en-GB" sz="2400" dirty="0">
              <a:latin typeface="Times New Roman" pitchFamily="18" charset="0"/>
              <a:cs typeface="Times New Roman" pitchFamily="18" charset="0"/>
            </a:rPr>
            <a:t>Inappropriate shoe wear</a:t>
          </a:r>
          <a:endParaRPr lang="en-IN" sz="2400" dirty="0">
            <a:latin typeface="Times New Roman" pitchFamily="18" charset="0"/>
            <a:cs typeface="Times New Roman" pitchFamily="18" charset="0"/>
          </a:endParaRPr>
        </a:p>
      </dgm:t>
    </dgm:pt>
    <dgm:pt modelId="{572A1568-C93E-4DEC-BFC2-584748077D14}" type="parTrans" cxnId="{1045582C-3761-443A-8CA4-CECA21516768}">
      <dgm:prSet/>
      <dgm:spPr/>
      <dgm:t>
        <a:bodyPr/>
        <a:lstStyle/>
        <a:p>
          <a:endParaRPr lang="en-IN"/>
        </a:p>
      </dgm:t>
    </dgm:pt>
    <dgm:pt modelId="{BA25CD4D-69FD-42CF-8118-5D38358591C1}" type="sibTrans" cxnId="{1045582C-3761-443A-8CA4-CECA21516768}">
      <dgm:prSet/>
      <dgm:spPr/>
      <dgm:t>
        <a:bodyPr/>
        <a:lstStyle/>
        <a:p>
          <a:endParaRPr lang="en-IN"/>
        </a:p>
      </dgm:t>
    </dgm:pt>
    <dgm:pt modelId="{6AF1B37C-2D43-4B82-ADF0-459F01809AC0}">
      <dgm:prSet phldrT="[Text]" custT="1"/>
      <dgm:spPr/>
      <dgm:t>
        <a:bodyPr/>
        <a:lstStyle/>
        <a:p>
          <a:r>
            <a:rPr lang="en-GB" sz="2400" dirty="0">
              <a:latin typeface="Times New Roman" pitchFamily="18" charset="0"/>
              <a:cs typeface="Times New Roman" pitchFamily="18" charset="0"/>
            </a:rPr>
            <a:t>Excessive </a:t>
          </a:r>
          <a:r>
            <a:rPr lang="en-GB" sz="2400" dirty="0" err="1">
              <a:latin typeface="Times New Roman" pitchFamily="18" charset="0"/>
              <a:cs typeface="Times New Roman" pitchFamily="18" charset="0"/>
            </a:rPr>
            <a:t>pronation</a:t>
          </a:r>
          <a:r>
            <a:rPr lang="en-GB" sz="2400" dirty="0">
              <a:latin typeface="Times New Roman" pitchFamily="18" charset="0"/>
              <a:cs typeface="Times New Roman" pitchFamily="18" charset="0"/>
            </a:rPr>
            <a:t> of the </a:t>
          </a:r>
          <a:r>
            <a:rPr lang="en-GB" sz="2400" dirty="0" err="1">
              <a:latin typeface="Times New Roman" pitchFamily="18" charset="0"/>
              <a:cs typeface="Times New Roman" pitchFamily="18" charset="0"/>
            </a:rPr>
            <a:t>subtalar</a:t>
          </a:r>
          <a:r>
            <a:rPr lang="en-GB" sz="2400" dirty="0">
              <a:latin typeface="Times New Roman" pitchFamily="18" charset="0"/>
              <a:cs typeface="Times New Roman" pitchFamily="18" charset="0"/>
            </a:rPr>
            <a:t> joint, </a:t>
          </a:r>
          <a:endParaRPr lang="en-IN" sz="2400" dirty="0">
            <a:latin typeface="Times New Roman" pitchFamily="18" charset="0"/>
            <a:cs typeface="Times New Roman" pitchFamily="18" charset="0"/>
          </a:endParaRPr>
        </a:p>
      </dgm:t>
    </dgm:pt>
    <dgm:pt modelId="{04A5E9AE-8FA9-4CD2-A49E-BF46277D1BB4}" type="parTrans" cxnId="{4E022069-E3ED-435B-B133-6A2F25E551B0}">
      <dgm:prSet/>
      <dgm:spPr/>
      <dgm:t>
        <a:bodyPr/>
        <a:lstStyle/>
        <a:p>
          <a:endParaRPr lang="en-IN"/>
        </a:p>
      </dgm:t>
    </dgm:pt>
    <dgm:pt modelId="{77CD4028-696A-4E63-A52E-0EA3DA09D354}" type="sibTrans" cxnId="{4E022069-E3ED-435B-B133-6A2F25E551B0}">
      <dgm:prSet/>
      <dgm:spPr/>
      <dgm:t>
        <a:bodyPr/>
        <a:lstStyle/>
        <a:p>
          <a:endParaRPr lang="en-IN"/>
        </a:p>
      </dgm:t>
    </dgm:pt>
    <dgm:pt modelId="{8402F058-5EF9-4D39-968F-96F788020F29}">
      <dgm:prSet phldrT="[Text]" custT="1"/>
      <dgm:spPr/>
      <dgm:t>
        <a:bodyPr/>
        <a:lstStyle/>
        <a:p>
          <a:r>
            <a:rPr lang="en-GB" sz="2400" dirty="0">
              <a:latin typeface="Times New Roman" pitchFamily="18" charset="0"/>
              <a:cs typeface="Times New Roman" pitchFamily="18" charset="0"/>
            </a:rPr>
            <a:t>Hypo mobile </a:t>
          </a:r>
          <a:r>
            <a:rPr lang="en-GB" sz="2400" dirty="0" err="1">
              <a:latin typeface="Times New Roman" pitchFamily="18" charset="0"/>
              <a:cs typeface="Times New Roman" pitchFamily="18" charset="0"/>
            </a:rPr>
            <a:t>gastrocnemius–soleus</a:t>
          </a:r>
          <a:r>
            <a:rPr lang="en-GB" sz="2400" dirty="0">
              <a:latin typeface="Times New Roman" pitchFamily="18" charset="0"/>
              <a:cs typeface="Times New Roman" pitchFamily="18" charset="0"/>
            </a:rPr>
            <a:t> muscles, i.e., limited </a:t>
          </a:r>
          <a:r>
            <a:rPr lang="en-GB" sz="2400" dirty="0" err="1">
              <a:latin typeface="Times New Roman" pitchFamily="18" charset="0"/>
              <a:cs typeface="Times New Roman" pitchFamily="18" charset="0"/>
            </a:rPr>
            <a:t>dorsiflexion</a:t>
          </a:r>
          <a:endParaRPr lang="en-IN" sz="2400" dirty="0">
            <a:latin typeface="Times New Roman" pitchFamily="18" charset="0"/>
            <a:cs typeface="Times New Roman" pitchFamily="18" charset="0"/>
          </a:endParaRPr>
        </a:p>
      </dgm:t>
    </dgm:pt>
    <dgm:pt modelId="{2B4CB3B1-9757-4D79-8283-346F823FE3CC}" type="parTrans" cxnId="{005FB42D-7FE8-4E4B-83CB-44265F767C20}">
      <dgm:prSet/>
      <dgm:spPr/>
      <dgm:t>
        <a:bodyPr/>
        <a:lstStyle/>
        <a:p>
          <a:endParaRPr lang="en-IN"/>
        </a:p>
      </dgm:t>
    </dgm:pt>
    <dgm:pt modelId="{3F201D18-DCF6-444B-B5A7-FCAE96D910E0}" type="sibTrans" cxnId="{005FB42D-7FE8-4E4B-83CB-44265F767C20}">
      <dgm:prSet/>
      <dgm:spPr/>
      <dgm:t>
        <a:bodyPr/>
        <a:lstStyle/>
        <a:p>
          <a:endParaRPr lang="en-IN"/>
        </a:p>
      </dgm:t>
    </dgm:pt>
    <dgm:pt modelId="{739403FD-E018-49CC-963B-B01B4B54C581}">
      <dgm:prSet phldrT="[Text]" custT="1"/>
      <dgm:spPr/>
      <dgm:t>
        <a:bodyPr/>
        <a:lstStyle/>
        <a:p>
          <a:r>
            <a:rPr lang="en-GB" sz="2400" dirty="0">
              <a:latin typeface="Times New Roman" pitchFamily="18" charset="0"/>
              <a:cs typeface="Times New Roman" pitchFamily="18" charset="0"/>
            </a:rPr>
            <a:t>Excessively high arch (</a:t>
          </a:r>
          <a:r>
            <a:rPr lang="en-GB" sz="2400" dirty="0" err="1">
              <a:latin typeface="Times New Roman" pitchFamily="18" charset="0"/>
              <a:cs typeface="Times New Roman" pitchFamily="18" charset="0"/>
            </a:rPr>
            <a:t>cavus</a:t>
          </a:r>
          <a:r>
            <a:rPr lang="en-GB" sz="2400" dirty="0">
              <a:latin typeface="Times New Roman" pitchFamily="18" charset="0"/>
              <a:cs typeface="Times New Roman" pitchFamily="18" charset="0"/>
            </a:rPr>
            <a:t> foot)</a:t>
          </a:r>
          <a:endParaRPr lang="en-IN" sz="2400" dirty="0">
            <a:latin typeface="Times New Roman" pitchFamily="18" charset="0"/>
            <a:cs typeface="Times New Roman" pitchFamily="18" charset="0"/>
          </a:endParaRPr>
        </a:p>
      </dgm:t>
    </dgm:pt>
    <dgm:pt modelId="{70439B38-4F87-45C5-B7FD-E77241CD675A}" type="parTrans" cxnId="{3AB539B9-EEC6-4B56-BF9E-B90C92643CE2}">
      <dgm:prSet/>
      <dgm:spPr/>
      <dgm:t>
        <a:bodyPr/>
        <a:lstStyle/>
        <a:p>
          <a:endParaRPr lang="en-IN"/>
        </a:p>
      </dgm:t>
    </dgm:pt>
    <dgm:pt modelId="{E921F91D-1F4B-496F-9F31-DBBA7144CCDC}" type="sibTrans" cxnId="{3AB539B9-EEC6-4B56-BF9E-B90C92643CE2}">
      <dgm:prSet/>
      <dgm:spPr/>
      <dgm:t>
        <a:bodyPr/>
        <a:lstStyle/>
        <a:p>
          <a:endParaRPr lang="en-IN"/>
        </a:p>
      </dgm:t>
    </dgm:pt>
    <dgm:pt modelId="{460FAD7E-E938-45BF-929A-D110209731B8}" type="pres">
      <dgm:prSet presAssocID="{CB85FC6F-5B27-4C7B-9A9E-563D2246ADB8}" presName="diagram" presStyleCnt="0">
        <dgm:presLayoutVars>
          <dgm:dir/>
          <dgm:resizeHandles val="exact"/>
        </dgm:presLayoutVars>
      </dgm:prSet>
      <dgm:spPr/>
      <dgm:t>
        <a:bodyPr/>
        <a:lstStyle/>
        <a:p>
          <a:endParaRPr lang="en-IN"/>
        </a:p>
      </dgm:t>
    </dgm:pt>
    <dgm:pt modelId="{2B5E7378-0F4E-426B-94D1-DF455FD9A1DF}" type="pres">
      <dgm:prSet presAssocID="{B5715335-7B44-4A4A-AC10-8B63306326FE}" presName="node" presStyleLbl="node1" presStyleIdx="0" presStyleCnt="6">
        <dgm:presLayoutVars>
          <dgm:bulletEnabled val="1"/>
        </dgm:presLayoutVars>
      </dgm:prSet>
      <dgm:spPr/>
      <dgm:t>
        <a:bodyPr/>
        <a:lstStyle/>
        <a:p>
          <a:endParaRPr lang="en-IN"/>
        </a:p>
      </dgm:t>
    </dgm:pt>
    <dgm:pt modelId="{49F18681-15F7-4DC8-B9DE-7DC26D86A8D2}" type="pres">
      <dgm:prSet presAssocID="{444EAD37-2D88-4107-8E54-96BFED0C9179}" presName="sibTrans" presStyleCnt="0"/>
      <dgm:spPr/>
    </dgm:pt>
    <dgm:pt modelId="{988621D1-D8B4-473A-85FF-D85D89510D2A}" type="pres">
      <dgm:prSet presAssocID="{F22A6526-3EBB-4508-9536-E55ED4BF5D6B}" presName="node" presStyleLbl="node1" presStyleIdx="1" presStyleCnt="6" custScaleY="56782">
        <dgm:presLayoutVars>
          <dgm:bulletEnabled val="1"/>
        </dgm:presLayoutVars>
      </dgm:prSet>
      <dgm:spPr/>
      <dgm:t>
        <a:bodyPr/>
        <a:lstStyle/>
        <a:p>
          <a:endParaRPr lang="en-IN"/>
        </a:p>
      </dgm:t>
    </dgm:pt>
    <dgm:pt modelId="{852C6FAF-C60B-4AA3-83AE-E35C1C7182BE}" type="pres">
      <dgm:prSet presAssocID="{D8513003-FAE6-40BE-9A01-A6794F714DBC}" presName="sibTrans" presStyleCnt="0"/>
      <dgm:spPr/>
    </dgm:pt>
    <dgm:pt modelId="{7E3DF170-BF97-428B-95CF-79D9AFCD93C6}" type="pres">
      <dgm:prSet presAssocID="{323EBD85-CE25-40F4-AB05-B1BD9D1CC22A}" presName="node" presStyleLbl="node1" presStyleIdx="2" presStyleCnt="6" custScaleY="58851">
        <dgm:presLayoutVars>
          <dgm:bulletEnabled val="1"/>
        </dgm:presLayoutVars>
      </dgm:prSet>
      <dgm:spPr/>
      <dgm:t>
        <a:bodyPr/>
        <a:lstStyle/>
        <a:p>
          <a:endParaRPr lang="en-IN"/>
        </a:p>
      </dgm:t>
    </dgm:pt>
    <dgm:pt modelId="{A6BF8291-95EB-4E4E-A638-8627D867E9D0}" type="pres">
      <dgm:prSet presAssocID="{BA25CD4D-69FD-42CF-8118-5D38358591C1}" presName="sibTrans" presStyleCnt="0"/>
      <dgm:spPr/>
    </dgm:pt>
    <dgm:pt modelId="{C4469169-D153-4CE5-8A42-EBFBAD4BEF9B}" type="pres">
      <dgm:prSet presAssocID="{6AF1B37C-2D43-4B82-ADF0-459F01809AC0}" presName="node" presStyleLbl="node1" presStyleIdx="3" presStyleCnt="6" custScaleY="51587">
        <dgm:presLayoutVars>
          <dgm:bulletEnabled val="1"/>
        </dgm:presLayoutVars>
      </dgm:prSet>
      <dgm:spPr/>
      <dgm:t>
        <a:bodyPr/>
        <a:lstStyle/>
        <a:p>
          <a:endParaRPr lang="en-IN"/>
        </a:p>
      </dgm:t>
    </dgm:pt>
    <dgm:pt modelId="{4F2B43A7-02A1-4068-AE34-D04FCD4F9762}" type="pres">
      <dgm:prSet presAssocID="{77CD4028-696A-4E63-A52E-0EA3DA09D354}" presName="sibTrans" presStyleCnt="0"/>
      <dgm:spPr/>
    </dgm:pt>
    <dgm:pt modelId="{0A7F2B2B-A165-46B5-8FA5-850AC26F9DF3}" type="pres">
      <dgm:prSet presAssocID="{8402F058-5EF9-4D39-968F-96F788020F29}" presName="node" presStyleLbl="node1" presStyleIdx="4" presStyleCnt="6" custLinFactX="10159" custLinFactNeighborX="100000" custLinFactNeighborY="-3103">
        <dgm:presLayoutVars>
          <dgm:bulletEnabled val="1"/>
        </dgm:presLayoutVars>
      </dgm:prSet>
      <dgm:spPr/>
      <dgm:t>
        <a:bodyPr/>
        <a:lstStyle/>
        <a:p>
          <a:endParaRPr lang="en-IN"/>
        </a:p>
      </dgm:t>
    </dgm:pt>
    <dgm:pt modelId="{7B99494D-2B8C-401D-A155-DE9D5A6BA1B8}" type="pres">
      <dgm:prSet presAssocID="{3F201D18-DCF6-444B-B5A7-FCAE96D910E0}" presName="sibTrans" presStyleCnt="0"/>
      <dgm:spPr/>
    </dgm:pt>
    <dgm:pt modelId="{19F9217B-4ABE-4D47-8361-FC4B5EDCD46E}" type="pres">
      <dgm:prSet presAssocID="{739403FD-E018-49CC-963B-B01B4B54C581}" presName="node" presStyleLbl="node1" presStyleIdx="5" presStyleCnt="6" custScaleY="58851" custLinFactX="-10753" custLinFactNeighborX="-100000" custLinFactNeighborY="-6482">
        <dgm:presLayoutVars>
          <dgm:bulletEnabled val="1"/>
        </dgm:presLayoutVars>
      </dgm:prSet>
      <dgm:spPr/>
      <dgm:t>
        <a:bodyPr/>
        <a:lstStyle/>
        <a:p>
          <a:endParaRPr lang="en-IN"/>
        </a:p>
      </dgm:t>
    </dgm:pt>
  </dgm:ptLst>
  <dgm:cxnLst>
    <dgm:cxn modelId="{7693D4ED-80FB-448F-8962-10047BFF4407}" type="presOf" srcId="{323EBD85-CE25-40F4-AB05-B1BD9D1CC22A}" destId="{7E3DF170-BF97-428B-95CF-79D9AFCD93C6}" srcOrd="0" destOrd="0" presId="urn:microsoft.com/office/officeart/2005/8/layout/default#1"/>
    <dgm:cxn modelId="{55983E6B-0293-4EFA-8193-A1BB54900A73}" type="presOf" srcId="{739403FD-E018-49CC-963B-B01B4B54C581}" destId="{19F9217B-4ABE-4D47-8361-FC4B5EDCD46E}" srcOrd="0" destOrd="0" presId="urn:microsoft.com/office/officeart/2005/8/layout/default#1"/>
    <dgm:cxn modelId="{DB075E2D-2E80-447C-BD30-F993F285EE04}" type="presOf" srcId="{CB85FC6F-5B27-4C7B-9A9E-563D2246ADB8}" destId="{460FAD7E-E938-45BF-929A-D110209731B8}" srcOrd="0" destOrd="0" presId="urn:microsoft.com/office/officeart/2005/8/layout/default#1"/>
    <dgm:cxn modelId="{B91C2759-3BD7-4E6D-88E7-37DEA00C381D}" type="presOf" srcId="{B5715335-7B44-4A4A-AC10-8B63306326FE}" destId="{2B5E7378-0F4E-426B-94D1-DF455FD9A1DF}" srcOrd="0" destOrd="0" presId="urn:microsoft.com/office/officeart/2005/8/layout/default#1"/>
    <dgm:cxn modelId="{4E022069-E3ED-435B-B133-6A2F25E551B0}" srcId="{CB85FC6F-5B27-4C7B-9A9E-563D2246ADB8}" destId="{6AF1B37C-2D43-4B82-ADF0-459F01809AC0}" srcOrd="3" destOrd="0" parTransId="{04A5E9AE-8FA9-4CD2-A49E-BF46277D1BB4}" sibTransId="{77CD4028-696A-4E63-A52E-0EA3DA09D354}"/>
    <dgm:cxn modelId="{32F42DE8-BA1F-44CA-91FF-6675A22C6695}" srcId="{CB85FC6F-5B27-4C7B-9A9E-563D2246ADB8}" destId="{F22A6526-3EBB-4508-9536-E55ED4BF5D6B}" srcOrd="1" destOrd="0" parTransId="{9D29CA8F-CFF3-4AF6-9B75-1ED396E171AF}" sibTransId="{D8513003-FAE6-40BE-9A01-A6794F714DBC}"/>
    <dgm:cxn modelId="{1045582C-3761-443A-8CA4-CECA21516768}" srcId="{CB85FC6F-5B27-4C7B-9A9E-563D2246ADB8}" destId="{323EBD85-CE25-40F4-AB05-B1BD9D1CC22A}" srcOrd="2" destOrd="0" parTransId="{572A1568-C93E-4DEC-BFC2-584748077D14}" sibTransId="{BA25CD4D-69FD-42CF-8118-5D38358591C1}"/>
    <dgm:cxn modelId="{3AB539B9-EEC6-4B56-BF9E-B90C92643CE2}" srcId="{CB85FC6F-5B27-4C7B-9A9E-563D2246ADB8}" destId="{739403FD-E018-49CC-963B-B01B4B54C581}" srcOrd="5" destOrd="0" parTransId="{70439B38-4F87-45C5-B7FD-E77241CD675A}" sibTransId="{E921F91D-1F4B-496F-9F31-DBBA7144CCDC}"/>
    <dgm:cxn modelId="{148CCF8D-1DD0-46AE-BD5E-F5F11BA38729}" type="presOf" srcId="{F22A6526-3EBB-4508-9536-E55ED4BF5D6B}" destId="{988621D1-D8B4-473A-85FF-D85D89510D2A}" srcOrd="0" destOrd="0" presId="urn:microsoft.com/office/officeart/2005/8/layout/default#1"/>
    <dgm:cxn modelId="{C533A14A-A2CD-4E54-89F7-5229062585AB}" srcId="{CB85FC6F-5B27-4C7B-9A9E-563D2246ADB8}" destId="{B5715335-7B44-4A4A-AC10-8B63306326FE}" srcOrd="0" destOrd="0" parTransId="{2818197B-1C27-4D78-B76C-837286370CFD}" sibTransId="{444EAD37-2D88-4107-8E54-96BFED0C9179}"/>
    <dgm:cxn modelId="{344343F3-0EE2-42BD-BCB2-8547B55734F7}" type="presOf" srcId="{6AF1B37C-2D43-4B82-ADF0-459F01809AC0}" destId="{C4469169-D153-4CE5-8A42-EBFBAD4BEF9B}" srcOrd="0" destOrd="0" presId="urn:microsoft.com/office/officeart/2005/8/layout/default#1"/>
    <dgm:cxn modelId="{005FB42D-7FE8-4E4B-83CB-44265F767C20}" srcId="{CB85FC6F-5B27-4C7B-9A9E-563D2246ADB8}" destId="{8402F058-5EF9-4D39-968F-96F788020F29}" srcOrd="4" destOrd="0" parTransId="{2B4CB3B1-9757-4D79-8283-346F823FE3CC}" sibTransId="{3F201D18-DCF6-444B-B5A7-FCAE96D910E0}"/>
    <dgm:cxn modelId="{8CBDE289-37D9-4548-8140-64D2CF27B8F1}" type="presOf" srcId="{8402F058-5EF9-4D39-968F-96F788020F29}" destId="{0A7F2B2B-A165-46B5-8FA5-850AC26F9DF3}" srcOrd="0" destOrd="0" presId="urn:microsoft.com/office/officeart/2005/8/layout/default#1"/>
    <dgm:cxn modelId="{B1E9CEC8-AF45-4795-8E86-9F4853CBEB41}" type="presParOf" srcId="{460FAD7E-E938-45BF-929A-D110209731B8}" destId="{2B5E7378-0F4E-426B-94D1-DF455FD9A1DF}" srcOrd="0" destOrd="0" presId="urn:microsoft.com/office/officeart/2005/8/layout/default#1"/>
    <dgm:cxn modelId="{5AF4ECF5-A51B-4CEA-9111-91B4B5E1E9E6}" type="presParOf" srcId="{460FAD7E-E938-45BF-929A-D110209731B8}" destId="{49F18681-15F7-4DC8-B9DE-7DC26D86A8D2}" srcOrd="1" destOrd="0" presId="urn:microsoft.com/office/officeart/2005/8/layout/default#1"/>
    <dgm:cxn modelId="{6FCB4C21-B442-4AF9-8139-E9FFB6F19683}" type="presParOf" srcId="{460FAD7E-E938-45BF-929A-D110209731B8}" destId="{988621D1-D8B4-473A-85FF-D85D89510D2A}" srcOrd="2" destOrd="0" presId="urn:microsoft.com/office/officeart/2005/8/layout/default#1"/>
    <dgm:cxn modelId="{0994B9BD-EC51-49FE-AFDE-2CC8FF5E8958}" type="presParOf" srcId="{460FAD7E-E938-45BF-929A-D110209731B8}" destId="{852C6FAF-C60B-4AA3-83AE-E35C1C7182BE}" srcOrd="3" destOrd="0" presId="urn:microsoft.com/office/officeart/2005/8/layout/default#1"/>
    <dgm:cxn modelId="{E942E7A8-0692-46B9-BA19-49F2EBA7421F}" type="presParOf" srcId="{460FAD7E-E938-45BF-929A-D110209731B8}" destId="{7E3DF170-BF97-428B-95CF-79D9AFCD93C6}" srcOrd="4" destOrd="0" presId="urn:microsoft.com/office/officeart/2005/8/layout/default#1"/>
    <dgm:cxn modelId="{2EA958EF-18D3-41FD-B522-3A954C41CC62}" type="presParOf" srcId="{460FAD7E-E938-45BF-929A-D110209731B8}" destId="{A6BF8291-95EB-4E4E-A638-8627D867E9D0}" srcOrd="5" destOrd="0" presId="urn:microsoft.com/office/officeart/2005/8/layout/default#1"/>
    <dgm:cxn modelId="{D371B4DE-1C4B-46EE-B0AF-00B45C06ED3C}" type="presParOf" srcId="{460FAD7E-E938-45BF-929A-D110209731B8}" destId="{C4469169-D153-4CE5-8A42-EBFBAD4BEF9B}" srcOrd="6" destOrd="0" presId="urn:microsoft.com/office/officeart/2005/8/layout/default#1"/>
    <dgm:cxn modelId="{E6BCA5B5-4E24-4C9D-B55A-225300F90AC2}" type="presParOf" srcId="{460FAD7E-E938-45BF-929A-D110209731B8}" destId="{4F2B43A7-02A1-4068-AE34-D04FCD4F9762}" srcOrd="7" destOrd="0" presId="urn:microsoft.com/office/officeart/2005/8/layout/default#1"/>
    <dgm:cxn modelId="{FD072C9E-CB13-4309-83B3-DD6DB61F7A0E}" type="presParOf" srcId="{460FAD7E-E938-45BF-929A-D110209731B8}" destId="{0A7F2B2B-A165-46B5-8FA5-850AC26F9DF3}" srcOrd="8" destOrd="0" presId="urn:microsoft.com/office/officeart/2005/8/layout/default#1"/>
    <dgm:cxn modelId="{862FAD71-2B58-4FFE-89EB-7B86256892C7}" type="presParOf" srcId="{460FAD7E-E938-45BF-929A-D110209731B8}" destId="{7B99494D-2B8C-401D-A155-DE9D5A6BA1B8}" srcOrd="9" destOrd="0" presId="urn:microsoft.com/office/officeart/2005/8/layout/default#1"/>
    <dgm:cxn modelId="{A33C9ECD-C35C-4F36-BA5E-C39CD64861C2}" type="presParOf" srcId="{460FAD7E-E938-45BF-929A-D110209731B8}" destId="{19F9217B-4ABE-4D47-8361-FC4B5EDCD46E}"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647D2D-2833-45A8-8600-AC3C81593684}" type="doc">
      <dgm:prSet loTypeId="urn:microsoft.com/office/officeart/2005/8/layout/default#2" loCatId="list" qsTypeId="urn:microsoft.com/office/officeart/2005/8/quickstyle/simple1" qsCatId="simple" csTypeId="urn:microsoft.com/office/officeart/2005/8/colors/accent0_1" csCatId="mainScheme" phldr="1"/>
      <dgm:spPr/>
      <dgm:t>
        <a:bodyPr/>
        <a:lstStyle/>
        <a:p>
          <a:endParaRPr lang="en-IN"/>
        </a:p>
      </dgm:t>
    </dgm:pt>
    <dgm:pt modelId="{DA8D0FAF-5C51-49D2-B8BC-419FAE82E696}">
      <dgm:prSet phldrT="[Text]" custT="1"/>
      <dgm:spPr/>
      <dgm:t>
        <a:bodyPr/>
        <a:lstStyle/>
        <a:p>
          <a:r>
            <a:rPr lang="en-GB" sz="2400" dirty="0">
              <a:latin typeface="Times New Roman" pitchFamily="18" charset="0"/>
              <a:cs typeface="Times New Roman" pitchFamily="18" charset="0"/>
            </a:rPr>
            <a:t>Older age </a:t>
          </a:r>
          <a:endParaRPr lang="en-IN" sz="2400" dirty="0">
            <a:latin typeface="Times New Roman" pitchFamily="18" charset="0"/>
            <a:cs typeface="Times New Roman" pitchFamily="18" charset="0"/>
          </a:endParaRPr>
        </a:p>
      </dgm:t>
    </dgm:pt>
    <dgm:pt modelId="{AAF35DFE-1D36-4182-B59D-F69455A036CB}" type="parTrans" cxnId="{4AFA7238-95D3-48AD-BF37-B4D266D94ADC}">
      <dgm:prSet/>
      <dgm:spPr/>
      <dgm:t>
        <a:bodyPr/>
        <a:lstStyle/>
        <a:p>
          <a:endParaRPr lang="en-IN"/>
        </a:p>
      </dgm:t>
    </dgm:pt>
    <dgm:pt modelId="{16FABEDF-BBCF-4A4A-B17E-1F0D40704096}" type="sibTrans" cxnId="{4AFA7238-95D3-48AD-BF37-B4D266D94ADC}">
      <dgm:prSet/>
      <dgm:spPr/>
      <dgm:t>
        <a:bodyPr/>
        <a:lstStyle/>
        <a:p>
          <a:endParaRPr lang="en-IN"/>
        </a:p>
      </dgm:t>
    </dgm:pt>
    <dgm:pt modelId="{3B0616AF-EFF0-48C8-8017-A744A8C83936}">
      <dgm:prSet phldrT="[Text]" custT="1"/>
      <dgm:spPr/>
      <dgm:t>
        <a:bodyPr/>
        <a:lstStyle/>
        <a:p>
          <a:r>
            <a:rPr lang="en-GB" sz="2400" dirty="0">
              <a:latin typeface="Times New Roman" pitchFamily="18" charset="0"/>
              <a:cs typeface="Times New Roman" pitchFamily="18" charset="0"/>
            </a:rPr>
            <a:t>Male gender </a:t>
          </a:r>
          <a:endParaRPr lang="en-IN" sz="2400" dirty="0">
            <a:latin typeface="Times New Roman" pitchFamily="18" charset="0"/>
            <a:cs typeface="Times New Roman" pitchFamily="18" charset="0"/>
          </a:endParaRPr>
        </a:p>
      </dgm:t>
    </dgm:pt>
    <dgm:pt modelId="{F8C3EA88-98B8-44EC-94FE-FD02755CB320}" type="parTrans" cxnId="{D90ADE2A-2761-4C7D-B5E6-F77165EB6CC0}">
      <dgm:prSet/>
      <dgm:spPr/>
      <dgm:t>
        <a:bodyPr/>
        <a:lstStyle/>
        <a:p>
          <a:endParaRPr lang="en-IN"/>
        </a:p>
      </dgm:t>
    </dgm:pt>
    <dgm:pt modelId="{0C85B5E3-85F9-4221-8269-9B7934685F5A}" type="sibTrans" cxnId="{D90ADE2A-2761-4C7D-B5E6-F77165EB6CC0}">
      <dgm:prSet/>
      <dgm:spPr/>
      <dgm:t>
        <a:bodyPr/>
        <a:lstStyle/>
        <a:p>
          <a:endParaRPr lang="en-IN"/>
        </a:p>
      </dgm:t>
    </dgm:pt>
    <dgm:pt modelId="{40BBE5B8-4603-40C3-A001-9ECC253BBEEB}">
      <dgm:prSet phldrT="[Text]" custT="1"/>
      <dgm:spPr/>
      <dgm:t>
        <a:bodyPr/>
        <a:lstStyle/>
        <a:p>
          <a:r>
            <a:rPr lang="en-GB" sz="2400" dirty="0">
              <a:latin typeface="Times New Roman" pitchFamily="18" charset="0"/>
              <a:cs typeface="Times New Roman" pitchFamily="18" charset="0"/>
            </a:rPr>
            <a:t>Genetic enzyme defects, hyperpara-thyroidism </a:t>
          </a:r>
          <a:endParaRPr lang="en-IN" sz="2400" dirty="0">
            <a:latin typeface="Times New Roman" pitchFamily="18" charset="0"/>
            <a:cs typeface="Times New Roman" pitchFamily="18" charset="0"/>
          </a:endParaRPr>
        </a:p>
      </dgm:t>
    </dgm:pt>
    <dgm:pt modelId="{AAEAEF59-DAE7-4407-9BD4-AE930D162069}" type="parTrans" cxnId="{24BADD2A-DBCB-42A4-8CF1-A83900E9B5C8}">
      <dgm:prSet/>
      <dgm:spPr/>
      <dgm:t>
        <a:bodyPr/>
        <a:lstStyle/>
        <a:p>
          <a:endParaRPr lang="en-IN"/>
        </a:p>
      </dgm:t>
    </dgm:pt>
    <dgm:pt modelId="{DFAD90F8-5FF4-4D25-9525-647D21FBA762}" type="sibTrans" cxnId="{24BADD2A-DBCB-42A4-8CF1-A83900E9B5C8}">
      <dgm:prSet/>
      <dgm:spPr/>
      <dgm:t>
        <a:bodyPr/>
        <a:lstStyle/>
        <a:p>
          <a:endParaRPr lang="en-IN"/>
        </a:p>
      </dgm:t>
    </dgm:pt>
    <dgm:pt modelId="{E75200E7-85C8-4B2D-BA64-145D79423524}">
      <dgm:prSet phldrT="[Text]" custT="1"/>
      <dgm:spPr/>
      <dgm:t>
        <a:bodyPr/>
        <a:lstStyle/>
        <a:p>
          <a:r>
            <a:rPr lang="en-GB" sz="2400" dirty="0">
              <a:latin typeface="Times New Roman" pitchFamily="18" charset="0"/>
              <a:cs typeface="Times New Roman" pitchFamily="18" charset="0"/>
            </a:rPr>
            <a:t>Haemolytic disorders </a:t>
          </a:r>
          <a:endParaRPr lang="en-IN" sz="2400" dirty="0">
            <a:latin typeface="Times New Roman" pitchFamily="18" charset="0"/>
            <a:cs typeface="Times New Roman" pitchFamily="18" charset="0"/>
          </a:endParaRPr>
        </a:p>
      </dgm:t>
    </dgm:pt>
    <dgm:pt modelId="{0CE68799-C7C3-495D-94CD-0DDB181E237E}" type="parTrans" cxnId="{5256DCDA-4BB8-4C4E-9303-3558F964EF51}">
      <dgm:prSet/>
      <dgm:spPr/>
      <dgm:t>
        <a:bodyPr/>
        <a:lstStyle/>
        <a:p>
          <a:endParaRPr lang="en-IN"/>
        </a:p>
      </dgm:t>
    </dgm:pt>
    <dgm:pt modelId="{13B452CB-69CD-4C3B-BECC-1545083FD227}" type="sibTrans" cxnId="{5256DCDA-4BB8-4C4E-9303-3558F964EF51}">
      <dgm:prSet/>
      <dgm:spPr/>
      <dgm:t>
        <a:bodyPr/>
        <a:lstStyle/>
        <a:p>
          <a:endParaRPr lang="en-IN"/>
        </a:p>
      </dgm:t>
    </dgm:pt>
    <dgm:pt modelId="{9C0D67C1-0B1E-44F5-9328-1E78212C1518}">
      <dgm:prSet phldrT="[Text]" custT="1"/>
      <dgm:spPr/>
      <dgm:t>
        <a:bodyPr/>
        <a:lstStyle/>
        <a:p>
          <a:r>
            <a:rPr lang="en-GB" sz="2400" dirty="0">
              <a:latin typeface="Times New Roman" pitchFamily="18" charset="0"/>
              <a:cs typeface="Times New Roman" pitchFamily="18" charset="0"/>
            </a:rPr>
            <a:t>Myeloproliferative disorders </a:t>
          </a:r>
          <a:endParaRPr lang="en-IN" sz="2400" dirty="0">
            <a:latin typeface="Times New Roman" pitchFamily="18" charset="0"/>
            <a:cs typeface="Times New Roman" pitchFamily="18" charset="0"/>
          </a:endParaRPr>
        </a:p>
      </dgm:t>
    </dgm:pt>
    <dgm:pt modelId="{132A8D0A-BCE8-4E86-86DF-C9B6C9F77301}" type="parTrans" cxnId="{1371DE3B-C67B-423E-99DD-4134A7D14F10}">
      <dgm:prSet/>
      <dgm:spPr/>
      <dgm:t>
        <a:bodyPr/>
        <a:lstStyle/>
        <a:p>
          <a:endParaRPr lang="en-IN"/>
        </a:p>
      </dgm:t>
    </dgm:pt>
    <dgm:pt modelId="{061E3E81-ABE0-4F1C-9B03-32E4E9788307}" type="sibTrans" cxnId="{1371DE3B-C67B-423E-99DD-4134A7D14F10}">
      <dgm:prSet/>
      <dgm:spPr/>
      <dgm:t>
        <a:bodyPr/>
        <a:lstStyle/>
        <a:p>
          <a:endParaRPr lang="en-IN"/>
        </a:p>
      </dgm:t>
    </dgm:pt>
    <dgm:pt modelId="{76EDB2FB-3213-4563-9632-1E412F414E4E}">
      <dgm:prSet phldrT="[Text]" custT="1"/>
      <dgm:spPr/>
      <dgm:t>
        <a:bodyPr/>
        <a:lstStyle/>
        <a:p>
          <a:r>
            <a:rPr lang="en-GB" sz="2400" dirty="0">
              <a:latin typeface="Times New Roman" pitchFamily="18" charset="0"/>
              <a:cs typeface="Times New Roman" pitchFamily="18" charset="0"/>
            </a:rPr>
            <a:t>Obesity </a:t>
          </a:r>
          <a:endParaRPr lang="en-IN" sz="2400" dirty="0">
            <a:latin typeface="Times New Roman" pitchFamily="18" charset="0"/>
            <a:cs typeface="Times New Roman" pitchFamily="18" charset="0"/>
          </a:endParaRPr>
        </a:p>
      </dgm:t>
    </dgm:pt>
    <dgm:pt modelId="{78FB5DCE-024F-4AF0-BA8E-25398B293D00}" type="parTrans" cxnId="{574E712C-6787-4335-9B20-334E0C94824F}">
      <dgm:prSet/>
      <dgm:spPr/>
      <dgm:t>
        <a:bodyPr/>
        <a:lstStyle/>
        <a:p>
          <a:endParaRPr lang="en-IN"/>
        </a:p>
      </dgm:t>
    </dgm:pt>
    <dgm:pt modelId="{9666944C-8306-4D8A-BFE6-9DF7D0916F68}" type="sibTrans" cxnId="{574E712C-6787-4335-9B20-334E0C94824F}">
      <dgm:prSet/>
      <dgm:spPr/>
      <dgm:t>
        <a:bodyPr/>
        <a:lstStyle/>
        <a:p>
          <a:endParaRPr lang="en-IN"/>
        </a:p>
      </dgm:t>
    </dgm:pt>
    <dgm:pt modelId="{04D2C196-7C34-472C-B4AB-53BE31DFCE6B}">
      <dgm:prSet phldrT="[Text]" custT="1"/>
      <dgm:spPr/>
      <dgm:t>
        <a:bodyPr/>
        <a:lstStyle/>
        <a:p>
          <a:r>
            <a:rPr lang="en-GB" sz="2400" dirty="0">
              <a:latin typeface="Times New Roman" pitchFamily="18" charset="0"/>
              <a:cs typeface="Times New Roman" pitchFamily="18" charset="0"/>
            </a:rPr>
            <a:t>Diabetes</a:t>
          </a:r>
          <a:endParaRPr lang="en-IN" sz="2400" dirty="0">
            <a:latin typeface="Times New Roman" pitchFamily="18" charset="0"/>
            <a:cs typeface="Times New Roman" pitchFamily="18" charset="0"/>
          </a:endParaRPr>
        </a:p>
      </dgm:t>
    </dgm:pt>
    <dgm:pt modelId="{2F411A5A-A74F-4676-AA1F-9B7393B94791}" type="parTrans" cxnId="{27292B3D-89FB-4873-8A39-77FA6AB3AAA9}">
      <dgm:prSet/>
      <dgm:spPr/>
      <dgm:t>
        <a:bodyPr/>
        <a:lstStyle/>
        <a:p>
          <a:endParaRPr lang="en-IN"/>
        </a:p>
      </dgm:t>
    </dgm:pt>
    <dgm:pt modelId="{CA0EDA97-8826-4059-8EBF-07A9877528A7}" type="sibTrans" cxnId="{27292B3D-89FB-4873-8A39-77FA6AB3AAA9}">
      <dgm:prSet/>
      <dgm:spPr/>
      <dgm:t>
        <a:bodyPr/>
        <a:lstStyle/>
        <a:p>
          <a:endParaRPr lang="en-IN"/>
        </a:p>
      </dgm:t>
    </dgm:pt>
    <dgm:pt modelId="{61DD4FB6-C409-49A6-8B69-726C4068120C}">
      <dgm:prSet phldrT="[Text]" custT="1"/>
      <dgm:spPr/>
      <dgm:t>
        <a:bodyPr/>
        <a:lstStyle/>
        <a:p>
          <a:r>
            <a:rPr lang="en-GB" sz="2400" dirty="0">
              <a:latin typeface="Times New Roman" pitchFamily="18" charset="0"/>
              <a:cs typeface="Times New Roman" pitchFamily="18" charset="0"/>
            </a:rPr>
            <a:t>Hypertension </a:t>
          </a:r>
          <a:endParaRPr lang="en-IN" sz="2400" dirty="0">
            <a:latin typeface="Times New Roman" pitchFamily="18" charset="0"/>
            <a:cs typeface="Times New Roman" pitchFamily="18" charset="0"/>
          </a:endParaRPr>
        </a:p>
      </dgm:t>
    </dgm:pt>
    <dgm:pt modelId="{D9EDCD63-FF44-4C8E-9B90-6A231F8E7EC1}" type="parTrans" cxnId="{02286E8A-2692-44A9-9696-630D47EB1EA5}">
      <dgm:prSet/>
      <dgm:spPr/>
      <dgm:t>
        <a:bodyPr/>
        <a:lstStyle/>
        <a:p>
          <a:endParaRPr lang="en-IN"/>
        </a:p>
      </dgm:t>
    </dgm:pt>
    <dgm:pt modelId="{F4D79E0B-127D-47CC-A212-37D29E6BD0C7}" type="sibTrans" cxnId="{02286E8A-2692-44A9-9696-630D47EB1EA5}">
      <dgm:prSet/>
      <dgm:spPr/>
      <dgm:t>
        <a:bodyPr/>
        <a:lstStyle/>
        <a:p>
          <a:endParaRPr lang="en-IN"/>
        </a:p>
      </dgm:t>
    </dgm:pt>
    <dgm:pt modelId="{0C8AF4F2-C987-4E3D-8825-A575BF15A3D0}">
      <dgm:prSet phldrT="[Text]" custT="1"/>
      <dgm:spPr/>
      <dgm:t>
        <a:bodyPr/>
        <a:lstStyle/>
        <a:p>
          <a:r>
            <a:rPr lang="en-GB" sz="2400" dirty="0">
              <a:latin typeface="Times New Roman" pitchFamily="18" charset="0"/>
              <a:cs typeface="Times New Roman" pitchFamily="18" charset="0"/>
            </a:rPr>
            <a:t>High consumption of red meat</a:t>
          </a:r>
          <a:endParaRPr lang="en-IN" sz="2400" dirty="0">
            <a:latin typeface="Times New Roman" pitchFamily="18" charset="0"/>
            <a:cs typeface="Times New Roman" pitchFamily="18" charset="0"/>
          </a:endParaRPr>
        </a:p>
      </dgm:t>
    </dgm:pt>
    <dgm:pt modelId="{8A9C067E-A5CA-4D5A-A831-31E5C1F0A0DB}" type="parTrans" cxnId="{5236B27D-0065-4E1A-8C11-3522C581243D}">
      <dgm:prSet/>
      <dgm:spPr/>
      <dgm:t>
        <a:bodyPr/>
        <a:lstStyle/>
        <a:p>
          <a:endParaRPr lang="en-IN"/>
        </a:p>
      </dgm:t>
    </dgm:pt>
    <dgm:pt modelId="{E5F2F1A8-EFF9-48F0-A8CE-F0851F3F6A80}" type="sibTrans" cxnId="{5236B27D-0065-4E1A-8C11-3522C581243D}">
      <dgm:prSet/>
      <dgm:spPr/>
      <dgm:t>
        <a:bodyPr/>
        <a:lstStyle/>
        <a:p>
          <a:endParaRPr lang="en-IN"/>
        </a:p>
      </dgm:t>
    </dgm:pt>
    <dgm:pt modelId="{EEFD958D-7302-45A3-90A7-1E002F0730D8}">
      <dgm:prSet phldrT="[Text]" custT="1"/>
      <dgm:spPr/>
      <dgm:t>
        <a:bodyPr/>
        <a:lstStyle/>
        <a:p>
          <a:r>
            <a:rPr lang="en-GB" sz="2400" dirty="0">
              <a:latin typeface="Times New Roman" pitchFamily="18" charset="0"/>
              <a:cs typeface="Times New Roman" pitchFamily="18" charset="0"/>
            </a:rPr>
            <a:t>Hyper-</a:t>
          </a:r>
          <a:r>
            <a:rPr lang="en-GB" sz="2400" dirty="0" err="1">
              <a:latin typeface="Times New Roman" pitchFamily="18" charset="0"/>
              <a:cs typeface="Times New Roman" pitchFamily="18" charset="0"/>
            </a:rPr>
            <a:t>lipidaemia</a:t>
          </a:r>
          <a:r>
            <a:rPr lang="en-GB" sz="2400" dirty="0">
              <a:latin typeface="Times New Roman" pitchFamily="18" charset="0"/>
              <a:cs typeface="Times New Roman" pitchFamily="18" charset="0"/>
            </a:rPr>
            <a:t> </a:t>
          </a:r>
          <a:endParaRPr lang="en-IN" sz="2400" dirty="0">
            <a:latin typeface="Times New Roman" pitchFamily="18" charset="0"/>
            <a:cs typeface="Times New Roman" pitchFamily="18" charset="0"/>
          </a:endParaRPr>
        </a:p>
      </dgm:t>
    </dgm:pt>
    <dgm:pt modelId="{81E5D830-D451-4F79-AEDD-904FBFFEF02F}" type="parTrans" cxnId="{DF420F76-F66F-4608-B563-0E8F62950F06}">
      <dgm:prSet/>
      <dgm:spPr/>
      <dgm:t>
        <a:bodyPr/>
        <a:lstStyle/>
        <a:p>
          <a:endParaRPr lang="en-IN"/>
        </a:p>
      </dgm:t>
    </dgm:pt>
    <dgm:pt modelId="{1005A303-5939-4F43-8F3B-2923CCC6525E}" type="sibTrans" cxnId="{DF420F76-F66F-4608-B563-0E8F62950F06}">
      <dgm:prSet/>
      <dgm:spPr/>
      <dgm:t>
        <a:bodyPr/>
        <a:lstStyle/>
        <a:p>
          <a:endParaRPr lang="en-IN"/>
        </a:p>
      </dgm:t>
    </dgm:pt>
    <dgm:pt modelId="{89042B4F-8DBE-414F-A56B-8EB47A357055}">
      <dgm:prSet phldrT="[Text]" custT="1"/>
      <dgm:spPr/>
      <dgm:t>
        <a:bodyPr/>
        <a:lstStyle/>
        <a:p>
          <a:r>
            <a:rPr lang="en-GB" sz="2400" dirty="0">
              <a:latin typeface="Times New Roman" pitchFamily="18" charset="0"/>
              <a:cs typeface="Times New Roman" pitchFamily="18" charset="0"/>
            </a:rPr>
            <a:t>Chronic inﬂammatory diseases </a:t>
          </a:r>
          <a:endParaRPr lang="en-IN" sz="2400" dirty="0">
            <a:latin typeface="Times New Roman" pitchFamily="18" charset="0"/>
            <a:cs typeface="Times New Roman" pitchFamily="18" charset="0"/>
          </a:endParaRPr>
        </a:p>
      </dgm:t>
    </dgm:pt>
    <dgm:pt modelId="{A9C483CE-E4E9-4C88-943D-317CCE895E2C}" type="parTrans" cxnId="{FA5B5995-709F-4B10-A979-CDB3015AF844}">
      <dgm:prSet/>
      <dgm:spPr/>
      <dgm:t>
        <a:bodyPr/>
        <a:lstStyle/>
        <a:p>
          <a:endParaRPr lang="en-IN"/>
        </a:p>
      </dgm:t>
    </dgm:pt>
    <dgm:pt modelId="{AA973370-01DE-47C5-AAB9-614457929506}" type="sibTrans" cxnId="{FA5B5995-709F-4B10-A979-CDB3015AF844}">
      <dgm:prSet/>
      <dgm:spPr/>
      <dgm:t>
        <a:bodyPr/>
        <a:lstStyle/>
        <a:p>
          <a:endParaRPr lang="en-IN"/>
        </a:p>
      </dgm:t>
    </dgm:pt>
    <dgm:pt modelId="{FC006A4F-2B15-40BE-B479-DA81B5DD933B}">
      <dgm:prSet phldrT="[Text]" custT="1"/>
      <dgm:spPr/>
      <dgm:t>
        <a:bodyPr/>
        <a:lstStyle/>
        <a:p>
          <a:r>
            <a:rPr lang="en-GB" sz="2400" dirty="0">
              <a:latin typeface="Times New Roman" pitchFamily="18" charset="0"/>
              <a:cs typeface="Times New Roman" pitchFamily="18" charset="0"/>
            </a:rPr>
            <a:t>Long-term use of aspirin or diuretics</a:t>
          </a:r>
          <a:endParaRPr lang="en-IN" sz="2400" dirty="0">
            <a:latin typeface="Times New Roman" pitchFamily="18" charset="0"/>
            <a:cs typeface="Times New Roman" pitchFamily="18" charset="0"/>
          </a:endParaRPr>
        </a:p>
      </dgm:t>
    </dgm:pt>
    <dgm:pt modelId="{0DF20A63-9B43-496C-88C9-6DFAC1F1E210}" type="parTrans" cxnId="{BD337749-8D3D-44EC-9647-309954259413}">
      <dgm:prSet/>
      <dgm:spPr/>
      <dgm:t>
        <a:bodyPr/>
        <a:lstStyle/>
        <a:p>
          <a:endParaRPr lang="en-IN"/>
        </a:p>
      </dgm:t>
    </dgm:pt>
    <dgm:pt modelId="{FD079EBB-233A-4C82-893F-B13923F01F9D}" type="sibTrans" cxnId="{BD337749-8D3D-44EC-9647-309954259413}">
      <dgm:prSet/>
      <dgm:spPr/>
      <dgm:t>
        <a:bodyPr/>
        <a:lstStyle/>
        <a:p>
          <a:endParaRPr lang="en-IN"/>
        </a:p>
      </dgm:t>
    </dgm:pt>
    <dgm:pt modelId="{4CBA9813-E9AC-4EC1-BE30-E59A395E39A7}">
      <dgm:prSet phldrT="[Text]" custT="1"/>
      <dgm:spPr/>
      <dgm:t>
        <a:bodyPr/>
        <a:lstStyle/>
        <a:p>
          <a:r>
            <a:rPr lang="en-GB" sz="2400" dirty="0">
              <a:latin typeface="Times New Roman" pitchFamily="18" charset="0"/>
              <a:cs typeface="Times New Roman" pitchFamily="18" charset="0"/>
            </a:rPr>
            <a:t>Alcohol abuse</a:t>
          </a:r>
          <a:endParaRPr lang="en-IN" sz="2400" dirty="0">
            <a:latin typeface="Times New Roman" pitchFamily="18" charset="0"/>
            <a:cs typeface="Times New Roman" pitchFamily="18" charset="0"/>
          </a:endParaRPr>
        </a:p>
      </dgm:t>
    </dgm:pt>
    <dgm:pt modelId="{0099FDCA-4755-4F1C-89C7-CB13298FE123}" type="parTrans" cxnId="{3BE5B63D-B717-4702-9095-53BF48699F68}">
      <dgm:prSet/>
      <dgm:spPr/>
      <dgm:t>
        <a:bodyPr/>
        <a:lstStyle/>
        <a:p>
          <a:endParaRPr lang="en-IN"/>
        </a:p>
      </dgm:t>
    </dgm:pt>
    <dgm:pt modelId="{5BDC4F27-38E9-4638-B117-D5EB5BE8E070}" type="sibTrans" cxnId="{3BE5B63D-B717-4702-9095-53BF48699F68}">
      <dgm:prSet/>
      <dgm:spPr/>
      <dgm:t>
        <a:bodyPr/>
        <a:lstStyle/>
        <a:p>
          <a:endParaRPr lang="en-IN"/>
        </a:p>
      </dgm:t>
    </dgm:pt>
    <dgm:pt modelId="{F255CB18-A5A2-471D-A360-BDFD4F67C10B}" type="pres">
      <dgm:prSet presAssocID="{D6647D2D-2833-45A8-8600-AC3C81593684}" presName="diagram" presStyleCnt="0">
        <dgm:presLayoutVars>
          <dgm:dir/>
          <dgm:resizeHandles val="exact"/>
        </dgm:presLayoutVars>
      </dgm:prSet>
      <dgm:spPr/>
      <dgm:t>
        <a:bodyPr/>
        <a:lstStyle/>
        <a:p>
          <a:endParaRPr lang="en-IN"/>
        </a:p>
      </dgm:t>
    </dgm:pt>
    <dgm:pt modelId="{C8D20FC4-6E00-487F-B807-342B6425B682}" type="pres">
      <dgm:prSet presAssocID="{DA8D0FAF-5C51-49D2-B8BC-419FAE82E696}" presName="node" presStyleLbl="node1" presStyleIdx="0" presStyleCnt="13" custScaleX="93826" custScaleY="89674" custLinFactNeighborX="-24632" custLinFactNeighborY="45193">
        <dgm:presLayoutVars>
          <dgm:bulletEnabled val="1"/>
        </dgm:presLayoutVars>
      </dgm:prSet>
      <dgm:spPr/>
      <dgm:t>
        <a:bodyPr/>
        <a:lstStyle/>
        <a:p>
          <a:endParaRPr lang="en-IN"/>
        </a:p>
      </dgm:t>
    </dgm:pt>
    <dgm:pt modelId="{5FE3AA23-7A84-4F88-8145-7577C319ACF2}" type="pres">
      <dgm:prSet presAssocID="{16FABEDF-BBCF-4A4A-B17E-1F0D40704096}" presName="sibTrans" presStyleCnt="0"/>
      <dgm:spPr/>
    </dgm:pt>
    <dgm:pt modelId="{16697DC0-ABCF-45A2-A3D9-973B706B1C61}" type="pres">
      <dgm:prSet presAssocID="{3B0616AF-EFF0-48C8-8017-A744A8C83936}" presName="node" presStyleLbl="node1" presStyleIdx="1" presStyleCnt="13" custScaleY="103391" custLinFactNeighborX="-22891" custLinFactNeighborY="11848">
        <dgm:presLayoutVars>
          <dgm:bulletEnabled val="1"/>
        </dgm:presLayoutVars>
      </dgm:prSet>
      <dgm:spPr/>
      <dgm:t>
        <a:bodyPr/>
        <a:lstStyle/>
        <a:p>
          <a:endParaRPr lang="en-IN"/>
        </a:p>
      </dgm:t>
    </dgm:pt>
    <dgm:pt modelId="{ADEB2D43-AC66-4949-8EE3-32562A9C4CA0}" type="pres">
      <dgm:prSet presAssocID="{0C85B5E3-85F9-4221-8269-9B7934685F5A}" presName="sibTrans" presStyleCnt="0"/>
      <dgm:spPr/>
    </dgm:pt>
    <dgm:pt modelId="{EB272E36-0B3B-46C6-B707-DA1906765903}" type="pres">
      <dgm:prSet presAssocID="{40BBE5B8-4603-40C3-A001-9ECC253BBEEB}" presName="node" presStyleLbl="node1" presStyleIdx="2" presStyleCnt="13" custScaleX="139549" custScaleY="220672" custLinFactNeighborX="-2064" custLinFactNeighborY="19361">
        <dgm:presLayoutVars>
          <dgm:bulletEnabled val="1"/>
        </dgm:presLayoutVars>
      </dgm:prSet>
      <dgm:spPr/>
      <dgm:t>
        <a:bodyPr/>
        <a:lstStyle/>
        <a:p>
          <a:endParaRPr lang="en-IN"/>
        </a:p>
      </dgm:t>
    </dgm:pt>
    <dgm:pt modelId="{1F10FCDF-CE05-4395-8BA4-E8156B4655E5}" type="pres">
      <dgm:prSet presAssocID="{DFAD90F8-5FF4-4D25-9525-647D21FBA762}" presName="sibTrans" presStyleCnt="0"/>
      <dgm:spPr/>
    </dgm:pt>
    <dgm:pt modelId="{8F98C259-D876-4D39-BE0D-9F72151CCF97}" type="pres">
      <dgm:prSet presAssocID="{E75200E7-85C8-4B2D-BA64-145D79423524}" presName="node" presStyleLbl="node1" presStyleIdx="3" presStyleCnt="13" custScaleX="127599" custLinFactNeighborX="18431" custLinFactNeighborY="89260">
        <dgm:presLayoutVars>
          <dgm:bulletEnabled val="1"/>
        </dgm:presLayoutVars>
      </dgm:prSet>
      <dgm:spPr/>
      <dgm:t>
        <a:bodyPr/>
        <a:lstStyle/>
        <a:p>
          <a:endParaRPr lang="en-IN"/>
        </a:p>
      </dgm:t>
    </dgm:pt>
    <dgm:pt modelId="{04189C22-561F-44E6-98C2-CD0F827193A3}" type="pres">
      <dgm:prSet presAssocID="{13B452CB-69CD-4C3B-BECC-1545083FD227}" presName="sibTrans" presStyleCnt="0"/>
      <dgm:spPr/>
    </dgm:pt>
    <dgm:pt modelId="{325562AF-07F5-4E6B-8654-1D9126908084}" type="pres">
      <dgm:prSet presAssocID="{9C0D67C1-0B1E-44F5-9328-1E78212C1518}" presName="node" presStyleLbl="node1" presStyleIdx="4" presStyleCnt="13" custScaleX="214830" custScaleY="96064" custLinFactNeighborX="-51681" custLinFactNeighborY="-873">
        <dgm:presLayoutVars>
          <dgm:bulletEnabled val="1"/>
        </dgm:presLayoutVars>
      </dgm:prSet>
      <dgm:spPr/>
      <dgm:t>
        <a:bodyPr/>
        <a:lstStyle/>
        <a:p>
          <a:endParaRPr lang="en-IN"/>
        </a:p>
      </dgm:t>
    </dgm:pt>
    <dgm:pt modelId="{ACCB86B4-17E1-4D65-B47A-99A217EA4B94}" type="pres">
      <dgm:prSet presAssocID="{061E3E81-ABE0-4F1C-9B03-32E4E9788307}" presName="sibTrans" presStyleCnt="0"/>
      <dgm:spPr/>
    </dgm:pt>
    <dgm:pt modelId="{3DBEA6A1-D7B4-4E52-9B93-86B9B9B7BF04}" type="pres">
      <dgm:prSet presAssocID="{76EDB2FB-3213-4563-9632-1E412F414E4E}" presName="node" presStyleLbl="node1" presStyleIdx="5" presStyleCnt="13" custScaleY="62885" custLinFactNeighborX="-15060" custLinFactNeighborY="15716">
        <dgm:presLayoutVars>
          <dgm:bulletEnabled val="1"/>
        </dgm:presLayoutVars>
      </dgm:prSet>
      <dgm:spPr/>
      <dgm:t>
        <a:bodyPr/>
        <a:lstStyle/>
        <a:p>
          <a:endParaRPr lang="en-IN"/>
        </a:p>
      </dgm:t>
    </dgm:pt>
    <dgm:pt modelId="{631D8EEC-8C65-4359-87C9-1C0A65CAACA8}" type="pres">
      <dgm:prSet presAssocID="{9666944C-8306-4D8A-BFE6-9DF7D0916F68}" presName="sibTrans" presStyleCnt="0"/>
      <dgm:spPr/>
    </dgm:pt>
    <dgm:pt modelId="{3312EBBA-D769-46D3-85AE-577B68721EF9}" type="pres">
      <dgm:prSet presAssocID="{04D2C196-7C34-472C-B4AB-53BE31DFCE6B}" presName="node" presStyleLbl="node1" presStyleIdx="6" presStyleCnt="13" custScaleY="69858" custLinFactNeighborX="12544" custLinFactNeighborY="61931">
        <dgm:presLayoutVars>
          <dgm:bulletEnabled val="1"/>
        </dgm:presLayoutVars>
      </dgm:prSet>
      <dgm:spPr/>
      <dgm:t>
        <a:bodyPr/>
        <a:lstStyle/>
        <a:p>
          <a:endParaRPr lang="en-IN"/>
        </a:p>
      </dgm:t>
    </dgm:pt>
    <dgm:pt modelId="{E74D9071-96C0-4D2B-9A8F-22978ECF1B18}" type="pres">
      <dgm:prSet presAssocID="{CA0EDA97-8826-4059-8EBF-07A9877528A7}" presName="sibTrans" presStyleCnt="0"/>
      <dgm:spPr/>
    </dgm:pt>
    <dgm:pt modelId="{61092B4C-CE8B-4BAB-BCBC-EEF34B541EB4}" type="pres">
      <dgm:prSet presAssocID="{61DD4FB6-C409-49A6-8B69-726C4068120C}" presName="node" presStyleLbl="node1" presStyleIdx="7" presStyleCnt="13" custScaleX="211056" custScaleY="61345" custLinFactNeighborX="-41672" custLinFactNeighborY="1946">
        <dgm:presLayoutVars>
          <dgm:bulletEnabled val="1"/>
        </dgm:presLayoutVars>
      </dgm:prSet>
      <dgm:spPr/>
      <dgm:t>
        <a:bodyPr/>
        <a:lstStyle/>
        <a:p>
          <a:endParaRPr lang="en-IN"/>
        </a:p>
      </dgm:t>
    </dgm:pt>
    <dgm:pt modelId="{1B7A5AA8-AEFB-4B59-9415-C00673D6D1E0}" type="pres">
      <dgm:prSet presAssocID="{F4D79E0B-127D-47CC-A212-37D29E6BD0C7}" presName="sibTrans" presStyleCnt="0"/>
      <dgm:spPr/>
    </dgm:pt>
    <dgm:pt modelId="{0F4F96DD-E34D-4ED0-8F2A-D5DD26D30BD6}" type="pres">
      <dgm:prSet presAssocID="{0C8AF4F2-C987-4E3D-8825-A575BF15A3D0}" presName="node" presStyleLbl="node1" presStyleIdx="8" presStyleCnt="13" custScaleX="178237" custScaleY="147859" custLinFactNeighborX="-12091" custLinFactNeighborY="5935">
        <dgm:presLayoutVars>
          <dgm:bulletEnabled val="1"/>
        </dgm:presLayoutVars>
      </dgm:prSet>
      <dgm:spPr/>
      <dgm:t>
        <a:bodyPr/>
        <a:lstStyle/>
        <a:p>
          <a:endParaRPr lang="en-IN"/>
        </a:p>
      </dgm:t>
    </dgm:pt>
    <dgm:pt modelId="{795B0C4D-8C4C-47E1-87A7-EEEBA64FD1BA}" type="pres">
      <dgm:prSet presAssocID="{E5F2F1A8-EFF9-48F0-A8CE-F0851F3F6A80}" presName="sibTrans" presStyleCnt="0"/>
      <dgm:spPr/>
    </dgm:pt>
    <dgm:pt modelId="{367439D4-0ECB-4959-9C4F-BEA0E4015871}" type="pres">
      <dgm:prSet presAssocID="{EEFD958D-7302-45A3-90A7-1E002F0730D8}" presName="node" presStyleLbl="node1" presStyleIdx="9" presStyleCnt="13" custScaleX="123532" custScaleY="135397" custLinFactNeighborX="8314" custLinFactNeighborY="52994">
        <dgm:presLayoutVars>
          <dgm:bulletEnabled val="1"/>
        </dgm:presLayoutVars>
      </dgm:prSet>
      <dgm:spPr/>
      <dgm:t>
        <a:bodyPr/>
        <a:lstStyle/>
        <a:p>
          <a:endParaRPr lang="en-IN"/>
        </a:p>
      </dgm:t>
    </dgm:pt>
    <dgm:pt modelId="{B602563E-1F4A-4588-AB18-9623B8C6FEAA}" type="pres">
      <dgm:prSet presAssocID="{1005A303-5939-4F43-8F3B-2923CCC6525E}" presName="sibTrans" presStyleCnt="0"/>
      <dgm:spPr/>
    </dgm:pt>
    <dgm:pt modelId="{D38F370F-9569-4A69-A642-E3463D7DF7DB}" type="pres">
      <dgm:prSet presAssocID="{89042B4F-8DBE-414F-A56B-8EB47A357055}" presName="node" presStyleLbl="node1" presStyleIdx="10" presStyleCnt="13" custScaleX="169247" custScaleY="160542" custLinFactNeighborX="-61807" custLinFactNeighborY="6473">
        <dgm:presLayoutVars>
          <dgm:bulletEnabled val="1"/>
        </dgm:presLayoutVars>
      </dgm:prSet>
      <dgm:spPr/>
      <dgm:t>
        <a:bodyPr/>
        <a:lstStyle/>
        <a:p>
          <a:endParaRPr lang="en-IN"/>
        </a:p>
      </dgm:t>
    </dgm:pt>
    <dgm:pt modelId="{799EBF53-1E11-4E60-9AF8-BB8A94F15892}" type="pres">
      <dgm:prSet presAssocID="{AA973370-01DE-47C5-AAB9-614457929506}" presName="sibTrans" presStyleCnt="0"/>
      <dgm:spPr/>
    </dgm:pt>
    <dgm:pt modelId="{7779055F-6742-4D4C-9C17-25023AAFBCFF}" type="pres">
      <dgm:prSet presAssocID="{FC006A4F-2B15-40BE-B479-DA81B5DD933B}" presName="node" presStyleLbl="node1" presStyleIdx="11" presStyleCnt="13" custScaleX="173564" custScaleY="134085" custLinFactNeighborX="-23430" custLinFactNeighborY="3211">
        <dgm:presLayoutVars>
          <dgm:bulletEnabled val="1"/>
        </dgm:presLayoutVars>
      </dgm:prSet>
      <dgm:spPr/>
      <dgm:t>
        <a:bodyPr/>
        <a:lstStyle/>
        <a:p>
          <a:endParaRPr lang="en-IN"/>
        </a:p>
      </dgm:t>
    </dgm:pt>
    <dgm:pt modelId="{F6CCDA98-8BD6-4741-9779-4BA52AEF72D9}" type="pres">
      <dgm:prSet presAssocID="{FD079EBB-233A-4C82-893F-B13923F01F9D}" presName="sibTrans" presStyleCnt="0"/>
      <dgm:spPr/>
    </dgm:pt>
    <dgm:pt modelId="{50AB406B-E662-44B2-93D1-DFFEDEBA374C}" type="pres">
      <dgm:prSet presAssocID="{4CBA9813-E9AC-4EC1-BE30-E59A395E39A7}" presName="node" presStyleLbl="node1" presStyleIdx="12" presStyleCnt="13" custScaleY="89874" custLinFactNeighborX="47533" custLinFactNeighborY="25317">
        <dgm:presLayoutVars>
          <dgm:bulletEnabled val="1"/>
        </dgm:presLayoutVars>
      </dgm:prSet>
      <dgm:spPr/>
      <dgm:t>
        <a:bodyPr/>
        <a:lstStyle/>
        <a:p>
          <a:endParaRPr lang="en-IN"/>
        </a:p>
      </dgm:t>
    </dgm:pt>
  </dgm:ptLst>
  <dgm:cxnLst>
    <dgm:cxn modelId="{02286E8A-2692-44A9-9696-630D47EB1EA5}" srcId="{D6647D2D-2833-45A8-8600-AC3C81593684}" destId="{61DD4FB6-C409-49A6-8B69-726C4068120C}" srcOrd="7" destOrd="0" parTransId="{D9EDCD63-FF44-4C8E-9B90-6A231F8E7EC1}" sibTransId="{F4D79E0B-127D-47CC-A212-37D29E6BD0C7}"/>
    <dgm:cxn modelId="{24BADD2A-DBCB-42A4-8CF1-A83900E9B5C8}" srcId="{D6647D2D-2833-45A8-8600-AC3C81593684}" destId="{40BBE5B8-4603-40C3-A001-9ECC253BBEEB}" srcOrd="2" destOrd="0" parTransId="{AAEAEF59-DAE7-4407-9BD4-AE930D162069}" sibTransId="{DFAD90F8-5FF4-4D25-9525-647D21FBA762}"/>
    <dgm:cxn modelId="{CF5731E1-0D54-4DCC-A31D-E24EC4915CB4}" type="presOf" srcId="{DA8D0FAF-5C51-49D2-B8BC-419FAE82E696}" destId="{C8D20FC4-6E00-487F-B807-342B6425B682}" srcOrd="0" destOrd="0" presId="urn:microsoft.com/office/officeart/2005/8/layout/default#2"/>
    <dgm:cxn modelId="{4CBF2AAA-F07A-49BA-BD22-651BB61C3501}" type="presOf" srcId="{76EDB2FB-3213-4563-9632-1E412F414E4E}" destId="{3DBEA6A1-D7B4-4E52-9B93-86B9B9B7BF04}" srcOrd="0" destOrd="0" presId="urn:microsoft.com/office/officeart/2005/8/layout/default#2"/>
    <dgm:cxn modelId="{6F5F11CD-20A4-4D0B-91C9-C5CD90704489}" type="presOf" srcId="{61DD4FB6-C409-49A6-8B69-726C4068120C}" destId="{61092B4C-CE8B-4BAB-BCBC-EEF34B541EB4}" srcOrd="0" destOrd="0" presId="urn:microsoft.com/office/officeart/2005/8/layout/default#2"/>
    <dgm:cxn modelId="{DBDC1CBF-5DC4-4FCD-A33B-814A1DBBEB3C}" type="presOf" srcId="{04D2C196-7C34-472C-B4AB-53BE31DFCE6B}" destId="{3312EBBA-D769-46D3-85AE-577B68721EF9}" srcOrd="0" destOrd="0" presId="urn:microsoft.com/office/officeart/2005/8/layout/default#2"/>
    <dgm:cxn modelId="{EB789E26-5B27-42FC-9281-FA27B014CB8C}" type="presOf" srcId="{3B0616AF-EFF0-48C8-8017-A744A8C83936}" destId="{16697DC0-ABCF-45A2-A3D9-973B706B1C61}" srcOrd="0" destOrd="0" presId="urn:microsoft.com/office/officeart/2005/8/layout/default#2"/>
    <dgm:cxn modelId="{5236B27D-0065-4E1A-8C11-3522C581243D}" srcId="{D6647D2D-2833-45A8-8600-AC3C81593684}" destId="{0C8AF4F2-C987-4E3D-8825-A575BF15A3D0}" srcOrd="8" destOrd="0" parTransId="{8A9C067E-A5CA-4D5A-A831-31E5C1F0A0DB}" sibTransId="{E5F2F1A8-EFF9-48F0-A8CE-F0851F3F6A80}"/>
    <dgm:cxn modelId="{986FC142-59BC-4084-8649-53509830EF9B}" type="presOf" srcId="{40BBE5B8-4603-40C3-A001-9ECC253BBEEB}" destId="{EB272E36-0B3B-46C6-B707-DA1906765903}" srcOrd="0" destOrd="0" presId="urn:microsoft.com/office/officeart/2005/8/layout/default#2"/>
    <dgm:cxn modelId="{3BE5B63D-B717-4702-9095-53BF48699F68}" srcId="{D6647D2D-2833-45A8-8600-AC3C81593684}" destId="{4CBA9813-E9AC-4EC1-BE30-E59A395E39A7}" srcOrd="12" destOrd="0" parTransId="{0099FDCA-4755-4F1C-89C7-CB13298FE123}" sibTransId="{5BDC4F27-38E9-4638-B117-D5EB5BE8E070}"/>
    <dgm:cxn modelId="{4AFA7238-95D3-48AD-BF37-B4D266D94ADC}" srcId="{D6647D2D-2833-45A8-8600-AC3C81593684}" destId="{DA8D0FAF-5C51-49D2-B8BC-419FAE82E696}" srcOrd="0" destOrd="0" parTransId="{AAF35DFE-1D36-4182-B59D-F69455A036CB}" sibTransId="{16FABEDF-BBCF-4A4A-B17E-1F0D40704096}"/>
    <dgm:cxn modelId="{BD337749-8D3D-44EC-9647-309954259413}" srcId="{D6647D2D-2833-45A8-8600-AC3C81593684}" destId="{FC006A4F-2B15-40BE-B479-DA81B5DD933B}" srcOrd="11" destOrd="0" parTransId="{0DF20A63-9B43-496C-88C9-6DFAC1F1E210}" sibTransId="{FD079EBB-233A-4C82-893F-B13923F01F9D}"/>
    <dgm:cxn modelId="{574E712C-6787-4335-9B20-334E0C94824F}" srcId="{D6647D2D-2833-45A8-8600-AC3C81593684}" destId="{76EDB2FB-3213-4563-9632-1E412F414E4E}" srcOrd="5" destOrd="0" parTransId="{78FB5DCE-024F-4AF0-BA8E-25398B293D00}" sibTransId="{9666944C-8306-4D8A-BFE6-9DF7D0916F68}"/>
    <dgm:cxn modelId="{D90ADE2A-2761-4C7D-B5E6-F77165EB6CC0}" srcId="{D6647D2D-2833-45A8-8600-AC3C81593684}" destId="{3B0616AF-EFF0-48C8-8017-A744A8C83936}" srcOrd="1" destOrd="0" parTransId="{F8C3EA88-98B8-44EC-94FE-FD02755CB320}" sibTransId="{0C85B5E3-85F9-4221-8269-9B7934685F5A}"/>
    <dgm:cxn modelId="{70998AF1-A854-44E1-AAA4-8210124EA92D}" type="presOf" srcId="{0C8AF4F2-C987-4E3D-8825-A575BF15A3D0}" destId="{0F4F96DD-E34D-4ED0-8F2A-D5DD26D30BD6}" srcOrd="0" destOrd="0" presId="urn:microsoft.com/office/officeart/2005/8/layout/default#2"/>
    <dgm:cxn modelId="{E981194E-DCB7-449D-93BA-02F240FD3041}" type="presOf" srcId="{E75200E7-85C8-4B2D-BA64-145D79423524}" destId="{8F98C259-D876-4D39-BE0D-9F72151CCF97}" srcOrd="0" destOrd="0" presId="urn:microsoft.com/office/officeart/2005/8/layout/default#2"/>
    <dgm:cxn modelId="{964F39DA-2984-49AD-A001-CC775A327921}" type="presOf" srcId="{9C0D67C1-0B1E-44F5-9328-1E78212C1518}" destId="{325562AF-07F5-4E6B-8654-1D9126908084}" srcOrd="0" destOrd="0" presId="urn:microsoft.com/office/officeart/2005/8/layout/default#2"/>
    <dgm:cxn modelId="{F10FED9A-FB56-401A-99CD-F6AE5934D214}" type="presOf" srcId="{4CBA9813-E9AC-4EC1-BE30-E59A395E39A7}" destId="{50AB406B-E662-44B2-93D1-DFFEDEBA374C}" srcOrd="0" destOrd="0" presId="urn:microsoft.com/office/officeart/2005/8/layout/default#2"/>
    <dgm:cxn modelId="{1371DE3B-C67B-423E-99DD-4134A7D14F10}" srcId="{D6647D2D-2833-45A8-8600-AC3C81593684}" destId="{9C0D67C1-0B1E-44F5-9328-1E78212C1518}" srcOrd="4" destOrd="0" parTransId="{132A8D0A-BCE8-4E86-86DF-C9B6C9F77301}" sibTransId="{061E3E81-ABE0-4F1C-9B03-32E4E9788307}"/>
    <dgm:cxn modelId="{227E264F-24F1-4D8C-9E20-82DE5244D4E4}" type="presOf" srcId="{D6647D2D-2833-45A8-8600-AC3C81593684}" destId="{F255CB18-A5A2-471D-A360-BDFD4F67C10B}" srcOrd="0" destOrd="0" presId="urn:microsoft.com/office/officeart/2005/8/layout/default#2"/>
    <dgm:cxn modelId="{27292B3D-89FB-4873-8A39-77FA6AB3AAA9}" srcId="{D6647D2D-2833-45A8-8600-AC3C81593684}" destId="{04D2C196-7C34-472C-B4AB-53BE31DFCE6B}" srcOrd="6" destOrd="0" parTransId="{2F411A5A-A74F-4676-AA1F-9B7393B94791}" sibTransId="{CA0EDA97-8826-4059-8EBF-07A9877528A7}"/>
    <dgm:cxn modelId="{C1BB1E4D-9908-44E2-BDED-3A39F9E89F99}" type="presOf" srcId="{89042B4F-8DBE-414F-A56B-8EB47A357055}" destId="{D38F370F-9569-4A69-A642-E3463D7DF7DB}" srcOrd="0" destOrd="0" presId="urn:microsoft.com/office/officeart/2005/8/layout/default#2"/>
    <dgm:cxn modelId="{DF420F76-F66F-4608-B563-0E8F62950F06}" srcId="{D6647D2D-2833-45A8-8600-AC3C81593684}" destId="{EEFD958D-7302-45A3-90A7-1E002F0730D8}" srcOrd="9" destOrd="0" parTransId="{81E5D830-D451-4F79-AEDD-904FBFFEF02F}" sibTransId="{1005A303-5939-4F43-8F3B-2923CCC6525E}"/>
    <dgm:cxn modelId="{31A71B58-4E44-4FB0-BB79-2BC7A9F282B0}" type="presOf" srcId="{EEFD958D-7302-45A3-90A7-1E002F0730D8}" destId="{367439D4-0ECB-4959-9C4F-BEA0E4015871}" srcOrd="0" destOrd="0" presId="urn:microsoft.com/office/officeart/2005/8/layout/default#2"/>
    <dgm:cxn modelId="{B2076911-FFC7-41D6-96D2-1F84DC7E83A6}" type="presOf" srcId="{FC006A4F-2B15-40BE-B479-DA81B5DD933B}" destId="{7779055F-6742-4D4C-9C17-25023AAFBCFF}" srcOrd="0" destOrd="0" presId="urn:microsoft.com/office/officeart/2005/8/layout/default#2"/>
    <dgm:cxn modelId="{FA5B5995-709F-4B10-A979-CDB3015AF844}" srcId="{D6647D2D-2833-45A8-8600-AC3C81593684}" destId="{89042B4F-8DBE-414F-A56B-8EB47A357055}" srcOrd="10" destOrd="0" parTransId="{A9C483CE-E4E9-4C88-943D-317CCE895E2C}" sibTransId="{AA973370-01DE-47C5-AAB9-614457929506}"/>
    <dgm:cxn modelId="{5256DCDA-4BB8-4C4E-9303-3558F964EF51}" srcId="{D6647D2D-2833-45A8-8600-AC3C81593684}" destId="{E75200E7-85C8-4B2D-BA64-145D79423524}" srcOrd="3" destOrd="0" parTransId="{0CE68799-C7C3-495D-94CD-0DDB181E237E}" sibTransId="{13B452CB-69CD-4C3B-BECC-1545083FD227}"/>
    <dgm:cxn modelId="{F0C3FDC0-F776-4541-AA5B-C5D69CB93CE6}" type="presParOf" srcId="{F255CB18-A5A2-471D-A360-BDFD4F67C10B}" destId="{C8D20FC4-6E00-487F-B807-342B6425B682}" srcOrd="0" destOrd="0" presId="urn:microsoft.com/office/officeart/2005/8/layout/default#2"/>
    <dgm:cxn modelId="{C2EEDB5B-7DE9-4819-A316-47767DAF7AD2}" type="presParOf" srcId="{F255CB18-A5A2-471D-A360-BDFD4F67C10B}" destId="{5FE3AA23-7A84-4F88-8145-7577C319ACF2}" srcOrd="1" destOrd="0" presId="urn:microsoft.com/office/officeart/2005/8/layout/default#2"/>
    <dgm:cxn modelId="{68B9C498-032A-474F-B6B1-6B3E9C8DCE9D}" type="presParOf" srcId="{F255CB18-A5A2-471D-A360-BDFD4F67C10B}" destId="{16697DC0-ABCF-45A2-A3D9-973B706B1C61}" srcOrd="2" destOrd="0" presId="urn:microsoft.com/office/officeart/2005/8/layout/default#2"/>
    <dgm:cxn modelId="{1625B91A-9E93-4262-BC1A-3D284FD655D6}" type="presParOf" srcId="{F255CB18-A5A2-471D-A360-BDFD4F67C10B}" destId="{ADEB2D43-AC66-4949-8EE3-32562A9C4CA0}" srcOrd="3" destOrd="0" presId="urn:microsoft.com/office/officeart/2005/8/layout/default#2"/>
    <dgm:cxn modelId="{DCD7F574-14D7-44A8-8414-9A92A9B89B42}" type="presParOf" srcId="{F255CB18-A5A2-471D-A360-BDFD4F67C10B}" destId="{EB272E36-0B3B-46C6-B707-DA1906765903}" srcOrd="4" destOrd="0" presId="urn:microsoft.com/office/officeart/2005/8/layout/default#2"/>
    <dgm:cxn modelId="{318EC2B2-231E-409C-93F9-72A989811A30}" type="presParOf" srcId="{F255CB18-A5A2-471D-A360-BDFD4F67C10B}" destId="{1F10FCDF-CE05-4395-8BA4-E8156B4655E5}" srcOrd="5" destOrd="0" presId="urn:microsoft.com/office/officeart/2005/8/layout/default#2"/>
    <dgm:cxn modelId="{165B664D-E9B1-41C1-8FFC-A61B1095AB2C}" type="presParOf" srcId="{F255CB18-A5A2-471D-A360-BDFD4F67C10B}" destId="{8F98C259-D876-4D39-BE0D-9F72151CCF97}" srcOrd="6" destOrd="0" presId="urn:microsoft.com/office/officeart/2005/8/layout/default#2"/>
    <dgm:cxn modelId="{A470389A-B5BC-498F-A744-86B722BA38B8}" type="presParOf" srcId="{F255CB18-A5A2-471D-A360-BDFD4F67C10B}" destId="{04189C22-561F-44E6-98C2-CD0F827193A3}" srcOrd="7" destOrd="0" presId="urn:microsoft.com/office/officeart/2005/8/layout/default#2"/>
    <dgm:cxn modelId="{556C27CE-87A6-4481-9D57-62BFC99FFC47}" type="presParOf" srcId="{F255CB18-A5A2-471D-A360-BDFD4F67C10B}" destId="{325562AF-07F5-4E6B-8654-1D9126908084}" srcOrd="8" destOrd="0" presId="urn:microsoft.com/office/officeart/2005/8/layout/default#2"/>
    <dgm:cxn modelId="{775773B2-3ED4-4262-BA27-E4B2535F10D0}" type="presParOf" srcId="{F255CB18-A5A2-471D-A360-BDFD4F67C10B}" destId="{ACCB86B4-17E1-4D65-B47A-99A217EA4B94}" srcOrd="9" destOrd="0" presId="urn:microsoft.com/office/officeart/2005/8/layout/default#2"/>
    <dgm:cxn modelId="{708A4D2C-33AA-4B3B-832A-59024E41A6DA}" type="presParOf" srcId="{F255CB18-A5A2-471D-A360-BDFD4F67C10B}" destId="{3DBEA6A1-D7B4-4E52-9B93-86B9B9B7BF04}" srcOrd="10" destOrd="0" presId="urn:microsoft.com/office/officeart/2005/8/layout/default#2"/>
    <dgm:cxn modelId="{D2AB8E47-050C-4546-AAD9-61FC12F7FD0D}" type="presParOf" srcId="{F255CB18-A5A2-471D-A360-BDFD4F67C10B}" destId="{631D8EEC-8C65-4359-87C9-1C0A65CAACA8}" srcOrd="11" destOrd="0" presId="urn:microsoft.com/office/officeart/2005/8/layout/default#2"/>
    <dgm:cxn modelId="{64747967-356C-44A3-AD8D-066731C38A5B}" type="presParOf" srcId="{F255CB18-A5A2-471D-A360-BDFD4F67C10B}" destId="{3312EBBA-D769-46D3-85AE-577B68721EF9}" srcOrd="12" destOrd="0" presId="urn:microsoft.com/office/officeart/2005/8/layout/default#2"/>
    <dgm:cxn modelId="{2A28DF5D-E650-48E6-9404-9C9643BC4A08}" type="presParOf" srcId="{F255CB18-A5A2-471D-A360-BDFD4F67C10B}" destId="{E74D9071-96C0-4D2B-9A8F-22978ECF1B18}" srcOrd="13" destOrd="0" presId="urn:microsoft.com/office/officeart/2005/8/layout/default#2"/>
    <dgm:cxn modelId="{72DB1AA5-A454-415F-92A3-7B213E362DEF}" type="presParOf" srcId="{F255CB18-A5A2-471D-A360-BDFD4F67C10B}" destId="{61092B4C-CE8B-4BAB-BCBC-EEF34B541EB4}" srcOrd="14" destOrd="0" presId="urn:microsoft.com/office/officeart/2005/8/layout/default#2"/>
    <dgm:cxn modelId="{A694D774-6463-4E3E-B124-DA43964441DB}" type="presParOf" srcId="{F255CB18-A5A2-471D-A360-BDFD4F67C10B}" destId="{1B7A5AA8-AEFB-4B59-9415-C00673D6D1E0}" srcOrd="15" destOrd="0" presId="urn:microsoft.com/office/officeart/2005/8/layout/default#2"/>
    <dgm:cxn modelId="{A7D342E8-8A77-4779-9E02-0EDC9FF8917B}" type="presParOf" srcId="{F255CB18-A5A2-471D-A360-BDFD4F67C10B}" destId="{0F4F96DD-E34D-4ED0-8F2A-D5DD26D30BD6}" srcOrd="16" destOrd="0" presId="urn:microsoft.com/office/officeart/2005/8/layout/default#2"/>
    <dgm:cxn modelId="{9327EED9-B2E7-4E9F-A3FD-654D4F6AFC1A}" type="presParOf" srcId="{F255CB18-A5A2-471D-A360-BDFD4F67C10B}" destId="{795B0C4D-8C4C-47E1-87A7-EEEBA64FD1BA}" srcOrd="17" destOrd="0" presId="urn:microsoft.com/office/officeart/2005/8/layout/default#2"/>
    <dgm:cxn modelId="{7A3BC833-0DF2-4C43-9900-8FDC524AABC7}" type="presParOf" srcId="{F255CB18-A5A2-471D-A360-BDFD4F67C10B}" destId="{367439D4-0ECB-4959-9C4F-BEA0E4015871}" srcOrd="18" destOrd="0" presId="urn:microsoft.com/office/officeart/2005/8/layout/default#2"/>
    <dgm:cxn modelId="{58FA1B1F-44BD-4530-AFBC-B327936FB9C4}" type="presParOf" srcId="{F255CB18-A5A2-471D-A360-BDFD4F67C10B}" destId="{B602563E-1F4A-4588-AB18-9623B8C6FEAA}" srcOrd="19" destOrd="0" presId="urn:microsoft.com/office/officeart/2005/8/layout/default#2"/>
    <dgm:cxn modelId="{C6D79A49-B72C-487F-AE33-8A1C10CCD5BB}" type="presParOf" srcId="{F255CB18-A5A2-471D-A360-BDFD4F67C10B}" destId="{D38F370F-9569-4A69-A642-E3463D7DF7DB}" srcOrd="20" destOrd="0" presId="urn:microsoft.com/office/officeart/2005/8/layout/default#2"/>
    <dgm:cxn modelId="{42DD6450-A9EE-4238-BFB2-4AC8131B4C73}" type="presParOf" srcId="{F255CB18-A5A2-471D-A360-BDFD4F67C10B}" destId="{799EBF53-1E11-4E60-9AF8-BB8A94F15892}" srcOrd="21" destOrd="0" presId="urn:microsoft.com/office/officeart/2005/8/layout/default#2"/>
    <dgm:cxn modelId="{6096EAAE-FE74-441B-9C8A-E096D3CFE230}" type="presParOf" srcId="{F255CB18-A5A2-471D-A360-BDFD4F67C10B}" destId="{7779055F-6742-4D4C-9C17-25023AAFBCFF}" srcOrd="22" destOrd="0" presId="urn:microsoft.com/office/officeart/2005/8/layout/default#2"/>
    <dgm:cxn modelId="{AAF0AFF2-3580-4D16-9DB1-437C0CD2FC34}" type="presParOf" srcId="{F255CB18-A5A2-471D-A360-BDFD4F67C10B}" destId="{F6CCDA98-8BD6-4741-9779-4BA52AEF72D9}" srcOrd="23" destOrd="0" presId="urn:microsoft.com/office/officeart/2005/8/layout/default#2"/>
    <dgm:cxn modelId="{DD4BA1FF-913D-4EE3-A3EA-32A8F03597ED}" type="presParOf" srcId="{F255CB18-A5A2-471D-A360-BDFD4F67C10B}" destId="{50AB406B-E662-44B2-93D1-DFFEDEBA374C}" srcOrd="24"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BE503B-D14E-4081-B929-C03807D8C804}">
      <dsp:nvSpPr>
        <dsp:cNvPr id="0" name=""/>
        <dsp:cNvSpPr/>
      </dsp:nvSpPr>
      <dsp:spPr>
        <a:xfrm>
          <a:off x="3732427" y="769319"/>
          <a:ext cx="382372" cy="1675153"/>
        </a:xfrm>
        <a:custGeom>
          <a:avLst/>
          <a:gdLst/>
          <a:ahLst/>
          <a:cxnLst/>
          <a:rect l="0" t="0" r="0" b="0"/>
          <a:pathLst>
            <a:path>
              <a:moveTo>
                <a:pt x="382372" y="0"/>
              </a:moveTo>
              <a:lnTo>
                <a:pt x="382372" y="1675153"/>
              </a:lnTo>
              <a:lnTo>
                <a:pt x="0" y="167515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9F7121-8DC4-446A-9A2E-8706090AE9EC}">
      <dsp:nvSpPr>
        <dsp:cNvPr id="0" name=""/>
        <dsp:cNvSpPr/>
      </dsp:nvSpPr>
      <dsp:spPr>
        <a:xfrm>
          <a:off x="4114800" y="769319"/>
          <a:ext cx="2203191" cy="3350307"/>
        </a:xfrm>
        <a:custGeom>
          <a:avLst/>
          <a:gdLst/>
          <a:ahLst/>
          <a:cxnLst/>
          <a:rect l="0" t="0" r="0" b="0"/>
          <a:pathLst>
            <a:path>
              <a:moveTo>
                <a:pt x="0" y="0"/>
              </a:moveTo>
              <a:lnTo>
                <a:pt x="0" y="2967935"/>
              </a:lnTo>
              <a:lnTo>
                <a:pt x="2203191" y="2967935"/>
              </a:lnTo>
              <a:lnTo>
                <a:pt x="2203191" y="335030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4CDE7E-12F3-4246-B065-BCD09071CC14}">
      <dsp:nvSpPr>
        <dsp:cNvPr id="0" name=""/>
        <dsp:cNvSpPr/>
      </dsp:nvSpPr>
      <dsp:spPr>
        <a:xfrm>
          <a:off x="1911608" y="769319"/>
          <a:ext cx="2203191" cy="3350307"/>
        </a:xfrm>
        <a:custGeom>
          <a:avLst/>
          <a:gdLst/>
          <a:ahLst/>
          <a:cxnLst/>
          <a:rect l="0" t="0" r="0" b="0"/>
          <a:pathLst>
            <a:path>
              <a:moveTo>
                <a:pt x="2203191" y="0"/>
              </a:moveTo>
              <a:lnTo>
                <a:pt x="2203191" y="2967935"/>
              </a:lnTo>
              <a:lnTo>
                <a:pt x="0" y="2967935"/>
              </a:lnTo>
              <a:lnTo>
                <a:pt x="0" y="335030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7B4CD9-FB64-40D9-AAB8-97C3B449A1CE}">
      <dsp:nvSpPr>
        <dsp:cNvPr id="0" name=""/>
        <dsp:cNvSpPr/>
      </dsp:nvSpPr>
      <dsp:spPr>
        <a:xfrm>
          <a:off x="2293980" y="3154"/>
          <a:ext cx="3641638" cy="7661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Planter </a:t>
          </a:r>
          <a:r>
            <a:rPr lang="en-US" sz="2400" kern="1200" dirty="0" err="1">
              <a:latin typeface="Times New Roman" pitchFamily="18" charset="0"/>
              <a:cs typeface="Times New Roman" pitchFamily="18" charset="0"/>
            </a:rPr>
            <a:t>fascitis</a:t>
          </a:r>
          <a:endParaRPr lang="en-IN" sz="2400" kern="1200" dirty="0">
            <a:latin typeface="Times New Roman" pitchFamily="18" charset="0"/>
            <a:cs typeface="Times New Roman" pitchFamily="18" charset="0"/>
          </a:endParaRPr>
        </a:p>
      </dsp:txBody>
      <dsp:txXfrm>
        <a:off x="2293980" y="3154"/>
        <a:ext cx="3641638" cy="766164"/>
      </dsp:txXfrm>
    </dsp:sp>
    <dsp:sp modelId="{DBC0DF86-8E40-4820-80C9-86105D538AF8}">
      <dsp:nvSpPr>
        <dsp:cNvPr id="0" name=""/>
        <dsp:cNvSpPr/>
      </dsp:nvSpPr>
      <dsp:spPr>
        <a:xfrm>
          <a:off x="90789" y="4119626"/>
          <a:ext cx="3641638" cy="18208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GB" sz="2400" b="1" kern="1200" dirty="0">
              <a:latin typeface="Times New Roman" pitchFamily="18" charset="0"/>
              <a:cs typeface="Times New Roman" pitchFamily="18" charset="0"/>
            </a:rPr>
            <a:t>Sports</a:t>
          </a:r>
          <a:r>
            <a:rPr lang="en-GB" sz="2400" kern="1200" dirty="0">
              <a:latin typeface="Times New Roman" pitchFamily="18" charset="0"/>
              <a:cs typeface="Times New Roman" pitchFamily="18" charset="0"/>
            </a:rPr>
            <a:t> that involve running and long-distance, walking and is also frequent in dancers, tennis players, basketball players</a:t>
          </a:r>
          <a:endParaRPr lang="en-IN" sz="2400" kern="1200" dirty="0">
            <a:latin typeface="Times New Roman" pitchFamily="18" charset="0"/>
            <a:cs typeface="Times New Roman" pitchFamily="18" charset="0"/>
          </a:endParaRPr>
        </a:p>
      </dsp:txBody>
      <dsp:txXfrm>
        <a:off x="90789" y="4119626"/>
        <a:ext cx="3641638" cy="1820819"/>
      </dsp:txXfrm>
    </dsp:sp>
    <dsp:sp modelId="{DD700A4F-20EE-437A-A78D-5E4277CC1F66}">
      <dsp:nvSpPr>
        <dsp:cNvPr id="0" name=""/>
        <dsp:cNvSpPr/>
      </dsp:nvSpPr>
      <dsp:spPr>
        <a:xfrm>
          <a:off x="4497172" y="4119626"/>
          <a:ext cx="3641638" cy="182081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a:latin typeface="Times New Roman" pitchFamily="18" charset="0"/>
              <a:cs typeface="Times New Roman" pitchFamily="18" charset="0"/>
            </a:rPr>
            <a:t>Non athletes </a:t>
          </a:r>
          <a:r>
            <a:rPr lang="en-GB" sz="2400" kern="1200" dirty="0">
              <a:latin typeface="Times New Roman" pitchFamily="18" charset="0"/>
              <a:cs typeface="Times New Roman" pitchFamily="18" charset="0"/>
            </a:rPr>
            <a:t>whose occupations require prolonged weight bearing</a:t>
          </a:r>
          <a:endParaRPr lang="en-IN" sz="2400" kern="1200" dirty="0">
            <a:latin typeface="Times New Roman" pitchFamily="18" charset="0"/>
            <a:cs typeface="Times New Roman" pitchFamily="18" charset="0"/>
          </a:endParaRPr>
        </a:p>
      </dsp:txBody>
      <dsp:txXfrm>
        <a:off x="4497172" y="4119626"/>
        <a:ext cx="3641638" cy="1820819"/>
      </dsp:txXfrm>
    </dsp:sp>
    <dsp:sp modelId="{CEAC4BEA-DD94-4E5E-8663-11B7D4AD4DDC}">
      <dsp:nvSpPr>
        <dsp:cNvPr id="0" name=""/>
        <dsp:cNvSpPr/>
      </dsp:nvSpPr>
      <dsp:spPr>
        <a:xfrm>
          <a:off x="90789" y="1997634"/>
          <a:ext cx="3641638" cy="89367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commonly found in</a:t>
          </a:r>
          <a:endParaRPr lang="en-IN" sz="2400" kern="1200" dirty="0">
            <a:latin typeface="Times New Roman" pitchFamily="18" charset="0"/>
            <a:cs typeface="Times New Roman" pitchFamily="18" charset="0"/>
          </a:endParaRPr>
        </a:p>
      </dsp:txBody>
      <dsp:txXfrm>
        <a:off x="90789" y="1997634"/>
        <a:ext cx="3641638" cy="8936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5E7378-0F4E-426B-94D1-DF455FD9A1DF}">
      <dsp:nvSpPr>
        <dsp:cNvPr id="0" name=""/>
        <dsp:cNvSpPr/>
      </dsp:nvSpPr>
      <dsp:spPr>
        <a:xfrm>
          <a:off x="708049" y="1253"/>
          <a:ext cx="2954238" cy="17725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Overuse secondary to work-related prolonged weight bearing,</a:t>
          </a:r>
          <a:endParaRPr lang="en-IN" sz="2400" kern="1200" dirty="0">
            <a:latin typeface="Times New Roman" pitchFamily="18" charset="0"/>
            <a:cs typeface="Times New Roman" pitchFamily="18" charset="0"/>
          </a:endParaRPr>
        </a:p>
      </dsp:txBody>
      <dsp:txXfrm>
        <a:off x="708049" y="1253"/>
        <a:ext cx="2954238" cy="1772542"/>
      </dsp:txXfrm>
    </dsp:sp>
    <dsp:sp modelId="{988621D1-D8B4-473A-85FF-D85D89510D2A}">
      <dsp:nvSpPr>
        <dsp:cNvPr id="0" name=""/>
        <dsp:cNvSpPr/>
      </dsp:nvSpPr>
      <dsp:spPr>
        <a:xfrm>
          <a:off x="3957711" y="384282"/>
          <a:ext cx="2954238" cy="100648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Unaccustomed running or walking,</a:t>
          </a:r>
          <a:endParaRPr lang="en-IN" sz="2400" kern="1200" dirty="0">
            <a:latin typeface="Times New Roman" pitchFamily="18" charset="0"/>
            <a:cs typeface="Times New Roman" pitchFamily="18" charset="0"/>
          </a:endParaRPr>
        </a:p>
      </dsp:txBody>
      <dsp:txXfrm>
        <a:off x="3957711" y="384282"/>
        <a:ext cx="2954238" cy="1006485"/>
      </dsp:txXfrm>
    </dsp:sp>
    <dsp:sp modelId="{7E3DF170-BF97-428B-95CF-79D9AFCD93C6}">
      <dsp:nvSpPr>
        <dsp:cNvPr id="0" name=""/>
        <dsp:cNvSpPr/>
      </dsp:nvSpPr>
      <dsp:spPr>
        <a:xfrm>
          <a:off x="708049" y="2069220"/>
          <a:ext cx="2954238" cy="104315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Inappropriate shoe wear</a:t>
          </a:r>
          <a:endParaRPr lang="en-IN" sz="2400" kern="1200" dirty="0">
            <a:latin typeface="Times New Roman" pitchFamily="18" charset="0"/>
            <a:cs typeface="Times New Roman" pitchFamily="18" charset="0"/>
          </a:endParaRPr>
        </a:p>
      </dsp:txBody>
      <dsp:txXfrm>
        <a:off x="708049" y="2069220"/>
        <a:ext cx="2954238" cy="1043159"/>
      </dsp:txXfrm>
    </dsp:sp>
    <dsp:sp modelId="{C4469169-D153-4CE5-8A42-EBFBAD4BEF9B}">
      <dsp:nvSpPr>
        <dsp:cNvPr id="0" name=""/>
        <dsp:cNvSpPr/>
      </dsp:nvSpPr>
      <dsp:spPr>
        <a:xfrm>
          <a:off x="3957711" y="2133599"/>
          <a:ext cx="2954238" cy="91440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Excessive </a:t>
          </a:r>
          <a:r>
            <a:rPr lang="en-GB" sz="2400" kern="1200" dirty="0" err="1">
              <a:latin typeface="Times New Roman" pitchFamily="18" charset="0"/>
              <a:cs typeface="Times New Roman" pitchFamily="18" charset="0"/>
            </a:rPr>
            <a:t>pronation</a:t>
          </a:r>
          <a:r>
            <a:rPr lang="en-GB" sz="2400" kern="1200" dirty="0">
              <a:latin typeface="Times New Roman" pitchFamily="18" charset="0"/>
              <a:cs typeface="Times New Roman" pitchFamily="18" charset="0"/>
            </a:rPr>
            <a:t> of the </a:t>
          </a:r>
          <a:r>
            <a:rPr lang="en-GB" sz="2400" kern="1200" dirty="0" err="1">
              <a:latin typeface="Times New Roman" pitchFamily="18" charset="0"/>
              <a:cs typeface="Times New Roman" pitchFamily="18" charset="0"/>
            </a:rPr>
            <a:t>subtalar</a:t>
          </a:r>
          <a:r>
            <a:rPr lang="en-GB" sz="2400" kern="1200" dirty="0">
              <a:latin typeface="Times New Roman" pitchFamily="18" charset="0"/>
              <a:cs typeface="Times New Roman" pitchFamily="18" charset="0"/>
            </a:rPr>
            <a:t> joint, </a:t>
          </a:r>
          <a:endParaRPr lang="en-IN" sz="2400" kern="1200" dirty="0">
            <a:latin typeface="Times New Roman" pitchFamily="18" charset="0"/>
            <a:cs typeface="Times New Roman" pitchFamily="18" charset="0"/>
          </a:endParaRPr>
        </a:p>
      </dsp:txBody>
      <dsp:txXfrm>
        <a:off x="3957711" y="2133599"/>
        <a:ext cx="2954238" cy="914401"/>
      </dsp:txXfrm>
    </dsp:sp>
    <dsp:sp modelId="{0A7F2B2B-A165-46B5-8FA5-850AC26F9DF3}">
      <dsp:nvSpPr>
        <dsp:cNvPr id="0" name=""/>
        <dsp:cNvSpPr/>
      </dsp:nvSpPr>
      <dsp:spPr>
        <a:xfrm>
          <a:off x="3962409" y="3352801"/>
          <a:ext cx="2954238" cy="17725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Hypo mobile </a:t>
          </a:r>
          <a:r>
            <a:rPr lang="en-GB" sz="2400" kern="1200" dirty="0" err="1">
              <a:latin typeface="Times New Roman" pitchFamily="18" charset="0"/>
              <a:cs typeface="Times New Roman" pitchFamily="18" charset="0"/>
            </a:rPr>
            <a:t>gastrocnemius–soleus</a:t>
          </a:r>
          <a:r>
            <a:rPr lang="en-GB" sz="2400" kern="1200" dirty="0">
              <a:latin typeface="Times New Roman" pitchFamily="18" charset="0"/>
              <a:cs typeface="Times New Roman" pitchFamily="18" charset="0"/>
            </a:rPr>
            <a:t> muscles, i.e., limited </a:t>
          </a:r>
          <a:r>
            <a:rPr lang="en-GB" sz="2400" kern="1200" dirty="0" err="1">
              <a:latin typeface="Times New Roman" pitchFamily="18" charset="0"/>
              <a:cs typeface="Times New Roman" pitchFamily="18" charset="0"/>
            </a:rPr>
            <a:t>dorsiflexion</a:t>
          </a:r>
          <a:endParaRPr lang="en-IN" sz="2400" kern="1200" dirty="0">
            <a:latin typeface="Times New Roman" pitchFamily="18" charset="0"/>
            <a:cs typeface="Times New Roman" pitchFamily="18" charset="0"/>
          </a:endParaRPr>
        </a:p>
      </dsp:txBody>
      <dsp:txXfrm>
        <a:off x="3962409" y="3352801"/>
        <a:ext cx="2954238" cy="1772542"/>
      </dsp:txXfrm>
    </dsp:sp>
    <dsp:sp modelId="{19F9217B-4ABE-4D47-8361-FC4B5EDCD46E}">
      <dsp:nvSpPr>
        <dsp:cNvPr id="0" name=""/>
        <dsp:cNvSpPr/>
      </dsp:nvSpPr>
      <dsp:spPr>
        <a:xfrm>
          <a:off x="685804" y="3657599"/>
          <a:ext cx="2954238" cy="104315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Excessively high arch (</a:t>
          </a:r>
          <a:r>
            <a:rPr lang="en-GB" sz="2400" kern="1200" dirty="0" err="1">
              <a:latin typeface="Times New Roman" pitchFamily="18" charset="0"/>
              <a:cs typeface="Times New Roman" pitchFamily="18" charset="0"/>
            </a:rPr>
            <a:t>cavus</a:t>
          </a:r>
          <a:r>
            <a:rPr lang="en-GB" sz="2400" kern="1200" dirty="0">
              <a:latin typeface="Times New Roman" pitchFamily="18" charset="0"/>
              <a:cs typeface="Times New Roman" pitchFamily="18" charset="0"/>
            </a:rPr>
            <a:t> foot)</a:t>
          </a:r>
          <a:endParaRPr lang="en-IN" sz="2400" kern="1200" dirty="0">
            <a:latin typeface="Times New Roman" pitchFamily="18" charset="0"/>
            <a:cs typeface="Times New Roman" pitchFamily="18" charset="0"/>
          </a:endParaRPr>
        </a:p>
      </dsp:txBody>
      <dsp:txXfrm>
        <a:off x="685804" y="3657599"/>
        <a:ext cx="2954238" cy="104315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D20FC4-6E00-487F-B807-342B6425B682}">
      <dsp:nvSpPr>
        <dsp:cNvPr id="0" name=""/>
        <dsp:cNvSpPr/>
      </dsp:nvSpPr>
      <dsp:spPr>
        <a:xfrm>
          <a:off x="215705" y="837365"/>
          <a:ext cx="1182309" cy="6779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Older age </a:t>
          </a:r>
          <a:endParaRPr lang="en-IN" sz="2400" kern="1200" dirty="0">
            <a:latin typeface="Times New Roman" pitchFamily="18" charset="0"/>
            <a:cs typeface="Times New Roman" pitchFamily="18" charset="0"/>
          </a:endParaRPr>
        </a:p>
      </dsp:txBody>
      <dsp:txXfrm>
        <a:off x="215705" y="837365"/>
        <a:ext cx="1182309" cy="677994"/>
      </dsp:txXfrm>
    </dsp:sp>
    <dsp:sp modelId="{16697DC0-ABCF-45A2-A3D9-973B706B1C61}">
      <dsp:nvSpPr>
        <dsp:cNvPr id="0" name=""/>
        <dsp:cNvSpPr/>
      </dsp:nvSpPr>
      <dsp:spPr>
        <a:xfrm>
          <a:off x="1545965" y="533400"/>
          <a:ext cx="1260109" cy="7817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Male gender </a:t>
          </a:r>
          <a:endParaRPr lang="en-IN" sz="2400" kern="1200" dirty="0">
            <a:latin typeface="Times New Roman" pitchFamily="18" charset="0"/>
            <a:cs typeface="Times New Roman" pitchFamily="18" charset="0"/>
          </a:endParaRPr>
        </a:p>
      </dsp:txBody>
      <dsp:txXfrm>
        <a:off x="1545965" y="533400"/>
        <a:ext cx="1260109" cy="781703"/>
      </dsp:txXfrm>
    </dsp:sp>
    <dsp:sp modelId="{EB272E36-0B3B-46C6-B707-DA1906765903}">
      <dsp:nvSpPr>
        <dsp:cNvPr id="0" name=""/>
        <dsp:cNvSpPr/>
      </dsp:nvSpPr>
      <dsp:spPr>
        <a:xfrm>
          <a:off x="3194528" y="146842"/>
          <a:ext cx="1758469" cy="166842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Genetic enzyme defects, hyperpara-thyroidism </a:t>
          </a:r>
          <a:endParaRPr lang="en-IN" sz="2400" kern="1200" dirty="0">
            <a:latin typeface="Times New Roman" pitchFamily="18" charset="0"/>
            <a:cs typeface="Times New Roman" pitchFamily="18" charset="0"/>
          </a:endParaRPr>
        </a:p>
      </dsp:txBody>
      <dsp:txXfrm>
        <a:off x="3194528" y="146842"/>
        <a:ext cx="1758469" cy="1668424"/>
      </dsp:txXfrm>
    </dsp:sp>
    <dsp:sp modelId="{8F98C259-D876-4D39-BE0D-9F72151CCF97}">
      <dsp:nvSpPr>
        <dsp:cNvPr id="0" name=""/>
        <dsp:cNvSpPr/>
      </dsp:nvSpPr>
      <dsp:spPr>
        <a:xfrm>
          <a:off x="5337268" y="1131504"/>
          <a:ext cx="1607886" cy="75606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Haemolytic disorders </a:t>
          </a:r>
          <a:endParaRPr lang="en-IN" sz="2400" kern="1200" dirty="0">
            <a:latin typeface="Times New Roman" pitchFamily="18" charset="0"/>
            <a:cs typeface="Times New Roman" pitchFamily="18" charset="0"/>
          </a:endParaRPr>
        </a:p>
      </dsp:txBody>
      <dsp:txXfrm>
        <a:off x="5337268" y="1131504"/>
        <a:ext cx="1607886" cy="756065"/>
      </dsp:txXfrm>
    </dsp:sp>
    <dsp:sp modelId="{325562AF-07F5-4E6B-8654-1D9126908084}">
      <dsp:nvSpPr>
        <dsp:cNvPr id="0" name=""/>
        <dsp:cNvSpPr/>
      </dsp:nvSpPr>
      <dsp:spPr>
        <a:xfrm>
          <a:off x="228596" y="1788296"/>
          <a:ext cx="2707092" cy="72630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Myeloproliferative disorders </a:t>
          </a:r>
          <a:endParaRPr lang="en-IN" sz="2400" kern="1200" dirty="0">
            <a:latin typeface="Times New Roman" pitchFamily="18" charset="0"/>
            <a:cs typeface="Times New Roman" pitchFamily="18" charset="0"/>
          </a:endParaRPr>
        </a:p>
      </dsp:txBody>
      <dsp:txXfrm>
        <a:off x="228596" y="1788296"/>
        <a:ext cx="2707092" cy="726306"/>
      </dsp:txXfrm>
    </dsp:sp>
    <dsp:sp modelId="{3DBEA6A1-D7B4-4E52-9B93-86B9B9B7BF04}">
      <dsp:nvSpPr>
        <dsp:cNvPr id="0" name=""/>
        <dsp:cNvSpPr/>
      </dsp:nvSpPr>
      <dsp:spPr>
        <a:xfrm>
          <a:off x="3523164" y="2039147"/>
          <a:ext cx="1260109" cy="47545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Obesity </a:t>
          </a:r>
          <a:endParaRPr lang="en-IN" sz="2400" kern="1200" dirty="0">
            <a:latin typeface="Times New Roman" pitchFamily="18" charset="0"/>
            <a:cs typeface="Times New Roman" pitchFamily="18" charset="0"/>
          </a:endParaRPr>
        </a:p>
      </dsp:txBody>
      <dsp:txXfrm>
        <a:off x="3523164" y="2039147"/>
        <a:ext cx="1260109" cy="475451"/>
      </dsp:txXfrm>
    </dsp:sp>
    <dsp:sp modelId="{3312EBBA-D769-46D3-85AE-577B68721EF9}">
      <dsp:nvSpPr>
        <dsp:cNvPr id="0" name=""/>
        <dsp:cNvSpPr/>
      </dsp:nvSpPr>
      <dsp:spPr>
        <a:xfrm>
          <a:off x="5257125" y="2362203"/>
          <a:ext cx="1260109" cy="5281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Diabetes</a:t>
          </a:r>
          <a:endParaRPr lang="en-IN" sz="2400" kern="1200" dirty="0">
            <a:latin typeface="Times New Roman" pitchFamily="18" charset="0"/>
            <a:cs typeface="Times New Roman" pitchFamily="18" charset="0"/>
          </a:endParaRPr>
        </a:p>
      </dsp:txBody>
      <dsp:txXfrm>
        <a:off x="5257125" y="2362203"/>
        <a:ext cx="1260109" cy="528172"/>
      </dsp:txXfrm>
    </dsp:sp>
    <dsp:sp modelId="{61092B4C-CE8B-4BAB-BCBC-EEF34B541EB4}">
      <dsp:nvSpPr>
        <dsp:cNvPr id="0" name=""/>
        <dsp:cNvSpPr/>
      </dsp:nvSpPr>
      <dsp:spPr>
        <a:xfrm>
          <a:off x="0" y="2988978"/>
          <a:ext cx="2659535" cy="46380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Hypertension </a:t>
          </a:r>
          <a:endParaRPr lang="en-IN" sz="2400" kern="1200" dirty="0">
            <a:latin typeface="Times New Roman" pitchFamily="18" charset="0"/>
            <a:cs typeface="Times New Roman" pitchFamily="18" charset="0"/>
          </a:endParaRPr>
        </a:p>
      </dsp:txBody>
      <dsp:txXfrm>
        <a:off x="0" y="2988978"/>
        <a:ext cx="2659535" cy="463808"/>
      </dsp:txXfrm>
    </dsp:sp>
    <dsp:sp modelId="{0F4F96DD-E34D-4ED0-8F2A-D5DD26D30BD6}">
      <dsp:nvSpPr>
        <dsp:cNvPr id="0" name=""/>
        <dsp:cNvSpPr/>
      </dsp:nvSpPr>
      <dsp:spPr>
        <a:xfrm>
          <a:off x="2895598" y="2692086"/>
          <a:ext cx="2245980" cy="111791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High consumption of red meat</a:t>
          </a:r>
          <a:endParaRPr lang="en-IN" sz="2400" kern="1200" dirty="0">
            <a:latin typeface="Times New Roman" pitchFamily="18" charset="0"/>
            <a:cs typeface="Times New Roman" pitchFamily="18" charset="0"/>
          </a:endParaRPr>
        </a:p>
      </dsp:txBody>
      <dsp:txXfrm>
        <a:off x="2895598" y="2692086"/>
        <a:ext cx="2245980" cy="1117910"/>
      </dsp:txXfrm>
    </dsp:sp>
    <dsp:sp modelId="{367439D4-0ECB-4959-9C4F-BEA0E4015871}">
      <dsp:nvSpPr>
        <dsp:cNvPr id="0" name=""/>
        <dsp:cNvSpPr/>
      </dsp:nvSpPr>
      <dsp:spPr>
        <a:xfrm>
          <a:off x="5524715" y="3094994"/>
          <a:ext cx="1556638" cy="102368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Hyper-</a:t>
          </a:r>
          <a:r>
            <a:rPr lang="en-GB" sz="2400" kern="1200" dirty="0" err="1">
              <a:latin typeface="Times New Roman" pitchFamily="18" charset="0"/>
              <a:cs typeface="Times New Roman" pitchFamily="18" charset="0"/>
            </a:rPr>
            <a:t>lipidaemia</a:t>
          </a:r>
          <a:r>
            <a:rPr lang="en-GB" sz="2400" kern="1200" dirty="0">
              <a:latin typeface="Times New Roman" pitchFamily="18" charset="0"/>
              <a:cs typeface="Times New Roman" pitchFamily="18" charset="0"/>
            </a:rPr>
            <a:t> </a:t>
          </a:r>
          <a:endParaRPr lang="en-IN" sz="2400" kern="1200" dirty="0">
            <a:latin typeface="Times New Roman" pitchFamily="18" charset="0"/>
            <a:cs typeface="Times New Roman" pitchFamily="18" charset="0"/>
          </a:endParaRPr>
        </a:p>
      </dsp:txBody>
      <dsp:txXfrm>
        <a:off x="5524715" y="3094994"/>
        <a:ext cx="1556638" cy="1023689"/>
      </dsp:txXfrm>
    </dsp:sp>
    <dsp:sp modelId="{D38F370F-9569-4A69-A642-E3463D7DF7DB}">
      <dsp:nvSpPr>
        <dsp:cNvPr id="0" name=""/>
        <dsp:cNvSpPr/>
      </dsp:nvSpPr>
      <dsp:spPr>
        <a:xfrm>
          <a:off x="0" y="3891597"/>
          <a:ext cx="2132696" cy="1213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Chronic inﬂammatory diseases </a:t>
          </a:r>
          <a:endParaRPr lang="en-IN" sz="2400" kern="1200" dirty="0">
            <a:latin typeface="Times New Roman" pitchFamily="18" charset="0"/>
            <a:cs typeface="Times New Roman" pitchFamily="18" charset="0"/>
          </a:endParaRPr>
        </a:p>
      </dsp:txBody>
      <dsp:txXfrm>
        <a:off x="0" y="3891597"/>
        <a:ext cx="2132696" cy="1213802"/>
      </dsp:txXfrm>
    </dsp:sp>
    <dsp:sp modelId="{7779055F-6742-4D4C-9C17-25023AAFBCFF}">
      <dsp:nvSpPr>
        <dsp:cNvPr id="0" name=""/>
        <dsp:cNvSpPr/>
      </dsp:nvSpPr>
      <dsp:spPr>
        <a:xfrm>
          <a:off x="2667002" y="4015429"/>
          <a:ext cx="2187095" cy="101377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Long-term use of aspirin or diuretics</a:t>
          </a:r>
          <a:endParaRPr lang="en-IN" sz="2400" kern="1200" dirty="0">
            <a:latin typeface="Times New Roman" pitchFamily="18" charset="0"/>
            <a:cs typeface="Times New Roman" pitchFamily="18" charset="0"/>
          </a:endParaRPr>
        </a:p>
      </dsp:txBody>
      <dsp:txXfrm>
        <a:off x="2667002" y="4015429"/>
        <a:ext cx="2187095" cy="1013770"/>
      </dsp:txXfrm>
    </dsp:sp>
    <dsp:sp modelId="{50AB406B-E662-44B2-93D1-DFFEDEBA374C}">
      <dsp:nvSpPr>
        <dsp:cNvPr id="0" name=""/>
        <dsp:cNvSpPr/>
      </dsp:nvSpPr>
      <dsp:spPr>
        <a:xfrm>
          <a:off x="5874320" y="4349697"/>
          <a:ext cx="1260109" cy="67950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Times New Roman" pitchFamily="18" charset="0"/>
              <a:cs typeface="Times New Roman" pitchFamily="18" charset="0"/>
            </a:rPr>
            <a:t>Alcohol abuse</a:t>
          </a:r>
          <a:endParaRPr lang="en-IN" sz="2400" kern="1200" dirty="0">
            <a:latin typeface="Times New Roman" pitchFamily="18" charset="0"/>
            <a:cs typeface="Times New Roman" pitchFamily="18" charset="0"/>
          </a:endParaRPr>
        </a:p>
      </dsp:txBody>
      <dsp:txXfrm>
        <a:off x="5874320" y="4349697"/>
        <a:ext cx="1260109" cy="6795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71076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92736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56940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995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4489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6820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45929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44097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13361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40907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0884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437816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latin typeface="Times New Roman" pitchFamily="18" charset="0"/>
                <a:cs typeface="Times New Roman" pitchFamily="18" charset="0"/>
              </a:rPr>
              <a:t>Physiotherapy Assessment &amp; Management:</a:t>
            </a:r>
            <a:br>
              <a:rPr lang="en-US" sz="4400" dirty="0" smtClean="0">
                <a:latin typeface="Times New Roman" pitchFamily="18" charset="0"/>
                <a:cs typeface="Times New Roman" pitchFamily="18" charset="0"/>
              </a:rPr>
            </a:br>
            <a:r>
              <a:rPr lang="en-US" sz="4400" dirty="0">
                <a:latin typeface="Times New Roman" pitchFamily="18" charset="0"/>
                <a:cs typeface="Times New Roman" pitchFamily="18" charset="0"/>
              </a:rPr>
              <a:t/>
            </a:r>
            <a:br>
              <a:rPr lang="en-US" sz="4400" dirty="0">
                <a:latin typeface="Times New Roman" pitchFamily="18" charset="0"/>
                <a:cs typeface="Times New Roman" pitchFamily="18" charset="0"/>
              </a:rPr>
            </a:br>
            <a:r>
              <a:rPr lang="en-US" sz="4400" dirty="0" smtClean="0">
                <a:latin typeface="Times New Roman" pitchFamily="18" charset="0"/>
                <a:cs typeface="Times New Roman" pitchFamily="18" charset="0"/>
              </a:rPr>
              <a:t>Planter </a:t>
            </a:r>
            <a:r>
              <a:rPr lang="en-US" sz="4400" dirty="0" err="1" smtClean="0">
                <a:latin typeface="Times New Roman" pitchFamily="18" charset="0"/>
                <a:cs typeface="Times New Roman" pitchFamily="18" charset="0"/>
              </a:rPr>
              <a:t>Fascitis</a:t>
            </a:r>
            <a:r>
              <a:rPr lang="en-US" sz="4400" dirty="0">
                <a:latin typeface="Times New Roman" pitchFamily="18" charset="0"/>
                <a:cs typeface="Times New Roman" pitchFamily="18" charset="0"/>
              </a:rPr>
              <a:t> and </a:t>
            </a:r>
            <a:r>
              <a:rPr lang="en-US" sz="4400" dirty="0" smtClean="0">
                <a:latin typeface="Times New Roman" pitchFamily="18" charset="0"/>
                <a:cs typeface="Times New Roman" pitchFamily="18" charset="0"/>
              </a:rPr>
              <a:t>Gout</a:t>
            </a:r>
            <a:endParaRPr lang="en-IN" sz="4400" dirty="0">
              <a:latin typeface="Times New Roman" pitchFamily="18" charset="0"/>
              <a:cs typeface="Times New Roman" pitchFamily="18" charset="0"/>
            </a:endParaRPr>
          </a:p>
        </p:txBody>
      </p:sp>
      <p:sp>
        <p:nvSpPr>
          <p:cNvPr id="3" name="Subtitle 2"/>
          <p:cNvSpPr>
            <a:spLocks noGrp="1"/>
          </p:cNvSpPr>
          <p:nvPr>
            <p:ph type="subTitle" idx="1"/>
          </p:nvPr>
        </p:nvSpPr>
        <p:spPr>
          <a:xfrm>
            <a:off x="1143000" y="4592638"/>
            <a:ext cx="6858000" cy="1655762"/>
          </a:xfrm>
        </p:spPr>
        <p:txBody>
          <a:bodyPr>
            <a:normAutofit/>
          </a:bodyPr>
          <a:lstStyle/>
          <a:p>
            <a:pPr algn="r"/>
            <a:r>
              <a:rPr lang="en-US" sz="2800" dirty="0" smtClean="0">
                <a:solidFill>
                  <a:schemeClr val="tx1"/>
                </a:solidFill>
                <a:latin typeface="Times New Roman" pitchFamily="18" charset="0"/>
                <a:cs typeface="Times New Roman" pitchFamily="18" charset="0"/>
              </a:rPr>
              <a:t>- Megha </a:t>
            </a:r>
            <a:r>
              <a:rPr lang="en-US" sz="2800" dirty="0">
                <a:solidFill>
                  <a:schemeClr val="tx1"/>
                </a:solidFill>
                <a:latin typeface="Times New Roman" pitchFamily="18" charset="0"/>
                <a:cs typeface="Times New Roman" pitchFamily="18" charset="0"/>
              </a:rPr>
              <a:t>Jayswal</a:t>
            </a:r>
          </a:p>
          <a:p>
            <a:pPr algn="r"/>
            <a:r>
              <a:rPr lang="en-US" sz="2800" dirty="0">
                <a:solidFill>
                  <a:schemeClr val="tx1"/>
                </a:solidFill>
                <a:latin typeface="Times New Roman" pitchFamily="18" charset="0"/>
                <a:cs typeface="Times New Roman" pitchFamily="18" charset="0"/>
              </a:rPr>
              <a:t>AP, </a:t>
            </a:r>
          </a:p>
          <a:p>
            <a:pPr algn="r"/>
            <a:r>
              <a:rPr lang="en-US" sz="2800" dirty="0">
                <a:solidFill>
                  <a:schemeClr val="tx1"/>
                </a:solidFill>
                <a:latin typeface="Times New Roman" pitchFamily="18" charset="0"/>
                <a:cs typeface="Times New Roman" pitchFamily="18" charset="0"/>
              </a:rPr>
              <a:t>COP, SVDU</a:t>
            </a:r>
            <a:endParaRPr lang="en-IN"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GB" sz="2400" u="sng" dirty="0">
                <a:latin typeface="Times New Roman" pitchFamily="18" charset="0"/>
                <a:cs typeface="Times New Roman" pitchFamily="18" charset="0"/>
              </a:rPr>
              <a:t>Signs and Symptoms </a:t>
            </a:r>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The classic presentation of plantar fasciitis includes a gradual, insidious onset of </a:t>
            </a:r>
            <a:r>
              <a:rPr lang="en-GB" sz="2400" dirty="0" err="1">
                <a:latin typeface="Times New Roman" pitchFamily="18" charset="0"/>
                <a:cs typeface="Times New Roman" pitchFamily="18" charset="0"/>
              </a:rPr>
              <a:t>infero</a:t>
            </a:r>
            <a:r>
              <a:rPr lang="en-GB" sz="2400" dirty="0">
                <a:latin typeface="Times New Roman" pitchFamily="18" charset="0"/>
                <a:cs typeface="Times New Roman" pitchFamily="18" charset="0"/>
              </a:rPr>
              <a:t> medial heel pain at the insertion of the plantar fascia (Fig. 2). </a:t>
            </a:r>
          </a:p>
          <a:p>
            <a:endParaRPr lang="en-GB" sz="2400" dirty="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p:txBody>
      </p:sp>
      <p:pic>
        <p:nvPicPr>
          <p:cNvPr id="4" name="Picture 3" descr="C:\Users\admin\Pictures\Screenshots\Screenshot (54)_LI.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0433" y="2286000"/>
            <a:ext cx="4763135" cy="37318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dirty="0">
                <a:latin typeface="Times New Roman" pitchFamily="18" charset="0"/>
                <a:cs typeface="Times New Roman" pitchFamily="18" charset="0"/>
              </a:rPr>
              <a:t>Pain and stiffness are worse with rising in the morning or after prolonged ambulation and may be exacerbated by climbing stairs or doing toe raises. </a:t>
            </a:r>
          </a:p>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The diagnosis of plantar fasciitis is made with a reasonable level of certainty on the basis of clinical assessment alone. </a:t>
            </a:r>
            <a:endParaRPr lang="en-IN" sz="2400" dirty="0">
              <a:latin typeface="Times New Roman" pitchFamily="18" charset="0"/>
              <a:cs typeface="Times New Roman" pitchFamily="18" charset="0"/>
            </a:endParaRPr>
          </a:p>
          <a:p>
            <a:endParaRPr lang="en-IN"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pPr>
              <a:buNone/>
            </a:pPr>
            <a:r>
              <a:rPr lang="en-GB" sz="2400" u="sng" dirty="0">
                <a:latin typeface="Times New Roman" pitchFamily="18" charset="0"/>
                <a:cs typeface="Times New Roman" pitchFamily="18" charset="0"/>
              </a:rPr>
              <a:t>History from the patient typically reports the following complaints:</a:t>
            </a:r>
            <a:endParaRPr lang="en-IN" sz="2400" u="sng"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pPr lvl="0"/>
            <a:r>
              <a:rPr lang="en-GB" sz="2400" dirty="0">
                <a:latin typeface="Times New Roman" pitchFamily="18" charset="0"/>
                <a:cs typeface="Times New Roman" pitchFamily="18" charset="0"/>
              </a:rPr>
              <a:t>Pain in the plantar heel region worse in a.m. with the </a:t>
            </a:r>
            <a:r>
              <a:rPr lang="en-GB" sz="2400" dirty="0" err="1">
                <a:latin typeface="Times New Roman" pitchFamily="18" charset="0"/>
                <a:cs typeface="Times New Roman" pitchFamily="18" charset="0"/>
              </a:rPr>
              <a:t>ﬁrst</a:t>
            </a:r>
            <a:r>
              <a:rPr lang="en-GB" sz="2400" dirty="0">
                <a:latin typeface="Times New Roman" pitchFamily="18" charset="0"/>
                <a:cs typeface="Times New Roman" pitchFamily="18" charset="0"/>
              </a:rPr>
              <a:t> few steps after waking or after a period of inactivity.</a:t>
            </a:r>
            <a:endParaRPr lang="en-IN" sz="2400"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pPr lvl="0"/>
            <a:r>
              <a:rPr lang="en-GB" sz="2400" dirty="0">
                <a:latin typeface="Times New Roman" pitchFamily="18" charset="0"/>
                <a:cs typeface="Times New Roman" pitchFamily="18" charset="0"/>
              </a:rPr>
              <a:t>Insidious onset of pain in the plantar surface of the heel upon weight bearing after a period of non-weight bearing.</a:t>
            </a:r>
            <a:endParaRPr lang="en-IN" sz="2400"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pPr lvl="0"/>
            <a:r>
              <a:rPr lang="en-GB" sz="2400" dirty="0">
                <a:latin typeface="Times New Roman" pitchFamily="18" charset="0"/>
                <a:cs typeface="Times New Roman" pitchFamily="18" charset="0"/>
              </a:rPr>
              <a:t>Some patients have an </a:t>
            </a:r>
            <a:r>
              <a:rPr lang="en-GB" sz="2400" dirty="0" err="1">
                <a:latin typeface="Times New Roman" pitchFamily="18" charset="0"/>
                <a:cs typeface="Times New Roman" pitchFamily="18" charset="0"/>
              </a:rPr>
              <a:t>antalgic</a:t>
            </a:r>
            <a:r>
              <a:rPr lang="en-GB" sz="2400" dirty="0">
                <a:latin typeface="Times New Roman" pitchFamily="18" charset="0"/>
                <a:cs typeface="Times New Roman" pitchFamily="18" charset="0"/>
              </a:rPr>
              <a:t> gait/limp.</a:t>
            </a:r>
            <a:endParaRPr lang="en-IN" sz="2400"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GB" sz="2400" dirty="0">
                <a:latin typeface="Times New Roman" pitchFamily="18" charset="0"/>
                <a:cs typeface="Times New Roman" pitchFamily="18" charset="0"/>
              </a:rPr>
              <a:t>Inferior heel pain will lessen with increasing levels of activity (e.g., walking) but worsens at the end of the day.</a:t>
            </a:r>
            <a:endParaRPr lang="en-IN" sz="2400"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pPr lvl="0"/>
            <a:r>
              <a:rPr lang="en-GB" sz="2400" dirty="0">
                <a:latin typeface="Times New Roman" pitchFamily="18" charset="0"/>
                <a:cs typeface="Times New Roman" pitchFamily="18" charset="0"/>
              </a:rPr>
              <a:t>The history often indicates a recent increase in activity antecedent to onset of the presentation of plantar fasciitis.</a:t>
            </a:r>
            <a:endParaRPr lang="en-IN" sz="2400" dirty="0">
              <a:latin typeface="Times New Roman" pitchFamily="18" charset="0"/>
              <a:cs typeface="Times New Roman" pitchFamily="18" charset="0"/>
            </a:endParaRPr>
          </a:p>
          <a:p>
            <a:endParaRPr lang="en-IN"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a:buNone/>
            </a:pPr>
            <a:r>
              <a:rPr lang="en-GB" sz="2400" u="sng" dirty="0">
                <a:latin typeface="Times New Roman" pitchFamily="18" charset="0"/>
                <a:cs typeface="Times New Roman" pitchFamily="18" charset="0"/>
              </a:rPr>
              <a:t>Common Impairments and Functional Limitations/ Disabilities </a:t>
            </a:r>
            <a:endParaRPr lang="en-IN" sz="2400"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pPr lvl="0"/>
            <a:r>
              <a:rPr lang="en-GB" sz="2400" dirty="0">
                <a:latin typeface="Times New Roman" pitchFamily="18" charset="0"/>
                <a:cs typeface="Times New Roman" pitchFamily="18" charset="0"/>
              </a:rPr>
              <a:t>Pain with repetitive activity, on palpation of the involved site, when the involved </a:t>
            </a:r>
            <a:r>
              <a:rPr lang="en-GB" sz="2400" dirty="0" err="1">
                <a:latin typeface="Times New Roman" pitchFamily="18" charset="0"/>
                <a:cs typeface="Times New Roman" pitchFamily="18" charset="0"/>
              </a:rPr>
              <a:t>musculotendinous</a:t>
            </a:r>
            <a:r>
              <a:rPr lang="en-GB" sz="2400" dirty="0">
                <a:latin typeface="Times New Roman" pitchFamily="18" charset="0"/>
                <a:cs typeface="Times New Roman" pitchFamily="18" charset="0"/>
              </a:rPr>
              <a:t> unit is stretched, and with resistance to the involved muscle </a:t>
            </a:r>
            <a:endParaRPr lang="en-IN" sz="2400"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pPr lvl="0"/>
            <a:r>
              <a:rPr lang="en-GB" sz="2400" dirty="0">
                <a:latin typeface="Times New Roman" pitchFamily="18" charset="0"/>
                <a:cs typeface="Times New Roman" pitchFamily="18" charset="0"/>
              </a:rPr>
              <a:t>Pain with weight-bearing activities and gait </a:t>
            </a:r>
            <a:endParaRPr lang="en-IN" sz="2400"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pPr lvl="0"/>
            <a:r>
              <a:rPr lang="en-GB" sz="2400" dirty="0">
                <a:latin typeface="Times New Roman" pitchFamily="18" charset="0"/>
                <a:cs typeface="Times New Roman" pitchFamily="18" charset="0"/>
              </a:rPr>
              <a:t>Muscle length–strength imbalances, especially tight </a:t>
            </a:r>
            <a:r>
              <a:rPr lang="en-GB" sz="2400" dirty="0" err="1">
                <a:latin typeface="Times New Roman" pitchFamily="18" charset="0"/>
                <a:cs typeface="Times New Roman" pitchFamily="18" charset="0"/>
              </a:rPr>
              <a:t>gastrocnemius–soleus</a:t>
            </a:r>
            <a:r>
              <a:rPr lang="en-GB" sz="2400" dirty="0">
                <a:latin typeface="Times New Roman" pitchFamily="18" charset="0"/>
                <a:cs typeface="Times New Roman" pitchFamily="18" charset="0"/>
              </a:rPr>
              <a:t> muscle group </a:t>
            </a:r>
            <a:endParaRPr lang="en-IN" sz="2400"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pPr lvl="0"/>
            <a:r>
              <a:rPr lang="en-GB" sz="2400" dirty="0">
                <a:latin typeface="Times New Roman" pitchFamily="18" charset="0"/>
                <a:cs typeface="Times New Roman" pitchFamily="18" charset="0"/>
              </a:rPr>
              <a:t>Abnormal foot posture (may be from faulty footwear) </a:t>
            </a:r>
            <a:endParaRPr lang="en-IN" sz="2400"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pPr lvl="0"/>
            <a:r>
              <a:rPr lang="en-GB" sz="2400" dirty="0">
                <a:latin typeface="Times New Roman" pitchFamily="18" charset="0"/>
                <a:cs typeface="Times New Roman" pitchFamily="18" charset="0"/>
              </a:rPr>
              <a:t>Functional limitations resulting from the impairments include decreased length of time the individual can stand, decreased distance or speed of ambulation, and restriction of sport or recreational activities</a:t>
            </a:r>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9564D2-D8FC-4FB1-BD92-538318683150}"/>
              </a:ext>
            </a:extLst>
          </p:cNvPr>
          <p:cNvSpPr>
            <a:spLocks noGrp="1"/>
          </p:cNvSpPr>
          <p:nvPr>
            <p:ph idx="1"/>
          </p:nvPr>
        </p:nvSpPr>
        <p:spPr>
          <a:xfrm>
            <a:off x="457200" y="685800"/>
            <a:ext cx="8229600" cy="5440363"/>
          </a:xfrm>
        </p:spPr>
        <p:txBody>
          <a:bodyPr anchor="ctr">
            <a:normAutofit/>
          </a:bodyPr>
          <a:lstStyle/>
          <a:p>
            <a:pPr marL="0" indent="0" algn="ctr">
              <a:buNone/>
            </a:pPr>
            <a:r>
              <a:rPr lang="en-US" sz="3600" dirty="0">
                <a:latin typeface="Times New Roman" panose="02020603050405020304" pitchFamily="18" charset="0"/>
                <a:cs typeface="Times New Roman" panose="02020603050405020304" pitchFamily="18" charset="0"/>
              </a:rPr>
              <a:t>Physiotherapy Management</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4434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38485E-F20A-4177-8D7C-3BFA8133CD89}"/>
              </a:ext>
            </a:extLst>
          </p:cNvPr>
          <p:cNvSpPr>
            <a:spLocks noGrp="1"/>
          </p:cNvSpPr>
          <p:nvPr>
            <p:ph idx="1"/>
          </p:nvPr>
        </p:nvSpPr>
        <p:spPr>
          <a:xfrm>
            <a:off x="457200" y="762000"/>
            <a:ext cx="8229600" cy="5364163"/>
          </a:xfrm>
        </p:spPr>
        <p:txBody>
          <a:bodyPr anchor="ctr"/>
          <a:lstStyle/>
          <a:p>
            <a:pPr marL="0" indent="0" algn="ctr">
              <a:buNone/>
            </a:pPr>
            <a:r>
              <a:rPr lang="en-GB" b="1" u="sng" dirty="0" smtClean="0">
                <a:latin typeface="Times New Roman" panose="02020603050405020304" pitchFamily="18" charset="0"/>
                <a:cs typeface="Times New Roman" panose="02020603050405020304" pitchFamily="18" charset="0"/>
              </a:rPr>
              <a:t>Planter </a:t>
            </a:r>
            <a:r>
              <a:rPr lang="en-GB" b="1" u="sng" dirty="0" err="1" smtClean="0">
                <a:latin typeface="Times New Roman" panose="02020603050405020304" pitchFamily="18" charset="0"/>
                <a:cs typeface="Times New Roman" panose="02020603050405020304" pitchFamily="18" charset="0"/>
              </a:rPr>
              <a:t>Fascitis</a:t>
            </a:r>
            <a:r>
              <a:rPr lang="en-GB" b="1" u="sng" dirty="0" smtClean="0">
                <a:latin typeface="Times New Roman" panose="02020603050405020304" pitchFamily="18" charset="0"/>
                <a:cs typeface="Times New Roman" panose="02020603050405020304" pitchFamily="18" charset="0"/>
              </a:rPr>
              <a:t>: </a:t>
            </a:r>
            <a:r>
              <a:rPr lang="en-GB" b="1" u="sng" dirty="0">
                <a:latin typeface="Times New Roman" panose="02020603050405020304" pitchFamily="18" charset="0"/>
                <a:cs typeface="Times New Roman" panose="02020603050405020304" pitchFamily="18" charset="0"/>
              </a:rPr>
              <a:t>Management -  Protection Phase </a:t>
            </a:r>
            <a:endParaRPr lang="en-IN" b="1" u="sng"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123626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DB3DEE-6467-4DD7-89ED-CE38F83D17C9}"/>
              </a:ext>
            </a:extLst>
          </p:cNvPr>
          <p:cNvSpPr>
            <a:spLocks noGrp="1"/>
          </p:cNvSpPr>
          <p:nvPr>
            <p:ph idx="1"/>
          </p:nvPr>
        </p:nvSpPr>
        <p:spPr>
          <a:xfrm>
            <a:off x="457200" y="685800"/>
            <a:ext cx="8229600" cy="5440363"/>
          </a:xfrm>
        </p:spPr>
        <p:txBody>
          <a:bodyPr>
            <a:normAutofit/>
          </a:bodyPr>
          <a:lstStyle/>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While tissues are inflamed, </a:t>
            </a:r>
            <a:r>
              <a:rPr lang="en-GB" sz="2400" dirty="0" smtClean="0">
                <a:latin typeface="Times New Roman" panose="02020603050405020304" pitchFamily="18" charset="0"/>
                <a:cs typeface="Times New Roman" panose="02020603050405020304" pitchFamily="18" charset="0"/>
              </a:rPr>
              <a:t>foot </a:t>
            </a:r>
            <a:r>
              <a:rPr lang="en-GB" sz="2400" dirty="0">
                <a:latin typeface="Times New Roman" panose="02020603050405020304" pitchFamily="18" charset="0"/>
                <a:cs typeface="Times New Roman" panose="02020603050405020304" pitchFamily="18" charset="0"/>
              </a:rPr>
              <a:t>symptoms should be treated as an acute condition, with rest and appropriate modalities.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Immobilization in a cast or splint with the foot slightly plantarflexed or a heel lift inside the shoe may be used to relieve stress.</a:t>
            </a:r>
            <a:endParaRPr lang="en-IN" sz="2400" dirty="0">
              <a:latin typeface="Times New Roman" panose="02020603050405020304" pitchFamily="18" charset="0"/>
              <a:cs typeface="Times New Roman" panose="02020603050405020304" pitchFamily="18" charset="0"/>
            </a:endParaRPr>
          </a:p>
          <a:p>
            <a:pPr lvl="0"/>
            <a:endParaRPr lang="en-GB" sz="2400" dirty="0">
              <a:latin typeface="Times New Roman" panose="02020603050405020304" pitchFamily="18" charset="0"/>
              <a:cs typeface="Times New Roman" panose="02020603050405020304" pitchFamily="18" charset="0"/>
            </a:endParaRPr>
          </a:p>
          <a:p>
            <a:pPr lvl="0"/>
            <a:r>
              <a:rPr lang="en-GB" sz="2400" dirty="0">
                <a:latin typeface="Times New Roman" panose="02020603050405020304" pitchFamily="18" charset="0"/>
                <a:cs typeface="Times New Roman" panose="02020603050405020304" pitchFamily="18" charset="0"/>
              </a:rPr>
              <a:t>Apply cross-friction massage to the site of the lesion. </a:t>
            </a:r>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9324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8766E0C-CCDA-4C9E-BC1D-AA5BDF1CCEDD}"/>
              </a:ext>
            </a:extLst>
          </p:cNvPr>
          <p:cNvSpPr>
            <a:spLocks noGrp="1"/>
          </p:cNvSpPr>
          <p:nvPr>
            <p:ph idx="1"/>
          </p:nvPr>
        </p:nvSpPr>
        <p:spPr>
          <a:xfrm>
            <a:off x="457200" y="762000"/>
            <a:ext cx="8229600" cy="5364163"/>
          </a:xfrm>
        </p:spPr>
        <p:txBody>
          <a:bodyPr>
            <a:normAutofit/>
          </a:bodyPr>
          <a:lstStyle/>
          <a:p>
            <a:pPr lvl="0"/>
            <a:endParaRPr lang="en-GB" sz="2400" dirty="0">
              <a:latin typeface="Times New Roman" panose="02020603050405020304" pitchFamily="18" charset="0"/>
              <a:cs typeface="Times New Roman" panose="02020603050405020304" pitchFamily="18" charset="0"/>
            </a:endParaRPr>
          </a:p>
          <a:p>
            <a:pPr lvl="0"/>
            <a:r>
              <a:rPr lang="en-GB" sz="2400" dirty="0">
                <a:latin typeface="Times New Roman" panose="02020603050405020304" pitchFamily="18" charset="0"/>
                <a:cs typeface="Times New Roman" panose="02020603050405020304" pitchFamily="18" charset="0"/>
              </a:rPr>
              <a:t>Initiate gentle muscle-setting contractions to the involved muscle in pain-free positions. </a:t>
            </a:r>
            <a:endParaRPr lang="en-IN" sz="2400" dirty="0">
              <a:latin typeface="Times New Roman" panose="02020603050405020304" pitchFamily="18" charset="0"/>
              <a:cs typeface="Times New Roman" panose="02020603050405020304" pitchFamily="18" charset="0"/>
            </a:endParaRPr>
          </a:p>
          <a:p>
            <a:pPr lvl="0"/>
            <a:endParaRPr lang="en-GB" sz="2400" dirty="0">
              <a:latin typeface="Times New Roman" panose="02020603050405020304" pitchFamily="18" charset="0"/>
              <a:cs typeface="Times New Roman" panose="02020603050405020304" pitchFamily="18" charset="0"/>
            </a:endParaRPr>
          </a:p>
          <a:p>
            <a:pPr lvl="0"/>
            <a:r>
              <a:rPr lang="en-GB" sz="2400" dirty="0">
                <a:latin typeface="Times New Roman" panose="02020603050405020304" pitchFamily="18" charset="0"/>
                <a:cs typeface="Times New Roman" panose="02020603050405020304" pitchFamily="18" charset="0"/>
              </a:rPr>
              <a:t>Teach active ROM within the pain-free ranges. </a:t>
            </a:r>
            <a:endParaRPr lang="en-IN" sz="2400" dirty="0">
              <a:latin typeface="Times New Roman" panose="02020603050405020304" pitchFamily="18" charset="0"/>
              <a:cs typeface="Times New Roman" panose="02020603050405020304" pitchFamily="18" charset="0"/>
            </a:endParaRPr>
          </a:p>
          <a:p>
            <a:pPr lvl="0"/>
            <a:endParaRPr lang="en-GB" sz="2400" dirty="0">
              <a:latin typeface="Times New Roman" panose="02020603050405020304" pitchFamily="18" charset="0"/>
              <a:cs typeface="Times New Roman" panose="02020603050405020304" pitchFamily="18" charset="0"/>
            </a:endParaRPr>
          </a:p>
          <a:p>
            <a:pPr lvl="0"/>
            <a:r>
              <a:rPr lang="en-GB" sz="2400" dirty="0">
                <a:latin typeface="Times New Roman" panose="02020603050405020304" pitchFamily="18" charset="0"/>
                <a:cs typeface="Times New Roman" panose="02020603050405020304" pitchFamily="18" charset="0"/>
              </a:rPr>
              <a:t>Instruct the patient to avoid the activity that provokes the pain. </a:t>
            </a:r>
            <a:endParaRPr lang="en-IN" sz="2400" dirty="0">
              <a:latin typeface="Times New Roman" panose="02020603050405020304" pitchFamily="18" charset="0"/>
              <a:cs typeface="Times New Roman" panose="02020603050405020304" pitchFamily="18" charset="0"/>
            </a:endParaRPr>
          </a:p>
          <a:p>
            <a:pPr lvl="0"/>
            <a:endParaRPr lang="en-GB" sz="2400" dirty="0">
              <a:latin typeface="Times New Roman" panose="02020603050405020304" pitchFamily="18" charset="0"/>
              <a:cs typeface="Times New Roman" panose="02020603050405020304" pitchFamily="18" charset="0"/>
            </a:endParaRPr>
          </a:p>
          <a:p>
            <a:pPr lvl="0"/>
            <a:r>
              <a:rPr lang="en-GB" sz="2400" dirty="0">
                <a:latin typeface="Times New Roman" panose="02020603050405020304" pitchFamily="18" charset="0"/>
                <a:cs typeface="Times New Roman" panose="02020603050405020304" pitchFamily="18" charset="0"/>
              </a:rPr>
              <a:t>Use supportive taping to provide relief of symptoms.</a:t>
            </a:r>
            <a:endParaRPr lang="en-IN" sz="2400" dirty="0">
              <a:latin typeface="Times New Roman" panose="02020603050405020304" pitchFamily="18" charset="0"/>
              <a:cs typeface="Times New Roman" panose="02020603050405020304" pitchFamily="18" charset="0"/>
            </a:endParaRPr>
          </a:p>
          <a:p>
            <a:endParaRPr lang="en-IN" sz="2400" dirty="0"/>
          </a:p>
        </p:txBody>
      </p:sp>
    </p:spTree>
    <p:extLst>
      <p:ext uri="{BB962C8B-B14F-4D97-AF65-F5344CB8AC3E}">
        <p14:creationId xmlns:p14="http://schemas.microsoft.com/office/powerpoint/2010/main" xmlns="" val="17607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A8866E7-A0C4-41B1-A3F4-7D17EC16359F}"/>
              </a:ext>
            </a:extLst>
          </p:cNvPr>
          <p:cNvSpPr>
            <a:spLocks noGrp="1"/>
          </p:cNvSpPr>
          <p:nvPr>
            <p:ph idx="1"/>
          </p:nvPr>
        </p:nvSpPr>
        <p:spPr>
          <a:xfrm>
            <a:off x="457200" y="838200"/>
            <a:ext cx="8229600" cy="5287963"/>
          </a:xfrm>
        </p:spPr>
        <p:txBody>
          <a:bodyPr anchor="ctr">
            <a:normAutofit/>
          </a:bodyPr>
          <a:lstStyle/>
          <a:p>
            <a:pPr marL="0" indent="0" algn="ctr">
              <a:buNone/>
            </a:pPr>
            <a:r>
              <a:rPr lang="en-GB" sz="2400" b="1" u="sng" dirty="0">
                <a:latin typeface="Times New Roman" panose="02020603050405020304" pitchFamily="18" charset="0"/>
                <a:cs typeface="Times New Roman" panose="02020603050405020304" pitchFamily="18" charset="0"/>
              </a:rPr>
              <a:t>FLEXIBILITY EXERCISES FOR THE ANKLE REGION </a:t>
            </a:r>
            <a:endParaRPr lang="en-IN" sz="2400" b="1" dirty="0">
              <a:latin typeface="Times New Roman" panose="02020603050405020304" pitchFamily="18" charset="0"/>
              <a:cs typeface="Times New Roman" panose="02020603050405020304" pitchFamily="18" charset="0"/>
            </a:endParaRPr>
          </a:p>
          <a:p>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4113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2000"/>
            <a:ext cx="7886700" cy="5414963"/>
          </a:xfrm>
        </p:spPr>
        <p:txBody>
          <a:bodyPr>
            <a:normAutofit/>
          </a:bodyPr>
          <a:lstStyle/>
          <a:p>
            <a:pPr algn="just">
              <a:buNone/>
            </a:pPr>
            <a:r>
              <a:rPr lang="en-IN" dirty="0" smtClean="0">
                <a:latin typeface="Times New Roman" pitchFamily="18" charset="0"/>
                <a:cs typeface="Times New Roman" pitchFamily="18" charset="0"/>
              </a:rPr>
              <a:t>Objectives</a:t>
            </a:r>
          </a:p>
          <a:p>
            <a:pPr algn="just">
              <a:buNone/>
            </a:pPr>
            <a:endParaRPr lang="en-IN" dirty="0" smtClean="0">
              <a:latin typeface="Times New Roman" pitchFamily="18" charset="0"/>
              <a:cs typeface="Times New Roman" pitchFamily="18" charset="0"/>
            </a:endParaRPr>
          </a:p>
          <a:p>
            <a:pPr algn="just">
              <a:buNone/>
            </a:pPr>
            <a:r>
              <a:rPr lang="en-IN" dirty="0" smtClean="0">
                <a:latin typeface="Times New Roman" pitchFamily="18" charset="0"/>
                <a:cs typeface="Times New Roman" pitchFamily="18" charset="0"/>
              </a:rPr>
              <a:t>In this session, the students will learn,</a:t>
            </a:r>
          </a:p>
          <a:p>
            <a:pPr algn="just">
              <a:buNone/>
            </a:pPr>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What is planter </a:t>
            </a:r>
            <a:r>
              <a:rPr lang="en-IN" dirty="0" err="1" smtClean="0">
                <a:latin typeface="Times New Roman" pitchFamily="18" charset="0"/>
                <a:cs typeface="Times New Roman" pitchFamily="18" charset="0"/>
              </a:rPr>
              <a:t>fascitis</a:t>
            </a:r>
            <a:r>
              <a:rPr lang="en-IN" dirty="0" smtClean="0">
                <a:latin typeface="Times New Roman" pitchFamily="18" charset="0"/>
                <a:cs typeface="Times New Roman" pitchFamily="18" charset="0"/>
              </a:rPr>
              <a:t> and gout?</a:t>
            </a:r>
          </a:p>
          <a:p>
            <a:pPr algn="just"/>
            <a:r>
              <a:rPr lang="en-IN" dirty="0" smtClean="0">
                <a:latin typeface="Times New Roman" pitchFamily="18" charset="0"/>
                <a:cs typeface="Times New Roman" pitchFamily="18" charset="0"/>
              </a:rPr>
              <a:t>Signs and symptoms of the same</a:t>
            </a:r>
          </a:p>
          <a:p>
            <a:pPr algn="just"/>
            <a:r>
              <a:rPr lang="en-IN" dirty="0" smtClean="0">
                <a:latin typeface="Times New Roman" pitchFamily="18" charset="0"/>
                <a:cs typeface="Times New Roman" pitchFamily="18" charset="0"/>
              </a:rPr>
              <a:t>Common impairments and activity limitation</a:t>
            </a:r>
          </a:p>
          <a:p>
            <a:pPr algn="just"/>
            <a:r>
              <a:rPr lang="en-IN" dirty="0" smtClean="0">
                <a:latin typeface="Times New Roman" pitchFamily="18" charset="0"/>
                <a:cs typeface="Times New Roman" pitchFamily="18" charset="0"/>
              </a:rPr>
              <a:t>Points to be assessed</a:t>
            </a:r>
          </a:p>
          <a:p>
            <a:pPr algn="just"/>
            <a:r>
              <a:rPr lang="en-IN" dirty="0" smtClean="0">
                <a:latin typeface="Times New Roman" pitchFamily="18" charset="0"/>
                <a:cs typeface="Times New Roman" pitchFamily="18" charset="0"/>
              </a:rPr>
              <a:t>Physiotherapy management based on the duration of </a:t>
            </a:r>
            <a:r>
              <a:rPr lang="en-IN" smtClean="0">
                <a:latin typeface="Times New Roman" pitchFamily="18" charset="0"/>
                <a:cs typeface="Times New Roman" pitchFamily="18" charset="0"/>
              </a:rPr>
              <a:t>the disease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599EEEB-254E-407B-BB07-662BB2EFE21F}"/>
              </a:ext>
            </a:extLst>
          </p:cNvPr>
          <p:cNvSpPr>
            <a:spLocks noGrp="1"/>
          </p:cNvSpPr>
          <p:nvPr>
            <p:ph idx="1"/>
          </p:nvPr>
        </p:nvSpPr>
        <p:spPr>
          <a:xfrm>
            <a:off x="457200" y="762000"/>
            <a:ext cx="8229600" cy="5364163"/>
          </a:xfrm>
        </p:spPr>
        <p:txBody>
          <a:bodyPr>
            <a:normAutofit/>
          </a:bodyPr>
          <a:lstStyle/>
          <a:p>
            <a:pPr marL="0" indent="0">
              <a:buNone/>
            </a:pPr>
            <a:r>
              <a:rPr lang="en-GB" sz="2400" b="1" dirty="0">
                <a:latin typeface="Times New Roman" panose="02020603050405020304" pitchFamily="18" charset="0"/>
                <a:cs typeface="Times New Roman" panose="02020603050405020304" pitchFamily="18" charset="0"/>
              </a:rPr>
              <a:t>Increase Dorsiflexion of the Ankle </a:t>
            </a:r>
            <a:endParaRPr lang="en-IN" sz="2400" b="1"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The muscles that restrict dorsiflexion of the ankle are the one-joint soleus and the two-joint gastrocnemius.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To effectively stretch the gastrocnemius, the knee must be extended while dorsiflexing the ankle.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To isolate stretch to the soleus, the knee must be flexed during dorsiflexion to take tension off the gastrocnemius. </a:t>
            </a:r>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57234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8A9B962-E142-4DA5-9079-B950628802C4}"/>
              </a:ext>
            </a:extLst>
          </p:cNvPr>
          <p:cNvSpPr>
            <a:spLocks noGrp="1"/>
          </p:cNvSpPr>
          <p:nvPr>
            <p:ph idx="1"/>
          </p:nvPr>
        </p:nvSpPr>
        <p:spPr>
          <a:xfrm>
            <a:off x="457200" y="838200"/>
            <a:ext cx="8229600" cy="5287963"/>
          </a:xfrm>
        </p:spPr>
        <p:txBody>
          <a:bodyPr>
            <a:normAutofit/>
          </a:bodyPr>
          <a:lstStyle/>
          <a:p>
            <a:pPr lvl="0" algn="just"/>
            <a:r>
              <a:rPr lang="en-GB" sz="2400" u="sng" dirty="0" smtClean="0">
                <a:latin typeface="Times New Roman" panose="02020603050405020304" pitchFamily="18" charset="0"/>
                <a:cs typeface="Times New Roman" panose="02020603050405020304" pitchFamily="18" charset="0"/>
              </a:rPr>
              <a:t>Patient </a:t>
            </a:r>
            <a:r>
              <a:rPr lang="en-GB" sz="2400" u="sng" dirty="0">
                <a:latin typeface="Times New Roman" panose="02020603050405020304" pitchFamily="18" charset="0"/>
                <a:cs typeface="Times New Roman" panose="02020603050405020304" pitchFamily="18" charset="0"/>
              </a:rPr>
              <a:t>position and procedure: </a:t>
            </a:r>
            <a:r>
              <a:rPr lang="en-GB" sz="2400" dirty="0">
                <a:latin typeface="Times New Roman" panose="02020603050405020304" pitchFamily="18" charset="0"/>
                <a:cs typeface="Times New Roman" panose="02020603050405020304" pitchFamily="18" charset="0"/>
              </a:rPr>
              <a:t>Long-sitting or with the knee partially flexed and with a towel or belt under the forefoot. Have the patient pull the foot into dorsiflexion. </a:t>
            </a:r>
            <a:endParaRPr lang="en-IN" sz="2400" dirty="0">
              <a:latin typeface="Times New Roman" panose="02020603050405020304" pitchFamily="18" charset="0"/>
              <a:cs typeface="Times New Roman" panose="02020603050405020304" pitchFamily="18" charset="0"/>
            </a:endParaRPr>
          </a:p>
          <a:p>
            <a:pPr lvl="0" algn="just"/>
            <a:endParaRPr lang="en-GB" sz="2400" dirty="0">
              <a:latin typeface="Times New Roman" panose="02020603050405020304" pitchFamily="18" charset="0"/>
              <a:cs typeface="Times New Roman" panose="02020603050405020304" pitchFamily="18" charset="0"/>
            </a:endParaRPr>
          </a:p>
          <a:p>
            <a:pPr lvl="0" algn="just"/>
            <a:r>
              <a:rPr lang="en-GB" sz="2400" u="sng" dirty="0">
                <a:latin typeface="Times New Roman" panose="02020603050405020304" pitchFamily="18" charset="0"/>
                <a:cs typeface="Times New Roman" panose="02020603050405020304" pitchFamily="18" charset="0"/>
              </a:rPr>
              <a:t>Patient position and procedure: </a:t>
            </a:r>
            <a:r>
              <a:rPr lang="en-GB" sz="2400" dirty="0">
                <a:latin typeface="Times New Roman" panose="02020603050405020304" pitchFamily="18" charset="0"/>
                <a:cs typeface="Times New Roman" panose="02020603050405020304" pitchFamily="18" charset="0"/>
              </a:rPr>
              <a:t>Sitting with the foot flat on the floor. Have the patient slide the foot backward, keeping the heel on the floor. </a:t>
            </a:r>
            <a:endParaRPr lang="en-GB" sz="2400" dirty="0" smtClean="0">
              <a:latin typeface="Times New Roman" panose="02020603050405020304" pitchFamily="18" charset="0"/>
              <a:cs typeface="Times New Roman" panose="02020603050405020304" pitchFamily="18" charset="0"/>
            </a:endParaRPr>
          </a:p>
          <a:p>
            <a:pPr algn="just"/>
            <a:endParaRPr lang="en-GB" sz="2400" u="sng" dirty="0" smtClean="0">
              <a:latin typeface="Times New Roman" panose="02020603050405020304" pitchFamily="18" charset="0"/>
              <a:cs typeface="Times New Roman" panose="02020603050405020304" pitchFamily="18" charset="0"/>
            </a:endParaRPr>
          </a:p>
          <a:p>
            <a:pPr algn="just"/>
            <a:r>
              <a:rPr lang="en-GB" sz="2400" u="sng" dirty="0" smtClean="0">
                <a:latin typeface="Times New Roman" panose="02020603050405020304" pitchFamily="18" charset="0"/>
                <a:cs typeface="Times New Roman" panose="02020603050405020304" pitchFamily="18" charset="0"/>
              </a:rPr>
              <a:t>Patient </a:t>
            </a:r>
            <a:r>
              <a:rPr lang="en-GB" sz="2400" u="sng" dirty="0">
                <a:latin typeface="Times New Roman" panose="02020603050405020304" pitchFamily="18" charset="0"/>
                <a:cs typeface="Times New Roman" panose="02020603050405020304" pitchFamily="18" charset="0"/>
              </a:rPr>
              <a:t>position and procedure: </a:t>
            </a:r>
            <a:r>
              <a:rPr lang="en-GB" sz="2400" dirty="0" smtClean="0">
                <a:latin typeface="Times New Roman" panose="02020603050405020304" pitchFamily="18" charset="0"/>
                <a:cs typeface="Times New Roman" panose="02020603050405020304" pitchFamily="18" charset="0"/>
              </a:rPr>
              <a:t>Standing</a:t>
            </a:r>
            <a:r>
              <a:rPr lang="en-GB" sz="2400" dirty="0">
                <a:latin typeface="Times New Roman" panose="02020603050405020304" pitchFamily="18" charset="0"/>
                <a:cs typeface="Times New Roman" panose="02020603050405020304" pitchFamily="18" charset="0"/>
              </a:rPr>
              <a:t>. Have the patient stride forward with one foot, keeping the heel of the back foot flat on the floor (the back foot is the one being stretched). </a:t>
            </a:r>
            <a:r>
              <a:rPr lang="en-GB" sz="2400" dirty="0" smtClean="0">
                <a:latin typeface="Times New Roman" panose="02020603050405020304" pitchFamily="18" charset="0"/>
                <a:cs typeface="Times New Roman" panose="02020603050405020304" pitchFamily="18" charset="0"/>
              </a:rPr>
              <a:t>To </a:t>
            </a:r>
            <a:r>
              <a:rPr lang="en-GB" sz="2400" dirty="0">
                <a:latin typeface="Times New Roman" panose="02020603050405020304" pitchFamily="18" charset="0"/>
                <a:cs typeface="Times New Roman" panose="02020603050405020304" pitchFamily="18" charset="0"/>
              </a:rPr>
              <a:t>stretch the gastrocnemius muscle, the knee of the back leg is kept extended; to stretch the soleus, the knee of the back leg is flexed. </a:t>
            </a:r>
            <a:endParaRPr lang="en-IN" sz="2400" dirty="0">
              <a:latin typeface="Times New Roman" panose="02020603050405020304" pitchFamily="18" charset="0"/>
              <a:cs typeface="Times New Roman" panose="02020603050405020304" pitchFamily="18" charset="0"/>
            </a:endParaRPr>
          </a:p>
          <a:p>
            <a:pPr lvl="0" algn="just"/>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54874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244E6DD-3A3E-4CFE-BD73-2FB1A986C352}"/>
              </a:ext>
            </a:extLst>
          </p:cNvPr>
          <p:cNvSpPr>
            <a:spLocks noGrp="1"/>
          </p:cNvSpPr>
          <p:nvPr>
            <p:ph idx="1"/>
          </p:nvPr>
        </p:nvSpPr>
        <p:spPr>
          <a:xfrm>
            <a:off x="457200" y="762000"/>
            <a:ext cx="8229600" cy="5364163"/>
          </a:xfrm>
        </p:spPr>
        <p:txBody>
          <a:bodyPr>
            <a:normAutofit/>
          </a:bodyPr>
          <a:lstStyle/>
          <a:p>
            <a:pPr lvl="0"/>
            <a:endParaRPr lang="en-GB" sz="2400" u="sng" dirty="0">
              <a:latin typeface="Times New Roman" panose="02020603050405020304" pitchFamily="18" charset="0"/>
              <a:cs typeface="Times New Roman" panose="02020603050405020304" pitchFamily="18" charset="0"/>
            </a:endParaRPr>
          </a:p>
          <a:p>
            <a:pPr lvl="0"/>
            <a:r>
              <a:rPr lang="en-GB" sz="2400" u="sng" dirty="0">
                <a:latin typeface="Times New Roman" panose="02020603050405020304" pitchFamily="18" charset="0"/>
                <a:cs typeface="Times New Roman" panose="02020603050405020304" pitchFamily="18" charset="0"/>
              </a:rPr>
              <a:t>Patient position and procedure: </a:t>
            </a:r>
            <a:r>
              <a:rPr lang="en-GB" sz="2400" dirty="0">
                <a:latin typeface="Times New Roman" panose="02020603050405020304" pitchFamily="18" charset="0"/>
                <a:cs typeface="Times New Roman" panose="02020603050405020304" pitchFamily="18" charset="0"/>
              </a:rPr>
              <a:t>Standing on an inclined board with feet pointing upward and heels downward. Greater stretch occurs if the patient leans forward. </a:t>
            </a:r>
            <a:r>
              <a:rPr lang="en-GB" sz="2400" dirty="0" smtClean="0">
                <a:latin typeface="Times New Roman" panose="02020603050405020304" pitchFamily="18" charset="0"/>
                <a:cs typeface="Times New Roman" panose="02020603050405020304" pitchFamily="18" charset="0"/>
              </a:rPr>
              <a:t>Little </a:t>
            </a:r>
            <a:r>
              <a:rPr lang="en-GB" sz="2400" dirty="0">
                <a:latin typeface="Times New Roman" panose="02020603050405020304" pitchFamily="18" charset="0"/>
                <a:cs typeface="Times New Roman" panose="02020603050405020304" pitchFamily="18" charset="0"/>
              </a:rPr>
              <a:t>effort is required to maintain this position for extended periods.</a:t>
            </a:r>
            <a:endParaRPr lang="en-IN" sz="2400" dirty="0">
              <a:latin typeface="Times New Roman" panose="02020603050405020304" pitchFamily="18" charset="0"/>
              <a:cs typeface="Times New Roman" panose="02020603050405020304" pitchFamily="18" charset="0"/>
            </a:endParaRPr>
          </a:p>
          <a:p>
            <a:pPr lvl="0"/>
            <a:endParaRPr lang="en-GB" sz="2400" dirty="0">
              <a:latin typeface="Times New Roman" panose="02020603050405020304" pitchFamily="18" charset="0"/>
              <a:cs typeface="Times New Roman" panose="02020603050405020304" pitchFamily="18" charset="0"/>
            </a:endParaRPr>
          </a:p>
          <a:p>
            <a:pPr lvl="0"/>
            <a:r>
              <a:rPr lang="en-GB" sz="2400" u="sng" dirty="0">
                <a:latin typeface="Times New Roman" panose="02020603050405020304" pitchFamily="18" charset="0"/>
                <a:cs typeface="Times New Roman" panose="02020603050405020304" pitchFamily="18" charset="0"/>
              </a:rPr>
              <a:t>Patient position and procedure:</a:t>
            </a:r>
            <a:r>
              <a:rPr lang="en-GB" sz="2400" dirty="0">
                <a:latin typeface="Times New Roman" panose="02020603050405020304" pitchFamily="18" charset="0"/>
                <a:cs typeface="Times New Roman" panose="02020603050405020304" pitchFamily="18" charset="0"/>
              </a:rPr>
              <a:t> Standing, with the forefoot on the edge of a step or stool and heel over the edge. Have the patient slowly lower the heel over the edge (heel drop).</a:t>
            </a:r>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75464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09ACAE-3B1E-4D05-8022-D51DAA07CBDE}"/>
              </a:ext>
            </a:extLst>
          </p:cNvPr>
          <p:cNvSpPr>
            <a:spLocks noGrp="1"/>
          </p:cNvSpPr>
          <p:nvPr>
            <p:ph idx="1"/>
          </p:nvPr>
        </p:nvSpPr>
        <p:spPr>
          <a:xfrm>
            <a:off x="457200" y="762000"/>
            <a:ext cx="8229600" cy="5364163"/>
          </a:xfrm>
        </p:spPr>
        <p:txBody>
          <a:bodyPr>
            <a:normAutofit/>
          </a:bodyPr>
          <a:lstStyle/>
          <a:p>
            <a:pPr marL="0" indent="0">
              <a:buNone/>
            </a:pPr>
            <a:r>
              <a:rPr lang="en-GB" sz="2400" b="1" dirty="0">
                <a:latin typeface="Times New Roman" panose="02020603050405020304" pitchFamily="18" charset="0"/>
                <a:cs typeface="Times New Roman" panose="02020603050405020304" pitchFamily="18" charset="0"/>
              </a:rPr>
              <a:t>Stretching the Plantar Fascia of the Foot </a:t>
            </a:r>
            <a:endParaRPr lang="en-IN" sz="2400" b="1"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u="sng" dirty="0">
                <a:latin typeface="Times New Roman" panose="02020603050405020304" pitchFamily="18" charset="0"/>
                <a:cs typeface="Times New Roman" panose="02020603050405020304" pitchFamily="18" charset="0"/>
              </a:rPr>
              <a:t>Patient position and procedure:</a:t>
            </a:r>
            <a:r>
              <a:rPr lang="en-GB" sz="2400" dirty="0">
                <a:latin typeface="Times New Roman" panose="02020603050405020304" pitchFamily="18" charset="0"/>
                <a:cs typeface="Times New Roman" panose="02020603050405020304" pitchFamily="18" charset="0"/>
              </a:rPr>
              <a:t> Sitting with the foot placed across the opposite knee. Teach the patient to use his or her thumbs to apply deep massage horizontally and longitudinally across the plantar surface of the foot.</a:t>
            </a:r>
            <a:endParaRPr lang="en-IN"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u="sng" dirty="0">
                <a:latin typeface="Times New Roman" panose="02020603050405020304" pitchFamily="18" charset="0"/>
                <a:cs typeface="Times New Roman" panose="02020603050405020304" pitchFamily="18" charset="0"/>
              </a:rPr>
              <a:t>Patient position and procedure: </a:t>
            </a:r>
            <a:r>
              <a:rPr lang="en-GB" sz="2400" dirty="0">
                <a:latin typeface="Times New Roman" panose="02020603050405020304" pitchFamily="18" charset="0"/>
                <a:cs typeface="Times New Roman" panose="02020603050405020304" pitchFamily="18" charset="0"/>
              </a:rPr>
              <a:t>Sitting with a ball or small roller (or bottle) under the foot. Have the patient roll the foot forward and backward across the curved surface, using as much pressure as is comfortable. Pressing down on the knee with one or both hands can exert additional force. </a:t>
            </a:r>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03506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DBAF22-AB52-465A-A730-71A67872FD6F}"/>
              </a:ext>
            </a:extLst>
          </p:cNvPr>
          <p:cNvSpPr>
            <a:spLocks noGrp="1"/>
          </p:cNvSpPr>
          <p:nvPr>
            <p:ph idx="1"/>
          </p:nvPr>
        </p:nvSpPr>
        <p:spPr>
          <a:xfrm>
            <a:off x="457200" y="762000"/>
            <a:ext cx="8229600" cy="5364163"/>
          </a:xfrm>
        </p:spPr>
        <p:txBody>
          <a:bodyPr anchor="ctr">
            <a:normAutofit/>
          </a:bodyPr>
          <a:lstStyle/>
          <a:p>
            <a:pPr marL="0" indent="0" algn="ctr">
              <a:buNone/>
            </a:pPr>
            <a:r>
              <a:rPr lang="en-GB" sz="2400" b="1" u="sng" dirty="0">
                <a:latin typeface="Times New Roman" panose="02020603050405020304" pitchFamily="18" charset="0"/>
                <a:cs typeface="Times New Roman" panose="02020603050405020304" pitchFamily="18" charset="0"/>
              </a:rPr>
              <a:t>EXERCISES TO DEVELOP AND IMPROVE MUSCLE PERFORMANCE AND FUNCTIONAL CONTROL</a:t>
            </a:r>
            <a:endParaRPr lang="en-IN" sz="2400" b="1" dirty="0">
              <a:latin typeface="Times New Roman" panose="02020603050405020304" pitchFamily="18" charset="0"/>
              <a:cs typeface="Times New Roman" panose="02020603050405020304" pitchFamily="18" charset="0"/>
            </a:endParaRPr>
          </a:p>
          <a:p>
            <a:pPr algn="ct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6642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14A558-5C7F-418B-BFE1-3DBAFA23F4E2}"/>
              </a:ext>
            </a:extLst>
          </p:cNvPr>
          <p:cNvSpPr>
            <a:spLocks noGrp="1"/>
          </p:cNvSpPr>
          <p:nvPr>
            <p:ph idx="1"/>
          </p:nvPr>
        </p:nvSpPr>
        <p:spPr>
          <a:xfrm>
            <a:off x="457200" y="762000"/>
            <a:ext cx="8229600" cy="5364163"/>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Activities to Develop Dynamic Neuromuscular Control</a:t>
            </a:r>
            <a:endParaRPr lang="en-IN" sz="2400" b="1" dirty="0">
              <a:latin typeface="Times New Roman" panose="02020603050405020304" pitchFamily="18" charset="0"/>
              <a:cs typeface="Times New Roman" panose="02020603050405020304" pitchFamily="18" charset="0"/>
            </a:endParaRPr>
          </a:p>
          <a:p>
            <a:pPr lvl="0" algn="just"/>
            <a:endParaRPr lang="en-GB" sz="2400" u="sng" dirty="0" smtClean="0">
              <a:latin typeface="Times New Roman" panose="02020603050405020304" pitchFamily="18" charset="0"/>
              <a:cs typeface="Times New Roman" panose="02020603050405020304" pitchFamily="18" charset="0"/>
            </a:endParaRPr>
          </a:p>
          <a:p>
            <a:pPr lvl="0" algn="just"/>
            <a:r>
              <a:rPr lang="en-GB" sz="2400" u="sng" dirty="0" smtClean="0">
                <a:latin typeface="Times New Roman" panose="02020603050405020304" pitchFamily="18" charset="0"/>
                <a:cs typeface="Times New Roman" panose="02020603050405020304" pitchFamily="18" charset="0"/>
              </a:rPr>
              <a:t>Patient </a:t>
            </a:r>
            <a:r>
              <a:rPr lang="en-GB" sz="2400" u="sng" dirty="0">
                <a:latin typeface="Times New Roman" panose="02020603050405020304" pitchFamily="18" charset="0"/>
                <a:cs typeface="Times New Roman" panose="02020603050405020304" pitchFamily="18" charset="0"/>
              </a:rPr>
              <a:t>position and procedure: </a:t>
            </a:r>
            <a:r>
              <a:rPr lang="en-GB" sz="2400" dirty="0">
                <a:latin typeface="Times New Roman" panose="02020603050405020304" pitchFamily="18" charset="0"/>
                <a:cs typeface="Times New Roman" panose="02020603050405020304" pitchFamily="18" charset="0"/>
              </a:rPr>
              <a:t>Long-sitting or with the knees partially flexed. Have the patient practice contracting each of the major muscles while concentrating on his or her actions, for example, dorsiflexion with inversion (anterior tibialis), plantarflexion with inversion (posterior tibialis), and eversion (peroneus muscles). </a:t>
            </a:r>
            <a:endParaRPr lang="en-IN" sz="2400" dirty="0">
              <a:latin typeface="Times New Roman" panose="02020603050405020304" pitchFamily="18" charset="0"/>
              <a:cs typeface="Times New Roman" panose="02020603050405020304" pitchFamily="18" charset="0"/>
            </a:endParaRPr>
          </a:p>
          <a:p>
            <a:pPr lvl="0" algn="just"/>
            <a:r>
              <a:rPr lang="en-GB" sz="2400" u="sng" dirty="0">
                <a:latin typeface="Times New Roman" panose="02020603050405020304" pitchFamily="18" charset="0"/>
                <a:cs typeface="Times New Roman" panose="02020603050405020304" pitchFamily="18" charset="0"/>
              </a:rPr>
              <a:t>Patient position and procedure: </a:t>
            </a:r>
            <a:r>
              <a:rPr lang="en-GB" sz="2400" dirty="0">
                <a:latin typeface="Times New Roman" panose="02020603050405020304" pitchFamily="18" charset="0"/>
                <a:cs typeface="Times New Roman" panose="02020603050405020304" pitchFamily="18" charset="0"/>
              </a:rPr>
              <a:t>Long-sitting or with the knee partially flexed. Instruct the patient to “draw” the alphabet in space leading with the toes but moving at the ankle. For variety have the patient “print” using capital letters, then with lower case letters, or “write” words such as his or her name or address.</a:t>
            </a:r>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8321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0C72945-7E8F-40D4-8A8C-050E55C868CC}"/>
              </a:ext>
            </a:extLst>
          </p:cNvPr>
          <p:cNvSpPr>
            <a:spLocks noGrp="1"/>
          </p:cNvSpPr>
          <p:nvPr>
            <p:ph idx="1"/>
          </p:nvPr>
        </p:nvSpPr>
        <p:spPr>
          <a:xfrm>
            <a:off x="457200" y="685800"/>
            <a:ext cx="8229600" cy="5440363"/>
          </a:xfrm>
        </p:spPr>
        <p:txBody>
          <a:bodyPr>
            <a:normAutofit/>
          </a:bodyPr>
          <a:lstStyle/>
          <a:p>
            <a:pPr lvl="0" algn="just"/>
            <a:r>
              <a:rPr lang="en-GB" sz="2400" u="sng" dirty="0">
                <a:latin typeface="Times New Roman" panose="02020603050405020304" pitchFamily="18" charset="0"/>
                <a:cs typeface="Times New Roman" panose="02020603050405020304" pitchFamily="18" charset="0"/>
              </a:rPr>
              <a:t>Patient position and procedure: </a:t>
            </a:r>
            <a:r>
              <a:rPr lang="en-GB" sz="2400" dirty="0">
                <a:latin typeface="Times New Roman" panose="02020603050405020304" pitchFamily="18" charset="0"/>
                <a:cs typeface="Times New Roman" panose="02020603050405020304" pitchFamily="18" charset="0"/>
              </a:rPr>
              <a:t>Sitting on a chair or low mat table with feet on the floor. Place a number of small objects, such as marbles or dice, to one side of the involved foot. Have the patient pick up one object at a time by curling the toes around it and then placing it in a container on the other side of the foot. This emphasizes the plantar muscles as well as inversion and eversion. </a:t>
            </a:r>
            <a:endParaRPr lang="en-IN" sz="2400" dirty="0">
              <a:latin typeface="Times New Roman" panose="02020603050405020304" pitchFamily="18" charset="0"/>
              <a:cs typeface="Times New Roman" panose="02020603050405020304" pitchFamily="18" charset="0"/>
            </a:endParaRPr>
          </a:p>
          <a:p>
            <a:pPr lvl="0" algn="just"/>
            <a:endParaRPr lang="en-GB" sz="2400" u="sng" dirty="0">
              <a:latin typeface="Times New Roman" panose="02020603050405020304" pitchFamily="18" charset="0"/>
              <a:cs typeface="Times New Roman" panose="02020603050405020304" pitchFamily="18" charset="0"/>
            </a:endParaRPr>
          </a:p>
          <a:p>
            <a:pPr lvl="0" algn="just"/>
            <a:r>
              <a:rPr lang="en-GB" sz="2400" u="sng" dirty="0">
                <a:latin typeface="Times New Roman" panose="02020603050405020304" pitchFamily="18" charset="0"/>
                <a:cs typeface="Times New Roman" panose="02020603050405020304" pitchFamily="18" charset="0"/>
              </a:rPr>
              <a:t>Patient position and procedure: </a:t>
            </a:r>
            <a:r>
              <a:rPr lang="en-GB" sz="2400" dirty="0">
                <a:latin typeface="Times New Roman" panose="02020603050405020304" pitchFamily="18" charset="0"/>
                <a:cs typeface="Times New Roman" panose="02020603050405020304" pitchFamily="18" charset="0"/>
              </a:rPr>
              <a:t>Sitting with feet on the floor or standing. Have the patient curl the toes against the resistance of the floor. Place a towel or tissue paper under the feet, and have the patient attempt to wrinkle it up by keeping the heel on the floor and flexing the toes. </a:t>
            </a:r>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54155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AE64F1-E05A-46FB-B61F-693807F07366}"/>
              </a:ext>
            </a:extLst>
          </p:cNvPr>
          <p:cNvSpPr>
            <a:spLocks noGrp="1"/>
          </p:cNvSpPr>
          <p:nvPr>
            <p:ph idx="1"/>
          </p:nvPr>
        </p:nvSpPr>
        <p:spPr>
          <a:xfrm>
            <a:off x="457200" y="838200"/>
            <a:ext cx="8229600" cy="5287963"/>
          </a:xfrm>
        </p:spPr>
        <p:txBody>
          <a:bodyPr>
            <a:normAutofit/>
          </a:bodyPr>
          <a:lstStyle/>
          <a:p>
            <a:pPr lvl="0" algn="just"/>
            <a:r>
              <a:rPr lang="en-GB" sz="2400" u="sng" dirty="0">
                <a:latin typeface="Times New Roman" panose="02020603050405020304" pitchFamily="18" charset="0"/>
                <a:cs typeface="Times New Roman" panose="02020603050405020304" pitchFamily="18" charset="0"/>
              </a:rPr>
              <a:t>Patient position and procedure: </a:t>
            </a:r>
            <a:r>
              <a:rPr lang="en-GB" sz="2400" dirty="0">
                <a:latin typeface="Times New Roman" panose="02020603050405020304" pitchFamily="18" charset="0"/>
                <a:cs typeface="Times New Roman" panose="02020603050405020304" pitchFamily="18" charset="0"/>
              </a:rPr>
              <a:t>Sitting, with the feet on the floor. Have the patient attempt to raise the medial longitudinal arch while keeping the forefoot and hindfoot on the floor. External rotation of the tibia should occur but not abduction of the hips. The activity is repeated until the patient has consistent control, then it is performed while standing as a progression. </a:t>
            </a:r>
            <a:endParaRPr lang="en-IN" sz="2400" dirty="0">
              <a:latin typeface="Times New Roman" panose="02020603050405020304" pitchFamily="18" charset="0"/>
              <a:cs typeface="Times New Roman" panose="02020603050405020304" pitchFamily="18" charset="0"/>
            </a:endParaRPr>
          </a:p>
          <a:p>
            <a:pPr lvl="0" algn="just"/>
            <a:endParaRPr lang="en-GB" sz="2400" dirty="0">
              <a:latin typeface="Times New Roman" panose="02020603050405020304" pitchFamily="18" charset="0"/>
              <a:cs typeface="Times New Roman" panose="02020603050405020304" pitchFamily="18" charset="0"/>
            </a:endParaRPr>
          </a:p>
          <a:p>
            <a:pPr lvl="0" algn="just"/>
            <a:r>
              <a:rPr lang="en-GB" sz="2400" u="sng" dirty="0">
                <a:latin typeface="Times New Roman" panose="02020603050405020304" pitchFamily="18" charset="0"/>
                <a:cs typeface="Times New Roman" panose="02020603050405020304" pitchFamily="18" charset="0"/>
              </a:rPr>
              <a:t>Patient position and procedure: </a:t>
            </a:r>
            <a:r>
              <a:rPr lang="en-GB" sz="2400" dirty="0">
                <a:latin typeface="Times New Roman" panose="02020603050405020304" pitchFamily="18" charset="0"/>
                <a:cs typeface="Times New Roman" panose="02020603050405020304" pitchFamily="18" charset="0"/>
              </a:rPr>
              <a:t>Sitting with a tennis ball placed between the soles of the feet. Instruct the patient to roll the tennis ball back and forth from heel to forefoot. </a:t>
            </a:r>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8003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23ABE76-44CB-4247-8DF8-E17509E6A22C}"/>
              </a:ext>
            </a:extLst>
          </p:cNvPr>
          <p:cNvSpPr>
            <a:spLocks noGrp="1"/>
          </p:cNvSpPr>
          <p:nvPr>
            <p:ph idx="1"/>
          </p:nvPr>
        </p:nvSpPr>
        <p:spPr>
          <a:xfrm>
            <a:off x="457200" y="609600"/>
            <a:ext cx="8229600" cy="5516563"/>
          </a:xfrm>
        </p:spPr>
        <p:txBody>
          <a:bodyPr anchor="ctr">
            <a:noAutofit/>
          </a:bodyPr>
          <a:lstStyle/>
          <a:p>
            <a:pPr lvl="0" algn="just"/>
            <a:r>
              <a:rPr lang="en-GB" sz="2400" u="sng" dirty="0">
                <a:latin typeface="Times New Roman" panose="02020603050405020304" pitchFamily="18" charset="0"/>
                <a:cs typeface="Times New Roman" panose="02020603050405020304" pitchFamily="18" charset="0"/>
              </a:rPr>
              <a:t>Patient position and procedure: </a:t>
            </a:r>
            <a:r>
              <a:rPr lang="en-GB" sz="2400" dirty="0">
                <a:latin typeface="Times New Roman" panose="02020603050405020304" pitchFamily="18" charset="0"/>
                <a:cs typeface="Times New Roman" panose="02020603050405020304" pitchFamily="18" charset="0"/>
              </a:rPr>
              <a:t>Sitting with both feet and just the involved foot on a rocker or balance board. Have patient perform controlled ankle and foot motions (with or without the assistance of the normal foot) into dorsiflexion and plantarflexion and inversion and eversion. If the equipment permits, the patient also can perform circumduction in each direction. Progress this activity to the standing position to further develop control and to develop balance. </a:t>
            </a:r>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46907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384D51-6081-4873-BDBE-9CEB7DD9A573}"/>
              </a:ext>
            </a:extLst>
          </p:cNvPr>
          <p:cNvSpPr>
            <a:spLocks noGrp="1"/>
          </p:cNvSpPr>
          <p:nvPr>
            <p:ph idx="1"/>
          </p:nvPr>
        </p:nvSpPr>
        <p:spPr>
          <a:xfrm>
            <a:off x="457200" y="762000"/>
            <a:ext cx="8229600" cy="5364163"/>
          </a:xfrm>
        </p:spPr>
        <p:txBody>
          <a:bodyPr anchor="ctr">
            <a:normAutofit/>
          </a:bodyPr>
          <a:lstStyle/>
          <a:p>
            <a:pPr algn="just"/>
            <a:r>
              <a:rPr lang="en-GB" sz="2400" u="sng" dirty="0">
                <a:latin typeface="Times New Roman" panose="02020603050405020304" pitchFamily="18" charset="0"/>
                <a:cs typeface="Times New Roman" panose="02020603050405020304" pitchFamily="18" charset="0"/>
              </a:rPr>
              <a:t>Patient position and procedure: </a:t>
            </a:r>
            <a:r>
              <a:rPr lang="en-GB" sz="2400" dirty="0">
                <a:latin typeface="Times New Roman" panose="02020603050405020304" pitchFamily="18" charset="0"/>
                <a:cs typeface="Times New Roman" panose="02020603050405020304" pitchFamily="18" charset="0"/>
              </a:rPr>
              <a:t>Standing. Have the patient practice walking while concentrating on placement of the feet and shifting body weight with each step. The patient begins by accepting body weight on the heel, then shifting the weight along the lateral border of the foot to the fifth metatarsal head and across to the first metatarsal head and great toe for push-off.</a:t>
            </a:r>
            <a:endParaRPr lang="en-IN" sz="2400" dirty="0">
              <a:latin typeface="Times New Roman" panose="02020603050405020304" pitchFamily="18" charset="0"/>
              <a:cs typeface="Times New Roman" panose="02020603050405020304" pitchFamily="18" charset="0"/>
            </a:endParaRPr>
          </a:p>
          <a:p>
            <a:pPr algn="just"/>
            <a:endParaRPr lang="en-IN" sz="2400" dirty="0"/>
          </a:p>
        </p:txBody>
      </p:sp>
    </p:spTree>
    <p:extLst>
      <p:ext uri="{BB962C8B-B14F-4D97-AF65-F5344CB8AC3E}">
        <p14:creationId xmlns:p14="http://schemas.microsoft.com/office/powerpoint/2010/main" xmlns="" val="84722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dmin\Pictures\Screenshots\Screenshot (53)_LI.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533400"/>
            <a:ext cx="3169877" cy="5715000"/>
          </a:xfrm>
          <a:prstGeom prst="rect">
            <a:avLst/>
          </a:prstGeom>
          <a:noFill/>
          <a:ln>
            <a:noFill/>
          </a:ln>
        </p:spPr>
      </p:pic>
      <p:sp>
        <p:nvSpPr>
          <p:cNvPr id="5" name="Rectangle 4"/>
          <p:cNvSpPr/>
          <p:nvPr/>
        </p:nvSpPr>
        <p:spPr>
          <a:xfrm>
            <a:off x="457200" y="381000"/>
            <a:ext cx="4572000" cy="5570756"/>
          </a:xfrm>
          <a:prstGeom prst="rect">
            <a:avLst/>
          </a:prstGeom>
        </p:spPr>
        <p:txBody>
          <a:bodyPr wrap="square">
            <a:spAutoFit/>
          </a:bodyPr>
          <a:lstStyle/>
          <a:p>
            <a:pPr algn="ctr"/>
            <a:r>
              <a:rPr lang="en-GB" sz="2400" b="1" dirty="0">
                <a:latin typeface="Times New Roman" pitchFamily="18" charset="0"/>
                <a:cs typeface="Times New Roman" pitchFamily="18" charset="0"/>
              </a:rPr>
              <a:t>Planter Fascia</a:t>
            </a:r>
          </a:p>
          <a:p>
            <a:pPr algn="just">
              <a:buFont typeface="Arial" pitchFamily="34" charset="0"/>
              <a:buChar char="•"/>
            </a:pPr>
            <a:endParaRPr lang="en-GB" sz="2400" dirty="0">
              <a:latin typeface="Times New Roman" pitchFamily="18" charset="0"/>
              <a:cs typeface="Times New Roman" pitchFamily="18" charset="0"/>
            </a:endParaRPr>
          </a:p>
          <a:p>
            <a:pPr algn="just">
              <a:buFont typeface="Arial" pitchFamily="34" charset="0"/>
              <a:buChar char="•"/>
            </a:pPr>
            <a:endParaRPr lang="en-GB" sz="2200" dirty="0">
              <a:latin typeface="Times New Roman" pitchFamily="18" charset="0"/>
              <a:cs typeface="Times New Roman" pitchFamily="18" charset="0"/>
            </a:endParaRPr>
          </a:p>
          <a:p>
            <a:pPr algn="just">
              <a:buFont typeface="Arial" pitchFamily="34" charset="0"/>
              <a:buChar char="•"/>
            </a:pPr>
            <a:r>
              <a:rPr lang="en-GB" sz="2200" dirty="0">
                <a:latin typeface="Times New Roman" pitchFamily="18" charset="0"/>
                <a:cs typeface="Times New Roman" pitchFamily="18" charset="0"/>
              </a:rPr>
              <a:t>The plantar fascia is a dense, ﬁbrous connective tissue structure originating from the medial tuberosity of the calcaneus (Fig. 1).</a:t>
            </a:r>
          </a:p>
          <a:p>
            <a:pPr algn="just"/>
            <a:endParaRPr lang="en-GB" sz="2200" dirty="0">
              <a:latin typeface="Times New Roman" pitchFamily="18" charset="0"/>
              <a:cs typeface="Times New Roman" pitchFamily="18" charset="0"/>
            </a:endParaRPr>
          </a:p>
          <a:p>
            <a:pPr algn="just">
              <a:buFont typeface="Arial" pitchFamily="34" charset="0"/>
              <a:buChar char="•"/>
            </a:pPr>
            <a:r>
              <a:rPr lang="en-GB" sz="2200" dirty="0">
                <a:latin typeface="Times New Roman" pitchFamily="18" charset="0"/>
                <a:cs typeface="Times New Roman" pitchFamily="18" charset="0"/>
              </a:rPr>
              <a:t>The fascia extends through the medial longitudinal arch into medial, central and lateral bands and inserts into each proximal phalanx.</a:t>
            </a:r>
            <a:endParaRPr lang="en-IN" sz="2200" dirty="0">
              <a:latin typeface="Times New Roman" pitchFamily="18" charset="0"/>
              <a:cs typeface="Times New Roman" pitchFamily="18" charset="0"/>
            </a:endParaRPr>
          </a:p>
          <a:p>
            <a:pPr algn="just"/>
            <a:r>
              <a:rPr lang="en-GB" sz="2200" dirty="0">
                <a:latin typeface="Times New Roman" pitchFamily="18" charset="0"/>
                <a:cs typeface="Times New Roman" pitchFamily="18" charset="0"/>
              </a:rPr>
              <a:t> </a:t>
            </a:r>
          </a:p>
          <a:p>
            <a:pPr algn="just">
              <a:buFont typeface="Arial" pitchFamily="34" charset="0"/>
              <a:buChar char="•"/>
            </a:pPr>
            <a:r>
              <a:rPr lang="en-GB" sz="2200" dirty="0">
                <a:latin typeface="Times New Roman" pitchFamily="18" charset="0"/>
                <a:cs typeface="Times New Roman" pitchFamily="18" charset="0"/>
              </a:rPr>
              <a:t>The plantar fascia is an important static support for the longitudinal arch of the foot. </a:t>
            </a:r>
            <a:endParaRPr lang="en-IN"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6D2287F-854D-4FCE-AF88-46BBD8E8D7B5}"/>
              </a:ext>
            </a:extLst>
          </p:cNvPr>
          <p:cNvSpPr>
            <a:spLocks noGrp="1"/>
          </p:cNvSpPr>
          <p:nvPr>
            <p:ph idx="1"/>
          </p:nvPr>
        </p:nvSpPr>
        <p:spPr>
          <a:xfrm>
            <a:off x="457200" y="685800"/>
            <a:ext cx="8229600" cy="5440363"/>
          </a:xfrm>
        </p:spPr>
        <p:txBody>
          <a:bodyPr>
            <a:normAutofit/>
          </a:bodyPr>
          <a:lstStyle/>
          <a:p>
            <a:pPr marL="0" indent="0">
              <a:buNone/>
            </a:pPr>
            <a:r>
              <a:rPr lang="en-GB" sz="2400" b="1" dirty="0">
                <a:latin typeface="Times New Roman" panose="02020603050405020304" pitchFamily="18" charset="0"/>
                <a:cs typeface="Times New Roman" panose="02020603050405020304" pitchFamily="18" charset="0"/>
              </a:rPr>
              <a:t>Open-Chain Strengthening Exercises</a:t>
            </a:r>
            <a:endParaRPr lang="en-IN" sz="2400" b="1"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All of the following exercises in this section are performed without bearing weight through the foot and ankle. </a:t>
            </a:r>
            <a:endParaRPr lang="en-IN" sz="2400" dirty="0">
              <a:latin typeface="Times New Roman" panose="02020603050405020304" pitchFamily="18" charset="0"/>
              <a:cs typeface="Times New Roman" panose="02020603050405020304" pitchFamily="18" charset="0"/>
            </a:endParaRPr>
          </a:p>
          <a:p>
            <a:endParaRPr lang="en-GB" sz="2400" u="sng" dirty="0">
              <a:latin typeface="Times New Roman" panose="02020603050405020304" pitchFamily="18" charset="0"/>
              <a:cs typeface="Times New Roman" panose="02020603050405020304" pitchFamily="18" charset="0"/>
            </a:endParaRPr>
          </a:p>
          <a:p>
            <a:pPr marL="0" indent="0">
              <a:buNone/>
            </a:pPr>
            <a:r>
              <a:rPr lang="en-GB" sz="2400" u="sng" dirty="0">
                <a:latin typeface="Times New Roman" panose="02020603050405020304" pitchFamily="18" charset="0"/>
                <a:cs typeface="Times New Roman" panose="02020603050405020304" pitchFamily="18" charset="0"/>
              </a:rPr>
              <a:t>Plantarflexion </a:t>
            </a:r>
            <a:endParaRPr lang="en-IN"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Patient position and procedure: Long-sitting with the leg resting on a rolled towel to slightly elevate the heel off the treatment table. Have the patient hold onto the ends of elasticized material that is looped under the forefoot and then plantarflex the foot against the resistance.</a:t>
            </a:r>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45540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5FEC24-6E0A-4CC6-B86B-A829B7C8B86C}"/>
              </a:ext>
            </a:extLst>
          </p:cNvPr>
          <p:cNvSpPr>
            <a:spLocks noGrp="1"/>
          </p:cNvSpPr>
          <p:nvPr>
            <p:ph idx="1"/>
          </p:nvPr>
        </p:nvSpPr>
        <p:spPr>
          <a:xfrm>
            <a:off x="457200" y="762000"/>
            <a:ext cx="8229600" cy="5364163"/>
          </a:xfrm>
        </p:spPr>
        <p:txBody>
          <a:bodyPr>
            <a:noAutofit/>
          </a:bodyPr>
          <a:lstStyle/>
          <a:p>
            <a:pPr marL="0" indent="0" algn="just">
              <a:buNone/>
            </a:pPr>
            <a:r>
              <a:rPr lang="en-GB" sz="2400" u="sng" dirty="0">
                <a:latin typeface="Times New Roman" panose="02020603050405020304" pitchFamily="18" charset="0"/>
                <a:cs typeface="Times New Roman" panose="02020603050405020304" pitchFamily="18" charset="0"/>
              </a:rPr>
              <a:t>Isometric Eversion and Inversion</a:t>
            </a:r>
            <a:endParaRPr lang="en-IN"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Patient position and procedure: Long-sitting or sitting in a chair with knees flexed. </a:t>
            </a:r>
            <a:endParaRPr lang="en-IN" sz="2400" dirty="0">
              <a:latin typeface="Times New Roman" panose="02020603050405020304" pitchFamily="18" charset="0"/>
              <a:cs typeface="Times New Roman" panose="02020603050405020304" pitchFamily="18" charset="0"/>
            </a:endParaRPr>
          </a:p>
          <a:p>
            <a:pPr lvl="0" algn="just"/>
            <a:r>
              <a:rPr lang="en-GB" sz="2400" dirty="0">
                <a:latin typeface="Times New Roman" panose="02020603050405020304" pitchFamily="18" charset="0"/>
                <a:cs typeface="Times New Roman" panose="02020603050405020304" pitchFamily="18" charset="0"/>
              </a:rPr>
              <a:t>To resist eversion, the ankles are crossed; instruct the patient to press the lateral borders of both feet together against each other. </a:t>
            </a:r>
            <a:endParaRPr lang="en-IN" sz="2400" dirty="0">
              <a:latin typeface="Times New Roman" panose="02020603050405020304" pitchFamily="18" charset="0"/>
              <a:cs typeface="Times New Roman" panose="02020603050405020304" pitchFamily="18" charset="0"/>
            </a:endParaRPr>
          </a:p>
          <a:p>
            <a:pPr lvl="0" algn="just"/>
            <a:r>
              <a:rPr lang="en-GB" sz="2400" dirty="0">
                <a:latin typeface="Times New Roman" panose="02020603050405020304" pitchFamily="18" charset="0"/>
                <a:cs typeface="Times New Roman" panose="02020603050405020304" pitchFamily="18" charset="0"/>
              </a:rPr>
              <a:t>To resist inversion, the medial borders of the feet are placed beside each other; instruct the patient to press the medial borders of the feet against each other. </a:t>
            </a:r>
            <a:endParaRPr lang="en-IN" sz="2400" dirty="0">
              <a:latin typeface="Times New Roman" panose="02020603050405020304" pitchFamily="18" charset="0"/>
              <a:cs typeface="Times New Roman" panose="02020603050405020304" pitchFamily="18" charset="0"/>
            </a:endParaRPr>
          </a:p>
          <a:p>
            <a:pPr marL="0" indent="0" algn="just">
              <a:buNone/>
            </a:pPr>
            <a:endParaRPr lang="en-GB" sz="2400" u="sng" dirty="0">
              <a:latin typeface="Times New Roman" panose="02020603050405020304" pitchFamily="18" charset="0"/>
              <a:cs typeface="Times New Roman" panose="02020603050405020304" pitchFamily="18" charset="0"/>
            </a:endParaRPr>
          </a:p>
          <a:p>
            <a:pPr marL="0" indent="0" algn="just">
              <a:buNone/>
            </a:pPr>
            <a:r>
              <a:rPr lang="en-GB" sz="2400" u="sng" dirty="0">
                <a:latin typeface="Times New Roman" panose="02020603050405020304" pitchFamily="18" charset="0"/>
                <a:cs typeface="Times New Roman" panose="02020603050405020304" pitchFamily="18" charset="0"/>
              </a:rPr>
              <a:t>Eversion and Inversion with Elastic Resistance </a:t>
            </a:r>
            <a:endParaRPr lang="en-IN"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Patient position and procedure: Long-sitting, supine, or sitting with the feet resting on the floor. </a:t>
            </a:r>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25655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664EF4-428E-4FB0-9D82-03827B3F6DE5}"/>
              </a:ext>
            </a:extLst>
          </p:cNvPr>
          <p:cNvSpPr>
            <a:spLocks noGrp="1"/>
          </p:cNvSpPr>
          <p:nvPr>
            <p:ph idx="1"/>
          </p:nvPr>
        </p:nvSpPr>
        <p:spPr>
          <a:xfrm>
            <a:off x="457200" y="762000"/>
            <a:ext cx="8229600" cy="5364163"/>
          </a:xfrm>
        </p:spPr>
        <p:txBody>
          <a:bodyPr>
            <a:normAutofit/>
          </a:bodyPr>
          <a:lstStyle/>
          <a:p>
            <a:pPr lvl="0" algn="just"/>
            <a:r>
              <a:rPr lang="en-GB" sz="2400" dirty="0">
                <a:latin typeface="Times New Roman" panose="02020603050405020304" pitchFamily="18" charset="0"/>
                <a:cs typeface="Times New Roman" panose="02020603050405020304" pitchFamily="18" charset="0"/>
              </a:rPr>
              <a:t>To resist eversion, place a loop of elastic tubing around both feet and have the patient evert one or both feet against the resistance. Instruct the patient to keep the knees still and just turn the foot outward, not allowing the thigh and leg to abduct or externally rotate. </a:t>
            </a:r>
            <a:endParaRPr lang="en-IN" sz="2400" dirty="0">
              <a:latin typeface="Times New Roman" panose="02020603050405020304" pitchFamily="18" charset="0"/>
              <a:cs typeface="Times New Roman" panose="02020603050405020304" pitchFamily="18" charset="0"/>
            </a:endParaRPr>
          </a:p>
          <a:p>
            <a:pPr lvl="0" algn="just"/>
            <a:endParaRPr lang="en-GB" sz="2400" dirty="0">
              <a:latin typeface="Times New Roman" panose="02020603050405020304" pitchFamily="18" charset="0"/>
              <a:cs typeface="Times New Roman" panose="02020603050405020304" pitchFamily="18" charset="0"/>
            </a:endParaRPr>
          </a:p>
          <a:p>
            <a:pPr lvl="0" algn="just"/>
            <a:r>
              <a:rPr lang="en-GB" sz="2400" dirty="0">
                <a:latin typeface="Times New Roman" panose="02020603050405020304" pitchFamily="18" charset="0"/>
                <a:cs typeface="Times New Roman" panose="02020603050405020304" pitchFamily="18" charset="0"/>
              </a:rPr>
              <a:t>To resist inversion, tie the elastic band or tubing to a structure on the lateral side of the foot. Again, have the patient keep the legs stationary and only turn the foot inward without allowing the hip to adduct and internally rotate.</a:t>
            </a:r>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77889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093D74-95DB-44E6-89D7-37AF14D26B4C}"/>
              </a:ext>
            </a:extLst>
          </p:cNvPr>
          <p:cNvSpPr>
            <a:spLocks noGrp="1"/>
          </p:cNvSpPr>
          <p:nvPr>
            <p:ph idx="1"/>
          </p:nvPr>
        </p:nvSpPr>
        <p:spPr>
          <a:xfrm>
            <a:off x="457200" y="609600"/>
            <a:ext cx="8229600" cy="5516563"/>
          </a:xfrm>
        </p:spPr>
        <p:txBody>
          <a:bodyPr>
            <a:noAutofit/>
          </a:bodyPr>
          <a:lstStyle/>
          <a:p>
            <a:pPr marL="0" indent="0" algn="just">
              <a:buNone/>
            </a:pPr>
            <a:r>
              <a:rPr lang="en-GB" sz="2400" u="sng" dirty="0">
                <a:latin typeface="Times New Roman" panose="02020603050405020304" pitchFamily="18" charset="0"/>
                <a:cs typeface="Times New Roman" panose="02020603050405020304" pitchFamily="18" charset="0"/>
              </a:rPr>
              <a:t>Adduction with Inversion and Abduction with Eversion Using Weights </a:t>
            </a:r>
            <a:endParaRPr lang="en-IN"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Patient position and procedure: Sitting with the foot on the floor. Place a towel under the forefoot and a weight on the end of the towel. Have the patient pull the weighted towel along the floor with the forefoot by keeping the heel fixed on the floor and swinging the foot either inward or outward.</a:t>
            </a:r>
            <a:endParaRPr lang="en-IN" sz="2400" dirty="0">
              <a:latin typeface="Times New Roman" panose="02020603050405020304" pitchFamily="18" charset="0"/>
              <a:cs typeface="Times New Roman" panose="02020603050405020304" pitchFamily="18" charset="0"/>
            </a:endParaRPr>
          </a:p>
          <a:p>
            <a:pPr marL="0" indent="0" algn="just">
              <a:buNone/>
            </a:pPr>
            <a:endParaRPr lang="en-GB" sz="2400" u="sng" dirty="0">
              <a:latin typeface="Times New Roman" panose="02020603050405020304" pitchFamily="18" charset="0"/>
              <a:cs typeface="Times New Roman" panose="02020603050405020304" pitchFamily="18" charset="0"/>
            </a:endParaRPr>
          </a:p>
          <a:p>
            <a:pPr marL="0" indent="0" algn="just">
              <a:buNone/>
            </a:pPr>
            <a:r>
              <a:rPr lang="en-GB" sz="2400" u="sng" dirty="0">
                <a:latin typeface="Times New Roman" panose="02020603050405020304" pitchFamily="18" charset="0"/>
                <a:cs typeface="Times New Roman" panose="02020603050405020304" pitchFamily="18" charset="0"/>
              </a:rPr>
              <a:t>Dorsiflexion </a:t>
            </a:r>
            <a:endParaRPr lang="en-IN"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Patient position and procedure: Long-sitting or supine with a rolled towel under the distal leg to elevate the heel slightly. Tie an elastic band or tubing to the foot end of the bed (or other object), and place a loop over the dorsum of the foot. Have the patient dorsiflex against the resistance. </a:t>
            </a:r>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99637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829406-2DBE-4D01-B5F7-76B6CF8C8D5E}"/>
              </a:ext>
            </a:extLst>
          </p:cNvPr>
          <p:cNvSpPr>
            <a:spLocks noGrp="1"/>
          </p:cNvSpPr>
          <p:nvPr>
            <p:ph idx="1"/>
          </p:nvPr>
        </p:nvSpPr>
        <p:spPr>
          <a:xfrm>
            <a:off x="457200" y="838200"/>
            <a:ext cx="8229600" cy="5287963"/>
          </a:xfrm>
        </p:spPr>
        <p:txBody>
          <a:bodyPr>
            <a:normAutofit/>
          </a:bodyPr>
          <a:lstStyle/>
          <a:p>
            <a:pPr marL="0" indent="0" algn="just">
              <a:buNone/>
            </a:pPr>
            <a:r>
              <a:rPr lang="en-GB" sz="2400" u="sng" dirty="0">
                <a:latin typeface="Times New Roman" panose="02020603050405020304" pitchFamily="18" charset="0"/>
                <a:cs typeface="Times New Roman" panose="02020603050405020304" pitchFamily="18" charset="0"/>
              </a:rPr>
              <a:t>All Ankle Motions</a:t>
            </a:r>
            <a:endParaRPr lang="en-IN" sz="2400" dirty="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Position of patient: Sitting in a chair or standing with one or both feet in a box filled with sand, foam, dry peas, dry beans, or other similar type material to offer resistance to various foot motions. Have the patient plantarflex, dorsiflex, invert and evert the foot and ankle, and curl the toes either with the foot on top or with the foot dug into the medium.</a:t>
            </a:r>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85353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5984C5-E801-4845-BC49-5838AC77B0AF}"/>
              </a:ext>
            </a:extLst>
          </p:cNvPr>
          <p:cNvSpPr>
            <a:spLocks noGrp="1"/>
          </p:cNvSpPr>
          <p:nvPr>
            <p:ph idx="1"/>
          </p:nvPr>
        </p:nvSpPr>
        <p:spPr>
          <a:xfrm>
            <a:off x="457200" y="914400"/>
            <a:ext cx="8229600" cy="5211763"/>
          </a:xfrm>
        </p:spPr>
        <p:txBody>
          <a:bodyPr anchor="ctr">
            <a:normAutofit/>
          </a:bodyPr>
          <a:lstStyle/>
          <a:p>
            <a:pPr marL="0" indent="0" algn="ctr">
              <a:buNone/>
            </a:pPr>
            <a:r>
              <a:rPr lang="en-GB" sz="2400" b="1" u="sng" dirty="0">
                <a:latin typeface="Times New Roman" panose="02020603050405020304" pitchFamily="18" charset="0"/>
                <a:cs typeface="Times New Roman" panose="02020603050405020304" pitchFamily="18" charset="0"/>
              </a:rPr>
              <a:t>WEIGHT-BEARING EXERCISES FOR STRENGTH, BALANCE, AND FUNCTION </a:t>
            </a:r>
            <a:endParaRPr lang="en-IN" sz="2400" b="1" u="sng" dirty="0">
              <a:latin typeface="Times New Roman" panose="02020603050405020304" pitchFamily="18" charset="0"/>
              <a:cs typeface="Times New Roman" panose="02020603050405020304" pitchFamily="18" charset="0"/>
            </a:endParaRPr>
          </a:p>
          <a:p>
            <a:pPr marL="0" indent="0" algn="ctr">
              <a:buNone/>
            </a:pPr>
            <a:endParaRPr lang="en-IN"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76412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F310D8-43BE-4A43-B796-2154DE59A6CA}"/>
              </a:ext>
            </a:extLst>
          </p:cNvPr>
          <p:cNvSpPr>
            <a:spLocks noGrp="1"/>
          </p:cNvSpPr>
          <p:nvPr>
            <p:ph idx="1"/>
          </p:nvPr>
        </p:nvSpPr>
        <p:spPr>
          <a:xfrm>
            <a:off x="457200" y="762000"/>
            <a:ext cx="8229600" cy="5364163"/>
          </a:xfrm>
        </p:spPr>
        <p:txBody>
          <a:bodyPr anchor="ctr">
            <a:noAutofit/>
          </a:bodyPr>
          <a:lstStyle/>
          <a:p>
            <a:pPr algn="just"/>
            <a:r>
              <a:rPr lang="en-GB" sz="2400" dirty="0">
                <a:latin typeface="Times New Roman" panose="02020603050405020304" pitchFamily="18" charset="0"/>
                <a:cs typeface="Times New Roman" panose="02020603050405020304" pitchFamily="18" charset="0"/>
              </a:rPr>
              <a:t>For these exercises, the patient position is standing. If the patient does not initially tolerate full weight bearing without reproduction of symptoms, begin by standing in the parallel bars or in a pool to reduce weight-bearing forces. </a:t>
            </a:r>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7377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FB9759-16B9-4789-B0EF-E8CDAD83498A}"/>
              </a:ext>
            </a:extLst>
          </p:cNvPr>
          <p:cNvSpPr>
            <a:spLocks noGrp="1"/>
          </p:cNvSpPr>
          <p:nvPr>
            <p:ph idx="1"/>
          </p:nvPr>
        </p:nvSpPr>
        <p:spPr>
          <a:xfrm>
            <a:off x="457200" y="685800"/>
            <a:ext cx="8229600" cy="5440363"/>
          </a:xfrm>
        </p:spPr>
        <p:txBody>
          <a:bodyPr>
            <a:normAutofit/>
          </a:bodyPr>
          <a:lstStyle/>
          <a:p>
            <a:pPr marL="0" indent="0" algn="just">
              <a:buNone/>
            </a:pPr>
            <a:r>
              <a:rPr lang="en-GB" sz="2400" u="sng" dirty="0">
                <a:latin typeface="Times New Roman" panose="02020603050405020304" pitchFamily="18" charset="0"/>
                <a:cs typeface="Times New Roman" panose="02020603050405020304" pitchFamily="18" charset="0"/>
              </a:rPr>
              <a:t>Stabilization Exercises</a:t>
            </a:r>
            <a:endParaRPr lang="en-IN" sz="2400" u="sng" dirty="0">
              <a:latin typeface="Times New Roman" panose="02020603050405020304" pitchFamily="18" charset="0"/>
              <a:cs typeface="Times New Roman" panose="02020603050405020304" pitchFamily="18" charset="0"/>
            </a:endParaRPr>
          </a:p>
          <a:p>
            <a:pPr lvl="0" algn="just"/>
            <a:endParaRPr lang="en-GB" sz="2400" dirty="0">
              <a:latin typeface="Times New Roman" panose="02020603050405020304" pitchFamily="18" charset="0"/>
              <a:cs typeface="Times New Roman" panose="02020603050405020304" pitchFamily="18" charset="0"/>
            </a:endParaRPr>
          </a:p>
          <a:p>
            <a:pPr lvl="0" algn="just"/>
            <a:r>
              <a:rPr lang="en-GB" sz="2400" dirty="0">
                <a:latin typeface="Times New Roman" panose="02020603050405020304" pitchFamily="18" charset="0"/>
                <a:cs typeface="Times New Roman" panose="02020603050405020304" pitchFamily="18" charset="0"/>
              </a:rPr>
              <a:t>Apply resistance to the patient’s pelvis in various directions while </a:t>
            </a:r>
            <a:r>
              <a:rPr lang="en-GB" sz="2400" dirty="0" smtClean="0">
                <a:latin typeface="Times New Roman" panose="02020603050405020304" pitchFamily="18" charset="0"/>
                <a:cs typeface="Times New Roman" panose="02020603050405020304" pitchFamily="18" charset="0"/>
              </a:rPr>
              <a:t>she or he </a:t>
            </a:r>
            <a:r>
              <a:rPr lang="en-GB" sz="2400" dirty="0">
                <a:latin typeface="Times New Roman" panose="02020603050405020304" pitchFamily="18" charset="0"/>
                <a:cs typeface="Times New Roman" panose="02020603050405020304" pitchFamily="18" charset="0"/>
              </a:rPr>
              <a:t>attempts to maintain control. At first, use verbal cues, then resist without warning, Also increase the speed and intensity of the perturbation forces. </a:t>
            </a:r>
            <a:endParaRPr lang="en-IN" sz="2400" dirty="0">
              <a:latin typeface="Times New Roman" panose="02020603050405020304" pitchFamily="18" charset="0"/>
              <a:cs typeface="Times New Roman" panose="02020603050405020304" pitchFamily="18" charset="0"/>
            </a:endParaRPr>
          </a:p>
          <a:p>
            <a:pPr lvl="0" algn="just"/>
            <a:endParaRPr lang="en-GB" sz="2400" dirty="0">
              <a:latin typeface="Times New Roman" panose="02020603050405020304" pitchFamily="18" charset="0"/>
              <a:cs typeface="Times New Roman" panose="02020603050405020304" pitchFamily="18" charset="0"/>
            </a:endParaRPr>
          </a:p>
          <a:p>
            <a:pPr lvl="0" algn="just"/>
            <a:r>
              <a:rPr lang="en-GB" sz="2400" dirty="0">
                <a:latin typeface="Times New Roman" panose="02020603050405020304" pitchFamily="18" charset="0"/>
                <a:cs typeface="Times New Roman" panose="02020603050405020304" pitchFamily="18" charset="0"/>
              </a:rPr>
              <a:t>Have the patient hold onto a wooden dowel rod or cane with both hands. Apply the resistance through the rod in various directions and with varying intensities and speeds as the patient attempts to remain stable.</a:t>
            </a:r>
            <a:endParaRPr lang="en-IN" sz="2400" dirty="0">
              <a:latin typeface="Times New Roman" panose="02020603050405020304" pitchFamily="18" charset="0"/>
              <a:cs typeface="Times New Roman" panose="02020603050405020304" pitchFamily="18" charset="0"/>
            </a:endParaRPr>
          </a:p>
          <a:p>
            <a:pPr lvl="0" algn="just"/>
            <a:endParaRPr lang="en-GB" sz="2400" dirty="0">
              <a:latin typeface="Times New Roman" panose="02020603050405020304" pitchFamily="18" charset="0"/>
              <a:cs typeface="Times New Roman" panose="02020603050405020304" pitchFamily="18" charset="0"/>
            </a:endParaRPr>
          </a:p>
          <a:p>
            <a:pPr lvl="0" algn="just"/>
            <a:r>
              <a:rPr lang="en-GB" sz="2400" dirty="0">
                <a:latin typeface="Times New Roman" panose="02020603050405020304" pitchFamily="18" charset="0"/>
                <a:cs typeface="Times New Roman" panose="02020603050405020304" pitchFamily="18" charset="0"/>
              </a:rPr>
              <a:t>Progress to standing only on the involved foot.</a:t>
            </a:r>
            <a:endParaRPr lang="en-IN" sz="2400" dirty="0">
              <a:latin typeface="Times New Roman" panose="02020603050405020304" pitchFamily="18" charset="0"/>
              <a:cs typeface="Times New Roman" panose="02020603050405020304" pitchFamily="18" charset="0"/>
            </a:endParaRPr>
          </a:p>
          <a:p>
            <a:pPr algn="just"/>
            <a:endParaRPr lang="en-IN" sz="2400" dirty="0"/>
          </a:p>
        </p:txBody>
      </p:sp>
    </p:spTree>
    <p:extLst>
      <p:ext uri="{BB962C8B-B14F-4D97-AF65-F5344CB8AC3E}">
        <p14:creationId xmlns:p14="http://schemas.microsoft.com/office/powerpoint/2010/main" xmlns="" val="1577462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E8D53A-86AD-49C4-A96F-479B5A48C6AA}"/>
              </a:ext>
            </a:extLst>
          </p:cNvPr>
          <p:cNvSpPr>
            <a:spLocks noGrp="1"/>
          </p:cNvSpPr>
          <p:nvPr>
            <p:ph idx="1"/>
          </p:nvPr>
        </p:nvSpPr>
        <p:spPr>
          <a:xfrm>
            <a:off x="457200" y="685800"/>
            <a:ext cx="8229600" cy="5440363"/>
          </a:xfrm>
        </p:spPr>
        <p:txBody>
          <a:bodyPr>
            <a:normAutofit/>
          </a:bodyPr>
          <a:lstStyle/>
          <a:p>
            <a:pPr marL="0" indent="0" algn="just">
              <a:buNone/>
            </a:pPr>
            <a:r>
              <a:rPr lang="en-GB" sz="2400" u="sng" dirty="0">
                <a:latin typeface="Times New Roman" panose="02020603050405020304" pitchFamily="18" charset="0"/>
                <a:cs typeface="Times New Roman" panose="02020603050405020304" pitchFamily="18" charset="0"/>
              </a:rPr>
              <a:t>Dynamic Strength Training</a:t>
            </a:r>
            <a:endParaRPr lang="en-IN" sz="2400" u="sng" dirty="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Have the patient perform bilateral toe raises, heel raises, and rocking outward to the lateral borders of the feet. </a:t>
            </a:r>
            <a:endParaRPr lang="en-IN" sz="2400" dirty="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Progress to unilateral toe raises, heel raises, and lateral border standing. When tolerated, resistance is added with a weight belt or handheld weights.</a:t>
            </a:r>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15014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316539-FA38-4AD5-B8A9-4C6D3CC5F790}"/>
              </a:ext>
            </a:extLst>
          </p:cNvPr>
          <p:cNvSpPr>
            <a:spLocks noGrp="1"/>
          </p:cNvSpPr>
          <p:nvPr>
            <p:ph idx="1"/>
          </p:nvPr>
        </p:nvSpPr>
        <p:spPr>
          <a:xfrm>
            <a:off x="457200" y="838200"/>
            <a:ext cx="8229600" cy="5287963"/>
          </a:xfrm>
        </p:spPr>
        <p:txBody>
          <a:bodyPr>
            <a:normAutofit/>
          </a:bodyPr>
          <a:lstStyle/>
          <a:p>
            <a:pPr marL="0" indent="0" algn="just">
              <a:buNone/>
            </a:pPr>
            <a:r>
              <a:rPr lang="en-GB" sz="2400" u="sng" dirty="0">
                <a:latin typeface="Times New Roman" panose="02020603050405020304" pitchFamily="18" charset="0"/>
                <a:cs typeface="Times New Roman" panose="02020603050405020304" pitchFamily="18" charset="0"/>
              </a:rPr>
              <a:t>Resisted Walking</a:t>
            </a:r>
            <a:endParaRPr lang="en-IN" sz="2400" u="sng" dirty="0">
              <a:latin typeface="Times New Roman" panose="02020603050405020304" pitchFamily="18" charset="0"/>
              <a:cs typeface="Times New Roman" panose="02020603050405020304" pitchFamily="18" charset="0"/>
            </a:endParaRPr>
          </a:p>
          <a:p>
            <a:pPr lvl="0" algn="just"/>
            <a:endParaRPr lang="en-GB" sz="2400" dirty="0">
              <a:latin typeface="Times New Roman" panose="02020603050405020304" pitchFamily="18" charset="0"/>
              <a:cs typeface="Times New Roman" panose="02020603050405020304" pitchFamily="18" charset="0"/>
            </a:endParaRPr>
          </a:p>
          <a:p>
            <a:pPr lvl="0" algn="just"/>
            <a:r>
              <a:rPr lang="en-GB" sz="2400" dirty="0">
                <a:latin typeface="Times New Roman" panose="02020603050405020304" pitchFamily="18" charset="0"/>
                <a:cs typeface="Times New Roman" panose="02020603050405020304" pitchFamily="18" charset="0"/>
              </a:rPr>
              <a:t>Have the patient walk on heels and on toes against resistance. </a:t>
            </a:r>
            <a:endParaRPr lang="en-IN" sz="2400" dirty="0">
              <a:latin typeface="Times New Roman" panose="02020603050405020304" pitchFamily="18" charset="0"/>
              <a:cs typeface="Times New Roman" panose="02020603050405020304" pitchFamily="18" charset="0"/>
            </a:endParaRPr>
          </a:p>
          <a:p>
            <a:pPr lvl="0" algn="just"/>
            <a:endParaRPr lang="en-GB" sz="2400" dirty="0">
              <a:latin typeface="Times New Roman" panose="02020603050405020304" pitchFamily="18" charset="0"/>
              <a:cs typeface="Times New Roman" panose="02020603050405020304" pitchFamily="18" charset="0"/>
            </a:endParaRPr>
          </a:p>
          <a:p>
            <a:pPr lvl="0" algn="just"/>
            <a:r>
              <a:rPr lang="en-GB" sz="2400" dirty="0">
                <a:latin typeface="Times New Roman" panose="02020603050405020304" pitchFamily="18" charset="0"/>
                <a:cs typeface="Times New Roman" panose="02020603050405020304" pitchFamily="18" charset="0"/>
              </a:rPr>
              <a:t>Apply resistance against the patient’s pelvis, or have the patient walk against a pulley weight or elastic resistance fixed around the pelvis.</a:t>
            </a:r>
            <a:endParaRPr lang="en-IN" sz="24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4300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Strain on the longitudinal arch exerts its maximal pull on the plantar fascia, especially its origin on the medial process of the calcaneal tuberosity. </a:t>
            </a:r>
          </a:p>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The plantar fascia elongates with increased loads to act as a shock absorber, but its ability to elongate is limited (especially with decreasing elasticity common with age). </a:t>
            </a:r>
          </a:p>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Passive extension of the MTP joints pulls the plantar fascia distally and also increases the height of the arch of the foot.</a:t>
            </a:r>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09B88A-895D-40C2-B613-1775E97ACA23}"/>
              </a:ext>
            </a:extLst>
          </p:cNvPr>
          <p:cNvSpPr>
            <a:spLocks noGrp="1"/>
          </p:cNvSpPr>
          <p:nvPr>
            <p:ph idx="1"/>
          </p:nvPr>
        </p:nvSpPr>
        <p:spPr>
          <a:xfrm>
            <a:off x="457200" y="381000"/>
            <a:ext cx="8229600" cy="5745163"/>
          </a:xfrm>
        </p:spPr>
        <p:txBody>
          <a:bodyPr>
            <a:noAutofit/>
          </a:bodyPr>
          <a:lstStyle/>
          <a:p>
            <a:pPr marL="0" indent="0" algn="just">
              <a:buNone/>
            </a:pPr>
            <a:r>
              <a:rPr lang="en-GB" sz="2400" u="sng" dirty="0">
                <a:latin typeface="Times New Roman" panose="02020603050405020304" pitchFamily="18" charset="0"/>
                <a:cs typeface="Times New Roman" panose="02020603050405020304" pitchFamily="18" charset="0"/>
              </a:rPr>
              <a:t>Balance Activities</a:t>
            </a:r>
            <a:endParaRPr lang="en-IN" sz="2400" u="sng" dirty="0">
              <a:latin typeface="Times New Roman" panose="02020603050405020304" pitchFamily="18" charset="0"/>
              <a:cs typeface="Times New Roman" panose="02020603050405020304" pitchFamily="18" charset="0"/>
            </a:endParaRPr>
          </a:p>
          <a:p>
            <a:pPr lvl="0" algn="just"/>
            <a:endParaRPr lang="en-GB" sz="2400" dirty="0">
              <a:latin typeface="Times New Roman" panose="02020603050405020304" pitchFamily="18" charset="0"/>
              <a:cs typeface="Times New Roman" panose="02020603050405020304" pitchFamily="18" charset="0"/>
            </a:endParaRPr>
          </a:p>
          <a:p>
            <a:pPr lvl="0" algn="just"/>
            <a:r>
              <a:rPr lang="en-GB" sz="2400" dirty="0">
                <a:latin typeface="Times New Roman" panose="02020603050405020304" pitchFamily="18" charset="0"/>
                <a:cs typeface="Times New Roman" panose="02020603050405020304" pitchFamily="18" charset="0"/>
              </a:rPr>
              <a:t>Have the patient rock the feet forward and backward, then side-to-side while attempting to control the motion and maintain balance. </a:t>
            </a:r>
            <a:endParaRPr lang="en-IN" sz="2400" dirty="0">
              <a:latin typeface="Times New Roman" panose="02020603050405020304" pitchFamily="18" charset="0"/>
              <a:cs typeface="Times New Roman" panose="02020603050405020304" pitchFamily="18" charset="0"/>
            </a:endParaRPr>
          </a:p>
          <a:p>
            <a:pPr lvl="0" algn="just"/>
            <a:r>
              <a:rPr lang="en-GB" sz="2400" dirty="0">
                <a:latin typeface="Times New Roman" panose="02020603050405020304" pitchFamily="18" charset="0"/>
                <a:cs typeface="Times New Roman" panose="02020603050405020304" pitchFamily="18" charset="0"/>
              </a:rPr>
              <a:t>Instruct the patient to maintain balance and not let the edges of the board hit the ground. As the patient learns to control the board, impose various challenges while he or she maintains balance on the board. </a:t>
            </a:r>
          </a:p>
          <a:p>
            <a:pPr marL="0" lvl="0" indent="0" algn="just">
              <a:buNone/>
            </a:pPr>
            <a:r>
              <a:rPr lang="en-GB" sz="2400" dirty="0">
                <a:latin typeface="Times New Roman" panose="02020603050405020304" pitchFamily="18" charset="0"/>
                <a:cs typeface="Times New Roman" panose="02020603050405020304" pitchFamily="18" charset="0"/>
              </a:rPr>
              <a:t>     Examples:</a:t>
            </a:r>
            <a:endParaRPr lang="en-IN" sz="24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Have the patient move the arms forward, backward, and overhead.</a:t>
            </a:r>
            <a:endParaRPr lang="en-IN" sz="20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Perform various arm motions against elastic resistance, with free weights</a:t>
            </a:r>
          </a:p>
          <a:p>
            <a:pPr lvl="1" algn="jus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Toss a ball (unweighted or weighted) back and forth to the patient.</a:t>
            </a:r>
            <a:endParaRPr lang="en-IN" sz="20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Have the patient hold onto elastic resistance while you pull the resistance in various directions.</a:t>
            </a:r>
            <a:endParaRPr lang="en-IN" sz="2000" dirty="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58750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ctr">
              <a:buNone/>
            </a:pPr>
            <a:endParaRPr lang="en-US" sz="2400" b="1"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Gout</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Gout is a disorder of </a:t>
            </a:r>
            <a:r>
              <a:rPr lang="en-GB" sz="2400" dirty="0" err="1">
                <a:latin typeface="Times New Roman" pitchFamily="18" charset="0"/>
                <a:cs typeface="Times New Roman" pitchFamily="18" charset="0"/>
              </a:rPr>
              <a:t>purine</a:t>
            </a:r>
            <a:r>
              <a:rPr lang="en-GB" sz="2400" dirty="0">
                <a:latin typeface="Times New Roman" pitchFamily="18" charset="0"/>
                <a:cs typeface="Times New Roman" pitchFamily="18" charset="0"/>
              </a:rPr>
              <a:t> metabolism characterized by </a:t>
            </a:r>
            <a:r>
              <a:rPr lang="en-GB" sz="2400" dirty="0" err="1">
                <a:latin typeface="Times New Roman" pitchFamily="18" charset="0"/>
                <a:cs typeface="Times New Roman" pitchFamily="18" charset="0"/>
              </a:rPr>
              <a:t>hyperuricaemia</a:t>
            </a:r>
            <a:r>
              <a:rPr lang="en-GB" sz="2400" dirty="0">
                <a:latin typeface="Times New Roman" pitchFamily="18" charset="0"/>
                <a:cs typeface="Times New Roman" pitchFamily="18" charset="0"/>
              </a:rPr>
              <a:t>, deposition of monosodium </a:t>
            </a:r>
            <a:r>
              <a:rPr lang="en-GB" sz="2400" dirty="0" err="1">
                <a:latin typeface="Times New Roman" pitchFamily="18" charset="0"/>
                <a:cs typeface="Times New Roman" pitchFamily="18" charset="0"/>
              </a:rPr>
              <a:t>urate</a:t>
            </a:r>
            <a:r>
              <a:rPr lang="en-GB" sz="2400" dirty="0">
                <a:latin typeface="Times New Roman" pitchFamily="18" charset="0"/>
                <a:cs typeface="Times New Roman" pitchFamily="18" charset="0"/>
              </a:rPr>
              <a:t> monohydrate crystals in joints and </a:t>
            </a:r>
            <a:r>
              <a:rPr lang="en-GB" sz="2400" dirty="0" err="1">
                <a:latin typeface="Times New Roman" pitchFamily="18" charset="0"/>
                <a:cs typeface="Times New Roman" pitchFamily="18" charset="0"/>
              </a:rPr>
              <a:t>peri-articular</a:t>
            </a:r>
            <a:r>
              <a:rPr lang="en-GB" sz="2400" dirty="0">
                <a:latin typeface="Times New Roman" pitchFamily="18" charset="0"/>
                <a:cs typeface="Times New Roman" pitchFamily="18" charset="0"/>
              </a:rPr>
              <a:t> tissues and recurrent attacks of acute </a:t>
            </a:r>
            <a:r>
              <a:rPr lang="en-GB" sz="2400" dirty="0" err="1">
                <a:latin typeface="Times New Roman" pitchFamily="18" charset="0"/>
                <a:cs typeface="Times New Roman" pitchFamily="18" charset="0"/>
              </a:rPr>
              <a:t>synovitis</a:t>
            </a:r>
            <a:r>
              <a:rPr lang="en-GB" sz="2400" dirty="0">
                <a:latin typeface="Times New Roman" pitchFamily="18" charset="0"/>
                <a:cs typeface="Times New Roman" pitchFamily="18" charset="0"/>
              </a:rPr>
              <a:t>. </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Late changes include cartilage degeneration, renal dysfunction and uric acid </a:t>
            </a:r>
            <a:r>
              <a:rPr lang="en-GB" sz="2400" dirty="0" err="1">
                <a:latin typeface="Times New Roman" pitchFamily="18" charset="0"/>
                <a:cs typeface="Times New Roman" pitchFamily="18" charset="0"/>
              </a:rPr>
              <a:t>urolithiasis</a:t>
            </a:r>
            <a:r>
              <a:rPr lang="en-GB" sz="2400" dirty="0">
                <a:latin typeface="Times New Roman" pitchFamily="18" charset="0"/>
                <a:cs typeface="Times New Roman" pitchFamily="18" charset="0"/>
              </a:rPr>
              <a:t>.</a:t>
            </a:r>
            <a:endParaRPr lang="en-IN" sz="2400" dirty="0">
              <a:latin typeface="Times New Roman" pitchFamily="18" charset="0"/>
              <a:cs typeface="Times New Roman" pitchFamily="18" charset="0"/>
            </a:endParaRPr>
          </a:p>
          <a:p>
            <a:pPr algn="just">
              <a:buNone/>
            </a:pPr>
            <a:endParaRPr lang="en-IN" sz="2400" b="1"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buNone/>
            </a:pPr>
            <a:r>
              <a:rPr lang="en-GB" u="sng" dirty="0">
                <a:latin typeface="Times New Roman" pitchFamily="18" charset="0"/>
                <a:cs typeface="Times New Roman" pitchFamily="18" charset="0"/>
              </a:rPr>
              <a:t>Risk factors</a:t>
            </a:r>
            <a:endParaRPr lang="en-IN" u="sng" dirty="0">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p:txBody>
      </p:sp>
      <p:graphicFrame>
        <p:nvGraphicFramePr>
          <p:cNvPr id="4" name="Diagram 3"/>
          <p:cNvGraphicFramePr/>
          <p:nvPr/>
        </p:nvGraphicFramePr>
        <p:xfrm>
          <a:off x="914400" y="914400"/>
          <a:ext cx="7239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buNone/>
            </a:pPr>
            <a:r>
              <a:rPr lang="en-GB" sz="2400" u="sng" dirty="0">
                <a:latin typeface="Times New Roman" pitchFamily="18" charset="0"/>
                <a:cs typeface="Times New Roman" pitchFamily="18" charset="0"/>
              </a:rPr>
              <a:t>Pathology</a:t>
            </a:r>
            <a:endParaRPr lang="en-IN" sz="2400" dirty="0">
              <a:latin typeface="Times New Roman" pitchFamily="18" charset="0"/>
              <a:cs typeface="Times New Roman" pitchFamily="18" charset="0"/>
            </a:endParaRPr>
          </a:p>
          <a:p>
            <a:r>
              <a:rPr lang="en-GB" sz="2400" dirty="0" err="1">
                <a:latin typeface="Times New Roman" pitchFamily="18" charset="0"/>
                <a:cs typeface="Times New Roman" pitchFamily="18" charset="0"/>
              </a:rPr>
              <a:t>Urate</a:t>
            </a:r>
            <a:r>
              <a:rPr lang="en-GB" sz="2400" dirty="0">
                <a:latin typeface="Times New Roman" pitchFamily="18" charset="0"/>
                <a:cs typeface="Times New Roman" pitchFamily="18" charset="0"/>
              </a:rPr>
              <a:t> crystals are deposited in minute clumps in connective tissue, including </a:t>
            </a:r>
            <a:r>
              <a:rPr lang="en-GB" sz="2400" dirty="0" err="1">
                <a:latin typeface="Times New Roman" pitchFamily="18" charset="0"/>
                <a:cs typeface="Times New Roman" pitchFamily="18" charset="0"/>
              </a:rPr>
              <a:t>articular</a:t>
            </a:r>
            <a:r>
              <a:rPr lang="en-GB" sz="2400" dirty="0">
                <a:latin typeface="Times New Roman" pitchFamily="18" charset="0"/>
                <a:cs typeface="Times New Roman" pitchFamily="18" charset="0"/>
              </a:rPr>
              <a:t> cartilage; the commonest sites are the small joints of the hands and feet. </a:t>
            </a:r>
          </a:p>
          <a:p>
            <a:r>
              <a:rPr lang="en-GB" sz="2400" dirty="0">
                <a:latin typeface="Times New Roman" pitchFamily="18" charset="0"/>
                <a:cs typeface="Times New Roman" pitchFamily="18" charset="0"/>
              </a:rPr>
              <a:t>For months, perhaps years, they remain inert. </a:t>
            </a:r>
          </a:p>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Then, possibly as a result of local trauma, the needle like crystals are dispersed into the joint and the surrounding tissues where they excite an acute inﬂammatory reaction. </a:t>
            </a:r>
          </a:p>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Individual crystals may be </a:t>
            </a:r>
            <a:r>
              <a:rPr lang="en-GB" sz="2400" dirty="0" err="1">
                <a:latin typeface="Times New Roman" pitchFamily="18" charset="0"/>
                <a:cs typeface="Times New Roman" pitchFamily="18" charset="0"/>
              </a:rPr>
              <a:t>phagocytosed</a:t>
            </a:r>
            <a:r>
              <a:rPr lang="en-GB" sz="2400" dirty="0">
                <a:latin typeface="Times New Roman" pitchFamily="18" charset="0"/>
                <a:cs typeface="Times New Roman" pitchFamily="18" charset="0"/>
              </a:rPr>
              <a:t> by synovial cells and polymorphs or may </a:t>
            </a:r>
            <a:r>
              <a:rPr lang="en-GB" sz="2400" dirty="0" err="1">
                <a:latin typeface="Times New Roman" pitchFamily="18" charset="0"/>
                <a:cs typeface="Times New Roman" pitchFamily="18" charset="0"/>
              </a:rPr>
              <a:t>ﬂoat</a:t>
            </a:r>
            <a:r>
              <a:rPr lang="en-GB" sz="2400" dirty="0">
                <a:latin typeface="Times New Roman" pitchFamily="18" charset="0"/>
                <a:cs typeface="Times New Roman" pitchFamily="18" charset="0"/>
              </a:rPr>
              <a:t> free in the synovial </a:t>
            </a:r>
            <a:r>
              <a:rPr lang="en-GB" sz="2400" dirty="0" err="1">
                <a:latin typeface="Times New Roman" pitchFamily="18" charset="0"/>
                <a:cs typeface="Times New Roman" pitchFamily="18" charset="0"/>
              </a:rPr>
              <a:t>ﬂuid</a:t>
            </a:r>
            <a:r>
              <a:rPr lang="en-GB" sz="2400" dirty="0">
                <a:latin typeface="Times New Roman" pitchFamily="18" charset="0"/>
                <a:cs typeface="Times New Roman" pitchFamily="18" charset="0"/>
              </a:rPr>
              <a:t>. </a:t>
            </a:r>
          </a:p>
          <a:p>
            <a:endParaRPr lang="en-IN"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r>
              <a:rPr lang="en-GB" sz="2400" dirty="0">
                <a:latin typeface="Times New Roman" pitchFamily="18" charset="0"/>
                <a:cs typeface="Times New Roman" pitchFamily="18" charset="0"/>
              </a:rPr>
              <a:t>With the passage of time, </a:t>
            </a:r>
            <a:r>
              <a:rPr lang="en-GB" sz="2400" dirty="0" err="1">
                <a:latin typeface="Times New Roman" pitchFamily="18" charset="0"/>
                <a:cs typeface="Times New Roman" pitchFamily="18" charset="0"/>
              </a:rPr>
              <a:t>urate</a:t>
            </a:r>
            <a:r>
              <a:rPr lang="en-GB" sz="2400" dirty="0">
                <a:latin typeface="Times New Roman" pitchFamily="18" charset="0"/>
                <a:cs typeface="Times New Roman" pitchFamily="18" charset="0"/>
              </a:rPr>
              <a:t> deposits may build up in joints, </a:t>
            </a:r>
            <a:r>
              <a:rPr lang="en-GB" sz="2400" dirty="0" err="1">
                <a:latin typeface="Times New Roman" pitchFamily="18" charset="0"/>
                <a:cs typeface="Times New Roman" pitchFamily="18" charset="0"/>
              </a:rPr>
              <a:t>peri-articular</a:t>
            </a:r>
            <a:r>
              <a:rPr lang="en-GB" sz="2400" dirty="0">
                <a:latin typeface="Times New Roman" pitchFamily="18" charset="0"/>
                <a:cs typeface="Times New Roman" pitchFamily="18" charset="0"/>
              </a:rPr>
              <a:t> tissues, tendons and </a:t>
            </a:r>
            <a:r>
              <a:rPr lang="en-GB" sz="2400" dirty="0" err="1">
                <a:latin typeface="Times New Roman" pitchFamily="18" charset="0"/>
                <a:cs typeface="Times New Roman" pitchFamily="18" charset="0"/>
              </a:rPr>
              <a:t>bursae</a:t>
            </a:r>
            <a:r>
              <a:rPr lang="en-GB" sz="2400" dirty="0">
                <a:latin typeface="Times New Roman" pitchFamily="18" charset="0"/>
                <a:cs typeface="Times New Roman" pitchFamily="18" charset="0"/>
              </a:rPr>
              <a:t>; common sites are around the </a:t>
            </a:r>
            <a:r>
              <a:rPr lang="en-GB" sz="2400" dirty="0" err="1">
                <a:latin typeface="Times New Roman" pitchFamily="18" charset="0"/>
                <a:cs typeface="Times New Roman" pitchFamily="18" charset="0"/>
              </a:rPr>
              <a:t>metatarsophalangeal</a:t>
            </a:r>
            <a:r>
              <a:rPr lang="en-GB" sz="2400" dirty="0">
                <a:latin typeface="Times New Roman" pitchFamily="18" charset="0"/>
                <a:cs typeface="Times New Roman" pitchFamily="18" charset="0"/>
              </a:rPr>
              <a:t> joints of the big toes, the Achilles tendons, the </a:t>
            </a:r>
            <a:r>
              <a:rPr lang="en-GB" sz="2400" dirty="0" err="1">
                <a:latin typeface="Times New Roman" pitchFamily="18" charset="0"/>
                <a:cs typeface="Times New Roman" pitchFamily="18" charset="0"/>
              </a:rPr>
              <a:t>olecranon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bursae</a:t>
            </a:r>
            <a:r>
              <a:rPr lang="en-GB" sz="2400" dirty="0">
                <a:latin typeface="Times New Roman" pitchFamily="18" charset="0"/>
                <a:cs typeface="Times New Roman" pitchFamily="18" charset="0"/>
              </a:rPr>
              <a:t> and the </a:t>
            </a:r>
            <a:r>
              <a:rPr lang="en-GB" sz="2400" dirty="0" err="1">
                <a:latin typeface="Times New Roman" pitchFamily="18" charset="0"/>
                <a:cs typeface="Times New Roman" pitchFamily="18" charset="0"/>
              </a:rPr>
              <a:t>pinnae</a:t>
            </a:r>
            <a:r>
              <a:rPr lang="en-GB" sz="2400" dirty="0">
                <a:latin typeface="Times New Roman" pitchFamily="18" charset="0"/>
                <a:cs typeface="Times New Roman" pitchFamily="18" charset="0"/>
              </a:rPr>
              <a:t> of the ears. </a:t>
            </a:r>
          </a:p>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These clumps of chalky material, or </a:t>
            </a:r>
            <a:r>
              <a:rPr lang="en-GB" sz="2400" dirty="0" err="1">
                <a:latin typeface="Times New Roman" pitchFamily="18" charset="0"/>
                <a:cs typeface="Times New Roman" pitchFamily="18" charset="0"/>
              </a:rPr>
              <a:t>tophi</a:t>
            </a:r>
            <a:r>
              <a:rPr lang="en-GB" sz="2400" dirty="0">
                <a:latin typeface="Times New Roman" pitchFamily="18" charset="0"/>
                <a:cs typeface="Times New Roman" pitchFamily="18" charset="0"/>
              </a:rPr>
              <a:t> (L. tophus = porous stone), vary in size from less than 1 mm to several centimetres in diameter. </a:t>
            </a:r>
          </a:p>
          <a:p>
            <a:pPr>
              <a:buNone/>
            </a:pPr>
            <a:r>
              <a:rPr lang="en-GB" sz="2400" dirty="0">
                <a:latin typeface="Times New Roman" pitchFamily="18" charset="0"/>
                <a:cs typeface="Times New Roman" pitchFamily="18" charset="0"/>
              </a:rPr>
              <a:t> </a:t>
            </a:r>
          </a:p>
          <a:p>
            <a:r>
              <a:rPr lang="en-GB" sz="2400" dirty="0">
                <a:latin typeface="Times New Roman" pitchFamily="18" charset="0"/>
                <a:cs typeface="Times New Roman" pitchFamily="18" charset="0"/>
              </a:rPr>
              <a:t>They may ulcerate through the skin or destroy cartilage and </a:t>
            </a:r>
            <a:r>
              <a:rPr lang="en-GB" sz="2400" dirty="0" err="1">
                <a:latin typeface="Times New Roman" pitchFamily="18" charset="0"/>
                <a:cs typeface="Times New Roman" pitchFamily="18" charset="0"/>
              </a:rPr>
              <a:t>peri-articular</a:t>
            </a:r>
            <a:r>
              <a:rPr lang="en-GB" sz="2400" dirty="0">
                <a:latin typeface="Times New Roman" pitchFamily="18" charset="0"/>
                <a:cs typeface="Times New Roman" pitchFamily="18" charset="0"/>
              </a:rPr>
              <a:t> bone.</a:t>
            </a:r>
            <a:endParaRPr lang="en-IN" sz="24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55CDAA-E2F1-4258-9CB6-136B47A87B08}"/>
              </a:ext>
            </a:extLst>
          </p:cNvPr>
          <p:cNvSpPr>
            <a:spLocks noGrp="1"/>
          </p:cNvSpPr>
          <p:nvPr>
            <p:ph idx="1"/>
          </p:nvPr>
        </p:nvSpPr>
        <p:spPr>
          <a:xfrm>
            <a:off x="457200" y="685800"/>
            <a:ext cx="8229600" cy="5440363"/>
          </a:xfrm>
        </p:spPr>
        <p:txBody>
          <a:bodyPr>
            <a:normAutofit/>
          </a:bodyPr>
          <a:lstStyle/>
          <a:p>
            <a:pPr marL="0" indent="0">
              <a:buNone/>
            </a:pPr>
            <a:endParaRPr lang="en-GB" sz="2400" u="sng" dirty="0">
              <a:latin typeface="Times New Roman" panose="02020603050405020304" pitchFamily="18" charset="0"/>
              <a:cs typeface="Times New Roman" panose="02020603050405020304" pitchFamily="18" charset="0"/>
            </a:endParaRPr>
          </a:p>
          <a:p>
            <a:pPr marL="0" indent="0">
              <a:buNone/>
            </a:pPr>
            <a:r>
              <a:rPr lang="en-GB" sz="2400" u="sng" dirty="0">
                <a:latin typeface="Times New Roman" panose="02020603050405020304" pitchFamily="18" charset="0"/>
                <a:cs typeface="Times New Roman" panose="02020603050405020304" pitchFamily="18" charset="0"/>
              </a:rPr>
              <a:t>Classification </a:t>
            </a:r>
            <a:endParaRPr lang="en-IN"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Gout is often classiﬁed into ‘primary’ and ‘secondary’ forms.</a:t>
            </a:r>
            <a:endParaRPr lang="en-IN"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 </a:t>
            </a:r>
          </a:p>
          <a:p>
            <a:r>
              <a:rPr lang="en-GB" sz="2400" dirty="0">
                <a:latin typeface="Times New Roman" panose="02020603050405020304" pitchFamily="18" charset="0"/>
                <a:cs typeface="Times New Roman" panose="02020603050405020304" pitchFamily="18" charset="0"/>
              </a:rPr>
              <a:t>Primary gout (95 percent) occurs in the absence of any obvious cause.</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It may be due to constitutional under-excretion (the vast majority) or overproduction of urate. </a:t>
            </a:r>
            <a:endParaRPr lang="en-IN"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80315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360FE7-A921-449B-B54E-A0CAE64F7138}"/>
              </a:ext>
            </a:extLst>
          </p:cNvPr>
          <p:cNvSpPr>
            <a:spLocks noGrp="1"/>
          </p:cNvSpPr>
          <p:nvPr>
            <p:ph idx="1"/>
          </p:nvPr>
        </p:nvSpPr>
        <p:spPr>
          <a:xfrm>
            <a:off x="457200" y="762000"/>
            <a:ext cx="8229600" cy="5364163"/>
          </a:xfrm>
        </p:spPr>
        <p:txBody>
          <a:bodyPr>
            <a:normAutofit/>
          </a:bodyPr>
          <a:lstStyle/>
          <a:p>
            <a:r>
              <a:rPr lang="en-GB" sz="2400" dirty="0">
                <a:latin typeface="Times New Roman" panose="02020603050405020304" pitchFamily="18" charset="0"/>
                <a:cs typeface="Times New Roman" panose="02020603050405020304" pitchFamily="18" charset="0"/>
              </a:rPr>
              <a:t>Secondary gout (5 per cent) results from prolonged hyperuricaemia due to acquired disorders such as,</a:t>
            </a:r>
          </a:p>
          <a:p>
            <a:pPr>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 myeloproliferative diseases, </a:t>
            </a:r>
          </a:p>
          <a:p>
            <a:pPr>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administration of diuretics or renal failure.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This division is somewhat artiﬁcial; people with an initial tendency to ‘primary’ hyperuricaemia may develop gout only when secondary factors are introduced – for example </a:t>
            </a:r>
          </a:p>
          <a:p>
            <a:pPr>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obesity, </a:t>
            </a:r>
          </a:p>
          <a:p>
            <a:pPr>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alcohol abuse, or </a:t>
            </a:r>
          </a:p>
          <a:p>
            <a:pPr>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treatment with diuretics or salicylates which increase tubular reabsorption of uric acid.</a:t>
            </a:r>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74997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301DDA-5FFE-46CD-9A2B-1EE524CCF72E}"/>
              </a:ext>
            </a:extLst>
          </p:cNvPr>
          <p:cNvSpPr>
            <a:spLocks noGrp="1"/>
          </p:cNvSpPr>
          <p:nvPr>
            <p:ph idx="1"/>
          </p:nvPr>
        </p:nvSpPr>
        <p:spPr>
          <a:xfrm>
            <a:off x="457200" y="762000"/>
            <a:ext cx="8229600" cy="5364163"/>
          </a:xfrm>
        </p:spPr>
        <p:txBody>
          <a:bodyPr>
            <a:normAutofit/>
          </a:bodyPr>
          <a:lstStyle/>
          <a:p>
            <a:r>
              <a:rPr lang="en-GB" sz="2400" dirty="0">
                <a:latin typeface="Times New Roman" panose="02020603050405020304" pitchFamily="18" charset="0"/>
                <a:cs typeface="Times New Roman" panose="02020603050405020304" pitchFamily="18" charset="0"/>
              </a:rPr>
              <a:t>Patients are usually men over the age of 30 years; women are seldom affected until after the menopause. Often there is a family history of gout. </a:t>
            </a:r>
          </a:p>
          <a:p>
            <a:endParaRPr lang="en-GB" sz="2400" dirty="0">
              <a:latin typeface="Times New Roman" panose="02020603050405020304" pitchFamily="18" charset="0"/>
              <a:cs typeface="Times New Roman" panose="02020603050405020304" pitchFamily="18" charset="0"/>
            </a:endParaRPr>
          </a:p>
          <a:p>
            <a:pPr marL="0" indent="0">
              <a:buNone/>
            </a:pPr>
            <a:r>
              <a:rPr lang="en-GB" sz="2400" u="sng" dirty="0">
                <a:latin typeface="Times New Roman" panose="02020603050405020304" pitchFamily="18" charset="0"/>
                <a:cs typeface="Times New Roman" panose="02020603050405020304" pitchFamily="18" charset="0"/>
              </a:rPr>
              <a:t>The Acute Attack</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The sudden onset of severe joint pain which lasts for a week or two before resolving completely is typical of acute gout.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The attack usually comes out of the blue but may be precipitated by minor local trauma, operation, intercurrent illness, unaccustomed exercise or alcohol consumption. </a:t>
            </a:r>
          </a:p>
        </p:txBody>
      </p:sp>
    </p:spTree>
    <p:extLst>
      <p:ext uri="{BB962C8B-B14F-4D97-AF65-F5344CB8AC3E}">
        <p14:creationId xmlns:p14="http://schemas.microsoft.com/office/powerpoint/2010/main" xmlns="" val="1784029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16C43DA-0BF0-46CF-A852-ED2CBD811D47}"/>
              </a:ext>
            </a:extLst>
          </p:cNvPr>
          <p:cNvSpPr>
            <a:spLocks noGrp="1"/>
          </p:cNvSpPr>
          <p:nvPr>
            <p:ph idx="1"/>
          </p:nvPr>
        </p:nvSpPr>
        <p:spPr>
          <a:xfrm>
            <a:off x="457200" y="762000"/>
            <a:ext cx="8229600" cy="5364163"/>
          </a:xfrm>
        </p:spPr>
        <p:txBody>
          <a:bodyPr>
            <a:noAutofit/>
          </a:bodyPr>
          <a:lstStyle/>
          <a:p>
            <a:r>
              <a:rPr lang="en-GB" sz="2400" dirty="0">
                <a:latin typeface="Times New Roman" panose="02020603050405020304" pitchFamily="18" charset="0"/>
                <a:cs typeface="Times New Roman" panose="02020603050405020304" pitchFamily="18" charset="0"/>
              </a:rPr>
              <a:t>The commonest sites are the metatarsophalangeal joint of the big toe, the ankle and ﬁnger joints, and the olecranon bursa (Figure 3).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Occasionally, more than one site is involved. The skin looks red and shiny and there is considerable swelling.</a:t>
            </a:r>
          </a:p>
          <a:p>
            <a:endParaRPr lang="en-GB" alt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GB" altLang="en-US" sz="2400" dirty="0">
                <a:latin typeface="Times New Roman" panose="02020603050405020304" pitchFamily="18" charset="0"/>
                <a:ea typeface="Calibri" panose="020F0502020204030204" pitchFamily="34" charset="0"/>
                <a:cs typeface="Times New Roman" panose="02020603050405020304" pitchFamily="18" charset="0"/>
              </a:rPr>
              <a:t>The joint feels hot and extremely tender, suggesting a cellulitis or septic arthritis. </a:t>
            </a:r>
          </a:p>
          <a:p>
            <a:endParaRPr lang="en-GB" sz="2400" dirty="0">
              <a:latin typeface="Times New Roman" panose="02020603050405020304" pitchFamily="18" charset="0"/>
              <a:cs typeface="Times New Roman" panose="02020603050405020304" pitchFamily="18" charset="0"/>
            </a:endParaRPr>
          </a:p>
          <a:p>
            <a:r>
              <a:rPr lang="en-GB" altLang="en-US" sz="2400" dirty="0">
                <a:latin typeface="Times New Roman" panose="02020603050405020304" pitchFamily="18" charset="0"/>
                <a:ea typeface="Calibri" panose="020F0502020204030204" pitchFamily="34" charset="0"/>
                <a:cs typeface="Times New Roman" panose="02020603050405020304" pitchFamily="18" charset="0"/>
              </a:rPr>
              <a:t>Sometimes the only feature is acute pain and tenderness in the heel or the sole. </a:t>
            </a:r>
          </a:p>
          <a:p>
            <a:endParaRPr lang="en-GB" sz="2400" dirty="0">
              <a:latin typeface="Times New Roman" panose="02020603050405020304" pitchFamily="18" charset="0"/>
              <a:cs typeface="Times New Roman" panose="02020603050405020304" pitchFamily="18" charset="0"/>
            </a:endParaRPr>
          </a:p>
          <a:p>
            <a:endParaRPr lang="en-IN" sz="2400" u="sng"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54451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FA9D5A35-60B8-40EC-8963-B4B68817670B}"/>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457200"/>
            <a:ext cx="4038600" cy="5791200"/>
          </a:xfrm>
          <a:prstGeom prst="rect">
            <a:avLst/>
          </a:prstGeom>
          <a:noFill/>
          <a:ln>
            <a:noFill/>
          </a:ln>
        </p:spPr>
      </p:pic>
    </p:spTree>
    <p:extLst>
      <p:ext uri="{BB962C8B-B14F-4D97-AF65-F5344CB8AC3E}">
        <p14:creationId xmlns:p14="http://schemas.microsoft.com/office/powerpoint/2010/main" xmlns="" val="187804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GB" sz="2400" u="sng" dirty="0">
                <a:latin typeface="Times New Roman" pitchFamily="18" charset="0"/>
                <a:cs typeface="Times New Roman" pitchFamily="18" charset="0"/>
              </a:rPr>
              <a:t>Myth of the Heel Spur:</a:t>
            </a:r>
          </a:p>
          <a:p>
            <a:pPr algn="just"/>
            <a:r>
              <a:rPr lang="en-GB" sz="2400" dirty="0">
                <a:latin typeface="Times New Roman" pitchFamily="18" charset="0"/>
                <a:cs typeface="Times New Roman" pitchFamily="18" charset="0"/>
              </a:rPr>
              <a:t>The bony spur at the bottom of the heel does not cause the pain of plantar fasciitis. </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Rather, this is caused by the inﬂammation and micro tears of the plantar fascia. </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Heel spurs have been found in approximately 50% of patients with plantar fasciitis. </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However, spur formation is related to progression of age. Anatomic studies have shown the spur is located at the short </a:t>
            </a:r>
            <a:r>
              <a:rPr lang="en-GB" sz="2400" dirty="0" err="1">
                <a:latin typeface="Times New Roman" pitchFamily="18" charset="0"/>
                <a:cs typeface="Times New Roman" pitchFamily="18" charset="0"/>
              </a:rPr>
              <a:t>ﬂexor</a:t>
            </a:r>
            <a:r>
              <a:rPr lang="en-GB" sz="2400" dirty="0">
                <a:latin typeface="Times New Roman" pitchFamily="18" charset="0"/>
                <a:cs typeface="Times New Roman" pitchFamily="18" charset="0"/>
              </a:rPr>
              <a:t> origin rather than at the plantar fascia origin.</a:t>
            </a:r>
            <a:endParaRPr lang="en-IN" sz="2400" dirty="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716338-5164-44FA-8839-EA94E5F83565}"/>
              </a:ext>
            </a:extLst>
          </p:cNvPr>
          <p:cNvSpPr>
            <a:spLocks noGrp="1"/>
          </p:cNvSpPr>
          <p:nvPr>
            <p:ph idx="1"/>
          </p:nvPr>
        </p:nvSpPr>
        <p:spPr>
          <a:xfrm>
            <a:off x="457200" y="762000"/>
            <a:ext cx="8229600" cy="5364163"/>
          </a:xfrm>
        </p:spPr>
        <p:txBody>
          <a:bodyPr>
            <a:normAutofit/>
          </a:bodyPr>
          <a:lstStyle/>
          <a:p>
            <a:endParaRPr lang="en-GB" alt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GB" altLang="en-US" sz="2400" dirty="0">
                <a:latin typeface="Times New Roman" panose="02020603050405020304" pitchFamily="18" charset="0"/>
                <a:ea typeface="Calibri" panose="020F0502020204030204" pitchFamily="34" charset="0"/>
                <a:cs typeface="Times New Roman" panose="02020603050405020304" pitchFamily="18" charset="0"/>
              </a:rPr>
              <a:t>Hyperuricaemia is present at some stage, though not necessarily during an acute attack. </a:t>
            </a:r>
          </a:p>
          <a:p>
            <a:endParaRPr lang="en-GB" alt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GB" altLang="en-US" sz="2400" dirty="0">
                <a:latin typeface="Times New Roman" panose="02020603050405020304" pitchFamily="18" charset="0"/>
                <a:ea typeface="Calibri" panose="020F0502020204030204" pitchFamily="34" charset="0"/>
                <a:cs typeface="Times New Roman" panose="02020603050405020304" pitchFamily="18" charset="0"/>
              </a:rPr>
              <a:t>However, while a low serum uric acid makes gout unlikely, hyperuricaemia is not ‘diagnostic’ and is often seen in normal middle-aged men.</a:t>
            </a:r>
            <a:endParaRPr lang="en-GB" altLang="en-US" sz="2400" dirty="0">
              <a:latin typeface="Times New Roman" panose="02020603050405020304" pitchFamily="18" charset="0"/>
              <a:cs typeface="Times New Roman" panose="02020603050405020304" pitchFamily="18" charset="0"/>
            </a:endParaRPr>
          </a:p>
          <a:p>
            <a:pPr marL="0" indent="0">
              <a:buNone/>
            </a:pPr>
            <a:r>
              <a:rPr lang="en-GB" alt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GB" altLang="en-US" sz="2400" dirty="0">
              <a:latin typeface="Times New Roman" panose="02020603050405020304" pitchFamily="18" charset="0"/>
              <a:cs typeface="Times New Roman" panose="02020603050405020304" pitchFamily="18" charset="0"/>
            </a:endParaRPr>
          </a:p>
          <a:p>
            <a:endParaRPr lang="en-IN" sz="2400" dirty="0"/>
          </a:p>
        </p:txBody>
      </p:sp>
    </p:spTree>
    <p:extLst>
      <p:ext uri="{BB962C8B-B14F-4D97-AF65-F5344CB8AC3E}">
        <p14:creationId xmlns:p14="http://schemas.microsoft.com/office/powerpoint/2010/main" xmlns="" val="458867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3CAD19-03F8-4744-B292-202FA0EAA03A}"/>
              </a:ext>
            </a:extLst>
          </p:cNvPr>
          <p:cNvSpPr>
            <a:spLocks noGrp="1"/>
          </p:cNvSpPr>
          <p:nvPr>
            <p:ph idx="1"/>
          </p:nvPr>
        </p:nvSpPr>
        <p:spPr>
          <a:xfrm>
            <a:off x="457200" y="762000"/>
            <a:ext cx="8229600" cy="5364163"/>
          </a:xfrm>
        </p:spPr>
        <p:txBody>
          <a:bodyPr>
            <a:normAutofit/>
          </a:bodyPr>
          <a:lstStyle/>
          <a:p>
            <a:pPr marL="0" indent="0">
              <a:buNone/>
            </a:pPr>
            <a:r>
              <a:rPr lang="en-GB" sz="2400" u="sng" dirty="0">
                <a:latin typeface="Times New Roman" panose="02020603050405020304" pitchFamily="18" charset="0"/>
                <a:cs typeface="Times New Roman" panose="02020603050405020304" pitchFamily="18" charset="0"/>
              </a:rPr>
              <a:t>Chronic Gout </a:t>
            </a:r>
            <a:endParaRPr lang="en-IN" sz="2400" u="sng"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Recurrent acute attacks may eventually merge into polyarticular gout.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Joint erosion causes chronic pain, stiffness and deformity; if the ﬁnger joints are affected, this may be mistaken for rheumatoid arthritis.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Tophi may appear around joints over the olecranon, in the pinna of the ear and – less frequently – in almost any other tissue. </a:t>
            </a:r>
          </a:p>
          <a:p>
            <a:endParaRPr lang="en-GB"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81909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904AA73-4BB2-4632-AD22-37805DBE3773}"/>
              </a:ext>
            </a:extLst>
          </p:cNvPr>
          <p:cNvSpPr>
            <a:spLocks noGrp="1"/>
          </p:cNvSpPr>
          <p:nvPr>
            <p:ph idx="1"/>
          </p:nvPr>
        </p:nvSpPr>
        <p:spPr/>
        <p:txBody>
          <a:bodyPr>
            <a:normAutofit/>
          </a:bodyPr>
          <a:lstStyle/>
          <a:p>
            <a:r>
              <a:rPr lang="en-GB" sz="2400" dirty="0">
                <a:latin typeface="Times New Roman" panose="02020603050405020304" pitchFamily="18" charset="0"/>
                <a:cs typeface="Times New Roman" panose="02020603050405020304" pitchFamily="18" charset="0"/>
              </a:rPr>
              <a:t>A large tophus can ulcerate through the skin and discharge its chalky material.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Renal lesions include calculi, due to uric acid precipitation in the urine, and parenchymal disease due to deposition of monosodium urate from the blood.</a:t>
            </a:r>
            <a:endParaRPr lang="en-IN"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endParaRPr lang="en-IN" sz="2400" dirty="0"/>
          </a:p>
        </p:txBody>
      </p:sp>
    </p:spTree>
    <p:extLst>
      <p:ext uri="{BB962C8B-B14F-4D97-AF65-F5344CB8AC3E}">
        <p14:creationId xmlns:p14="http://schemas.microsoft.com/office/powerpoint/2010/main" xmlns="" val="4279746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09600"/>
            <a:ext cx="7886700" cy="5567363"/>
          </a:xfrm>
        </p:spPr>
        <p:txBody>
          <a:bodyPr anchor="ctr"/>
          <a:lstStyle/>
          <a:p>
            <a:pPr marL="0" indent="0" algn="ctr">
              <a:buNone/>
            </a:pPr>
            <a:r>
              <a:rPr lang="en-US" dirty="0">
                <a:latin typeface="Times New Roman" panose="02020603050405020304" pitchFamily="18" charset="0"/>
                <a:cs typeface="Times New Roman" panose="02020603050405020304" pitchFamily="18" charset="0"/>
              </a:rPr>
              <a:t>Physiotherapy Management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75225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2000"/>
            <a:ext cx="7886700" cy="5414963"/>
          </a:xfrm>
        </p:spPr>
        <p:txBody>
          <a:bodyPr anchor="ctr"/>
          <a:lstStyle/>
          <a:p>
            <a:pPr marL="0" indent="0" algn="ctr">
              <a:buNone/>
            </a:pPr>
            <a:r>
              <a:rPr lang="en-GB" b="1" u="sng" dirty="0" smtClean="0">
                <a:latin typeface="Times New Roman" panose="02020603050405020304" pitchFamily="18" charset="0"/>
                <a:cs typeface="Times New Roman" panose="02020603050405020304" pitchFamily="18" charset="0"/>
              </a:rPr>
              <a:t>Gout: </a:t>
            </a:r>
            <a:r>
              <a:rPr lang="en-GB" b="1" u="sng" dirty="0">
                <a:latin typeface="Times New Roman" panose="02020603050405020304" pitchFamily="18" charset="0"/>
                <a:cs typeface="Times New Roman" panose="02020603050405020304" pitchFamily="18" charset="0"/>
              </a:rPr>
              <a:t>Management -  </a:t>
            </a:r>
            <a:r>
              <a:rPr lang="en-GB" b="1" u="sng" dirty="0" smtClean="0">
                <a:latin typeface="Times New Roman" panose="02020603050405020304" pitchFamily="18" charset="0"/>
                <a:cs typeface="Times New Roman" panose="02020603050405020304" pitchFamily="18" charset="0"/>
              </a:rPr>
              <a:t>Acute Episode</a:t>
            </a:r>
            <a:endParaRPr lang="en-IN" b="1" u="sng" dirty="0">
              <a:latin typeface="Times New Roman" panose="02020603050405020304" pitchFamily="18" charset="0"/>
              <a:cs typeface="Times New Roman" panose="02020603050405020304" pitchFamily="18" charset="0"/>
            </a:endParaRPr>
          </a:p>
          <a:p>
            <a:endParaRPr lang="en-IN" dirty="0"/>
          </a:p>
          <a:p>
            <a:endParaRPr lang="en-IN" dirty="0"/>
          </a:p>
        </p:txBody>
      </p:sp>
    </p:spTree>
    <p:extLst>
      <p:ext uri="{BB962C8B-B14F-4D97-AF65-F5344CB8AC3E}">
        <p14:creationId xmlns:p14="http://schemas.microsoft.com/office/powerpoint/2010/main" xmlns="" val="4037679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2000"/>
            <a:ext cx="7886700" cy="5414963"/>
          </a:xfrm>
        </p:spPr>
        <p:txBody>
          <a:bodyPr>
            <a:normAutofit/>
          </a:bodyPr>
          <a:lstStyle/>
          <a:p>
            <a:pPr marL="0" indent="0">
              <a:buNone/>
            </a:pPr>
            <a:r>
              <a:rPr lang="en-GB" sz="2400" dirty="0" smtClean="0">
                <a:latin typeface="Times New Roman" panose="02020603050405020304" pitchFamily="18" charset="0"/>
                <a:cs typeface="Times New Roman" panose="02020603050405020304" pitchFamily="18" charset="0"/>
              </a:rPr>
              <a:t>During acute episode, physiotherapy aims at controlling pain and inflammation.</a:t>
            </a: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The patient is advised for complete rest</a:t>
            </a: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Ice packs are applied over the inflamed and painful joints for 15-20 minutes</a:t>
            </a: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Patient is asked to avoid alcohol intake</a:t>
            </a:r>
          </a:p>
          <a:p>
            <a:endParaRPr lang="en-GB" sz="2400" dirty="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Use of assistive devices is advisable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97995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85800"/>
            <a:ext cx="7886700" cy="5491163"/>
          </a:xfrm>
        </p:spPr>
        <p:txBody>
          <a:bodyPr anchor="ctr"/>
          <a:lstStyle/>
          <a:p>
            <a:pPr marL="0" indent="0" algn="ctr">
              <a:buNone/>
            </a:pPr>
            <a:r>
              <a:rPr lang="en-GB" b="1" u="sng" dirty="0">
                <a:latin typeface="Times New Roman" panose="02020603050405020304" pitchFamily="18" charset="0"/>
                <a:cs typeface="Times New Roman" panose="02020603050405020304" pitchFamily="18" charset="0"/>
              </a:rPr>
              <a:t>Gout: Management -  </a:t>
            </a:r>
            <a:r>
              <a:rPr lang="en-GB" b="1" u="sng" dirty="0" smtClean="0">
                <a:latin typeface="Times New Roman" panose="02020603050405020304" pitchFamily="18" charset="0"/>
                <a:cs typeface="Times New Roman" panose="02020603050405020304" pitchFamily="18" charset="0"/>
              </a:rPr>
              <a:t>Inter critical Phase</a:t>
            </a:r>
            <a:endParaRPr lang="en-IN" b="1" u="sng" dirty="0">
              <a:latin typeface="Times New Roman" panose="02020603050405020304" pitchFamily="18" charset="0"/>
              <a:cs typeface="Times New Roman" panose="02020603050405020304" pitchFamily="18" charset="0"/>
            </a:endParaRPr>
          </a:p>
          <a:p>
            <a:pPr marL="0" indent="0" algn="ctr">
              <a:buNone/>
            </a:pPr>
            <a:endParaRPr lang="en-IN" dirty="0"/>
          </a:p>
        </p:txBody>
      </p:sp>
    </p:spTree>
    <p:extLst>
      <p:ext uri="{BB962C8B-B14F-4D97-AF65-F5344CB8AC3E}">
        <p14:creationId xmlns:p14="http://schemas.microsoft.com/office/powerpoint/2010/main" xmlns="" val="2194587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85800"/>
            <a:ext cx="7886700" cy="5491163"/>
          </a:xfrm>
        </p:spPr>
        <p:txBody>
          <a:bodyPr>
            <a:normAutofit/>
          </a:bodyPr>
          <a:lstStyle/>
          <a:p>
            <a:pPr marL="0" indent="0">
              <a:buNone/>
            </a:pPr>
            <a:endParaRPr lang="en-GB" sz="2400" dirty="0" smtClean="0">
              <a:latin typeface="Times New Roman" panose="02020603050405020304" pitchFamily="18" charset="0"/>
              <a:cs typeface="Times New Roman" panose="02020603050405020304" pitchFamily="18" charset="0"/>
            </a:endParaRPr>
          </a:p>
          <a:p>
            <a:pPr marL="0" indent="0">
              <a:buNone/>
            </a:pPr>
            <a:r>
              <a:rPr lang="en-GB" sz="2400" dirty="0" smtClean="0">
                <a:latin typeface="Times New Roman" panose="02020603050405020304" pitchFamily="18" charset="0"/>
                <a:cs typeface="Times New Roman" panose="02020603050405020304" pitchFamily="18" charset="0"/>
              </a:rPr>
              <a:t>During the inter critical stages, physiotherapy aims at:</a:t>
            </a: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maintenance of Rage of Motion (rom)</a:t>
            </a:r>
          </a:p>
          <a:p>
            <a:r>
              <a:rPr lang="en-GB" sz="2400" dirty="0" smtClean="0">
                <a:latin typeface="Times New Roman" panose="02020603050405020304" pitchFamily="18" charset="0"/>
                <a:cs typeface="Times New Roman" panose="02020603050405020304" pitchFamily="18" charset="0"/>
              </a:rPr>
              <a:t>maintenance of strength of muscles</a:t>
            </a:r>
          </a:p>
          <a:p>
            <a:r>
              <a:rPr lang="en-GB" sz="2400" dirty="0" smtClean="0">
                <a:latin typeface="Times New Roman" panose="02020603050405020304" pitchFamily="18" charset="0"/>
                <a:cs typeface="Times New Roman" panose="02020603050405020304" pitchFamily="18" charset="0"/>
              </a:rPr>
              <a:t>maintenance of function</a:t>
            </a:r>
          </a:p>
          <a:p>
            <a:r>
              <a:rPr lang="en-GB" sz="2400" dirty="0" smtClean="0">
                <a:latin typeface="Times New Roman" panose="02020603050405020304" pitchFamily="18" charset="0"/>
                <a:cs typeface="Times New Roman" panose="02020603050405020304" pitchFamily="18" charset="0"/>
              </a:rPr>
              <a:t>activity modification training</a:t>
            </a:r>
          </a:p>
          <a:p>
            <a:r>
              <a:rPr lang="en-GB" sz="2400" dirty="0" smtClean="0">
                <a:latin typeface="Times New Roman" panose="02020603050405020304" pitchFamily="18" charset="0"/>
                <a:cs typeface="Times New Roman" panose="02020603050405020304" pitchFamily="18" charset="0"/>
              </a:rPr>
              <a:t>activity pacing</a:t>
            </a:r>
          </a:p>
          <a:p>
            <a:r>
              <a:rPr lang="en-GB" sz="2400" dirty="0" smtClean="0">
                <a:latin typeface="Times New Roman" panose="02020603050405020304" pitchFamily="18" charset="0"/>
                <a:cs typeface="Times New Roman" panose="02020603050405020304" pitchFamily="18" charset="0"/>
              </a:rPr>
              <a:t>use of assistive technology</a:t>
            </a:r>
          </a:p>
          <a:p>
            <a:r>
              <a:rPr lang="en-GB" sz="2400" dirty="0" smtClean="0">
                <a:latin typeface="Times New Roman" panose="02020603050405020304" pitchFamily="18" charset="0"/>
                <a:cs typeface="Times New Roman" panose="02020603050405020304" pitchFamily="18" charset="0"/>
              </a:rPr>
              <a:t>accommodations in the environment</a:t>
            </a:r>
          </a:p>
          <a:p>
            <a:r>
              <a:rPr lang="en-GB" sz="2400" dirty="0" smtClean="0">
                <a:latin typeface="Times New Roman" panose="02020603050405020304" pitchFamily="18" charset="0"/>
                <a:cs typeface="Times New Roman" panose="02020603050405020304" pitchFamily="18" charset="0"/>
              </a:rPr>
              <a:t>weight control</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59885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09600"/>
            <a:ext cx="7886700" cy="5567363"/>
          </a:xfrm>
        </p:spPr>
        <p:txBody>
          <a:bodyPr anchor="ctr">
            <a:normAutofit/>
          </a:bodyPr>
          <a:lstStyle/>
          <a:p>
            <a:pPr marL="0" indent="0" algn="ctr">
              <a:buNone/>
            </a:pPr>
            <a:r>
              <a:rPr lang="en-GB" sz="3600" dirty="0" smtClean="0">
                <a:latin typeface="Times New Roman" panose="02020603050405020304" pitchFamily="18" charset="0"/>
                <a:cs typeface="Times New Roman" panose="02020603050405020304" pitchFamily="18" charset="0"/>
              </a:rPr>
              <a:t>Thank You</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5096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endParaRPr lang="en-GB" sz="2400" u="sng" dirty="0">
              <a:latin typeface="Times New Roman" pitchFamily="18" charset="0"/>
              <a:cs typeface="Times New Roman" pitchFamily="18" charset="0"/>
            </a:endParaRPr>
          </a:p>
          <a:p>
            <a:pPr>
              <a:buNone/>
            </a:pPr>
            <a:r>
              <a:rPr lang="en-GB" sz="2400" u="sng" dirty="0">
                <a:latin typeface="Times New Roman" pitchFamily="18" charset="0"/>
                <a:cs typeface="Times New Roman" pitchFamily="18" charset="0"/>
              </a:rPr>
              <a:t>Aetiology</a:t>
            </a:r>
          </a:p>
          <a:p>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Direct repetitive micro trauma with heel strike to planter fascia has been implicated, especially in middle-aged, overweight, nonathletic individuals who stand on hard, unyielding surfaces and in long-distance runners.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810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GB" sz="2400" u="sng" dirty="0">
                <a:latin typeface="Times New Roman" pitchFamily="18" charset="0"/>
                <a:cs typeface="Times New Roman" pitchFamily="18" charset="0"/>
              </a:rPr>
              <a:t>Risk factors for plantar fasciitis </a:t>
            </a:r>
            <a:endParaRPr lang="en-IN" sz="2400" u="sng" dirty="0">
              <a:latin typeface="Times New Roman" pitchFamily="18" charset="0"/>
              <a:cs typeface="Times New Roman" pitchFamily="18" charset="0"/>
            </a:endParaRPr>
          </a:p>
          <a:p>
            <a:endParaRPr lang="en-IN" sz="2400" dirty="0"/>
          </a:p>
        </p:txBody>
      </p:sp>
      <p:graphicFrame>
        <p:nvGraphicFramePr>
          <p:cNvPr id="4" name="Diagram 3"/>
          <p:cNvGraphicFramePr/>
          <p:nvPr/>
        </p:nvGraphicFramePr>
        <p:xfrm>
          <a:off x="685800" y="1066800"/>
          <a:ext cx="7620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buNone/>
            </a:pPr>
            <a:r>
              <a:rPr lang="en-GB" sz="2400" u="sng" dirty="0">
                <a:latin typeface="Times New Roman" pitchFamily="18" charset="0"/>
                <a:cs typeface="Times New Roman" pitchFamily="18" charset="0"/>
              </a:rPr>
              <a:t>Natural History</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It is estimated that 90% to 95% of patients who have true plantar fasciitis recover with conservative treatment. </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However, it may take 6 months to 1 year, and patients often require much encouragement to continue stretching, wearing appropriate and supportive shoes, and avoiding high-impact activities or prolonged standing on hard surfaces. </a:t>
            </a:r>
          </a:p>
          <a:p>
            <a:pPr algn="just"/>
            <a:endParaRPr lang="en-GB"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Operative treatment can be helpful in selected “failed” patients, but the success rate of surgery is only 50% to 85%.</a:t>
            </a:r>
            <a:endParaRPr lang="en-IN" sz="2400" dirty="0">
              <a:latin typeface="Times New Roman" pitchFamily="18" charset="0"/>
              <a:cs typeface="Times New Roman" pitchFamily="18" charset="0"/>
            </a:endParaRPr>
          </a:p>
          <a:p>
            <a:pPr algn="just">
              <a:buNone/>
            </a:pPr>
            <a:endParaRPr lang="en-IN" sz="2400" dirty="0">
              <a:latin typeface="Times New Roman" pitchFamily="18" charset="0"/>
              <a:cs typeface="Times New Roman" pitchFamily="18" charset="0"/>
            </a:endParaRPr>
          </a:p>
          <a:p>
            <a:pPr algn="just">
              <a:buNone/>
            </a:pPr>
            <a:endParaRPr lang="en-IN" sz="2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TotalTime>
  <Words>3386</Words>
  <Application>Microsoft Office PowerPoint</Application>
  <PresentationFormat>On-screen Show (4:3)</PresentationFormat>
  <Paragraphs>290</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Physiotherapy Assessment &amp; Management:  Planter Fascitis and Gout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Gout and Planter fascitis</dc:title>
  <dc:creator>User</dc:creator>
  <cp:lastModifiedBy>HP</cp:lastModifiedBy>
  <cp:revision>76</cp:revision>
  <dcterms:created xsi:type="dcterms:W3CDTF">2006-08-16T00:00:00Z</dcterms:created>
  <dcterms:modified xsi:type="dcterms:W3CDTF">2020-08-18T03:50:52Z</dcterms:modified>
</cp:coreProperties>
</file>