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327" r:id="rId3"/>
    <p:sldId id="315" r:id="rId4"/>
    <p:sldId id="316" r:id="rId5"/>
    <p:sldId id="317" r:id="rId6"/>
    <p:sldId id="257" r:id="rId7"/>
    <p:sldId id="318" r:id="rId8"/>
    <p:sldId id="319" r:id="rId9"/>
    <p:sldId id="321" r:id="rId10"/>
    <p:sldId id="258" r:id="rId11"/>
    <p:sldId id="260" r:id="rId12"/>
    <p:sldId id="261" r:id="rId13"/>
    <p:sldId id="322" r:id="rId14"/>
    <p:sldId id="262" r:id="rId15"/>
    <p:sldId id="323" r:id="rId16"/>
    <p:sldId id="326" r:id="rId17"/>
    <p:sldId id="324" r:id="rId18"/>
    <p:sldId id="259" r:id="rId19"/>
    <p:sldId id="264" r:id="rId20"/>
    <p:sldId id="282" r:id="rId21"/>
    <p:sldId id="283" r:id="rId22"/>
    <p:sldId id="289" r:id="rId23"/>
    <p:sldId id="284" r:id="rId24"/>
    <p:sldId id="285" r:id="rId25"/>
    <p:sldId id="286" r:id="rId26"/>
    <p:sldId id="287" r:id="rId27"/>
    <p:sldId id="325" r:id="rId28"/>
    <p:sldId id="263" r:id="rId29"/>
    <p:sldId id="28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C647B8-B355-43B5-8431-0265CE80F8CA}" type="doc">
      <dgm:prSet loTypeId="urn:microsoft.com/office/officeart/2005/8/layout/vList5" loCatId="list" qsTypeId="urn:microsoft.com/office/officeart/2005/8/quickstyle/simple1#1" qsCatId="simple" csTypeId="urn:microsoft.com/office/officeart/2005/8/colors/colorful1#5" csCatId="colorful" phldr="1"/>
      <dgm:spPr/>
      <dgm:t>
        <a:bodyPr/>
        <a:lstStyle/>
        <a:p>
          <a:endParaRPr lang="en-US"/>
        </a:p>
      </dgm:t>
    </dgm:pt>
    <dgm:pt modelId="{B45DCD66-0BF2-4D80-8B45-E0798584A49A}">
      <dgm:prSet phldrT="[Text]"/>
      <dgm:spPr/>
      <dgm:t>
        <a:bodyPr/>
        <a:lstStyle/>
        <a:p>
          <a:r>
            <a:rPr lang="en-US" dirty="0" smtClean="0"/>
            <a:t>Physiologic rest position</a:t>
          </a:r>
          <a:endParaRPr lang="en-US" dirty="0"/>
        </a:p>
      </dgm:t>
    </dgm:pt>
    <dgm:pt modelId="{72DC6B48-9D52-4144-9A7C-6B3A06907998}" type="parTrans" cxnId="{D4E155CE-9D50-4AE9-B8D7-921C53D2FF5E}">
      <dgm:prSet/>
      <dgm:spPr/>
      <dgm:t>
        <a:bodyPr/>
        <a:lstStyle/>
        <a:p>
          <a:endParaRPr lang="en-US"/>
        </a:p>
      </dgm:t>
    </dgm:pt>
    <dgm:pt modelId="{A48FC772-DAD0-47B9-B0FF-01F33FFC3F5A}" type="sibTrans" cxnId="{D4E155CE-9D50-4AE9-B8D7-921C53D2FF5E}">
      <dgm:prSet/>
      <dgm:spPr/>
      <dgm:t>
        <a:bodyPr/>
        <a:lstStyle/>
        <a:p>
          <a:endParaRPr lang="en-US"/>
        </a:p>
      </dgm:t>
    </dgm:pt>
    <dgm:pt modelId="{63848C67-2C01-4C5D-8741-B33995D3BAFD}">
      <dgm:prSet phldrT="[Text]"/>
      <dgm:spPr/>
      <dgm:t>
        <a:bodyPr/>
        <a:lstStyle/>
        <a:p>
          <a:r>
            <a:rPr lang="en-US" dirty="0" smtClean="0"/>
            <a:t>Postural position of the mandible when an individual is resting comfortably in an upright position and the associated muscles are in a state of minimal </a:t>
          </a:r>
          <a:r>
            <a:rPr lang="en-US" dirty="0" err="1" smtClean="0"/>
            <a:t>contractural</a:t>
          </a:r>
          <a:r>
            <a:rPr lang="en-US" dirty="0" smtClean="0"/>
            <a:t> activity (GPT).</a:t>
          </a:r>
          <a:r>
            <a:rPr lang="en-US" dirty="0" smtClean="0">
              <a:solidFill>
                <a:schemeClr val="bg1"/>
              </a:solidFill>
            </a:rPr>
            <a:t>.</a:t>
          </a:r>
          <a:endParaRPr lang="en-US" dirty="0"/>
        </a:p>
      </dgm:t>
    </dgm:pt>
    <dgm:pt modelId="{0069142F-6975-4059-A35A-1F7AFF53C0C8}" type="parTrans" cxnId="{FDBD9731-2A5F-4DDC-B920-33FFD3F6FF6D}">
      <dgm:prSet/>
      <dgm:spPr/>
      <dgm:t>
        <a:bodyPr/>
        <a:lstStyle/>
        <a:p>
          <a:endParaRPr lang="en-US"/>
        </a:p>
      </dgm:t>
    </dgm:pt>
    <dgm:pt modelId="{68EFF694-D646-404B-A998-FA8B9B416E73}" type="sibTrans" cxnId="{FDBD9731-2A5F-4DDC-B920-33FFD3F6FF6D}">
      <dgm:prSet/>
      <dgm:spPr/>
      <dgm:t>
        <a:bodyPr/>
        <a:lstStyle/>
        <a:p>
          <a:endParaRPr lang="en-US"/>
        </a:p>
      </dgm:t>
    </dgm:pt>
    <dgm:pt modelId="{3F02E196-3C09-435E-AFCD-F51620E3ABA1}">
      <dgm:prSet phldrT="[Text]"/>
      <dgm:spPr/>
      <dgm:t>
        <a:bodyPr/>
        <a:lstStyle/>
        <a:p>
          <a:r>
            <a:rPr lang="en-US" dirty="0" smtClean="0"/>
            <a:t>Occlusal vertical dimension</a:t>
          </a:r>
          <a:endParaRPr lang="en-US" dirty="0"/>
        </a:p>
      </dgm:t>
    </dgm:pt>
    <dgm:pt modelId="{9E184C14-536C-4679-BB22-3A37DDBA371B}" type="parTrans" cxnId="{C1C82079-663B-43B1-B521-AF7A674EF6A9}">
      <dgm:prSet/>
      <dgm:spPr/>
      <dgm:t>
        <a:bodyPr/>
        <a:lstStyle/>
        <a:p>
          <a:endParaRPr lang="en-US"/>
        </a:p>
      </dgm:t>
    </dgm:pt>
    <dgm:pt modelId="{49555AD1-658C-4E32-B9F6-5E85D5880C73}" type="sibTrans" cxnId="{C1C82079-663B-43B1-B521-AF7A674EF6A9}">
      <dgm:prSet/>
      <dgm:spPr/>
      <dgm:t>
        <a:bodyPr/>
        <a:lstStyle/>
        <a:p>
          <a:endParaRPr lang="en-US"/>
        </a:p>
      </dgm:t>
    </dgm:pt>
    <dgm:pt modelId="{87708E0D-DD13-43BF-B8FB-5269DCC8EDE3}">
      <dgm:prSet phldrT="[Text]"/>
      <dgm:spPr/>
      <dgm:t>
        <a:bodyPr/>
        <a:lstStyle/>
        <a:p>
          <a:r>
            <a:rPr lang="en-US" dirty="0" smtClean="0"/>
            <a:t>The distance measured between two points when the occluding members are in  contact (GPT).</a:t>
          </a:r>
          <a:endParaRPr lang="en-US" dirty="0"/>
        </a:p>
      </dgm:t>
    </dgm:pt>
    <dgm:pt modelId="{A5D20E72-51ED-4C92-B769-BAB6F515FF77}" type="parTrans" cxnId="{B8302C2B-B9DF-4F33-B090-B20709F3587C}">
      <dgm:prSet/>
      <dgm:spPr/>
      <dgm:t>
        <a:bodyPr/>
        <a:lstStyle/>
        <a:p>
          <a:endParaRPr lang="en-US"/>
        </a:p>
      </dgm:t>
    </dgm:pt>
    <dgm:pt modelId="{26E523B9-DBF8-4F70-A670-ADAE4466E3E8}" type="sibTrans" cxnId="{B8302C2B-B9DF-4F33-B090-B20709F3587C}">
      <dgm:prSet/>
      <dgm:spPr/>
      <dgm:t>
        <a:bodyPr/>
        <a:lstStyle/>
        <a:p>
          <a:endParaRPr lang="en-US"/>
        </a:p>
      </dgm:t>
    </dgm:pt>
    <dgm:pt modelId="{D1BC875F-7559-4A1D-ACE0-C7B8E7AE16FF}">
      <dgm:prSet phldrT="[Text]"/>
      <dgm:spPr/>
      <dgm:t>
        <a:bodyPr/>
        <a:lstStyle/>
        <a:p>
          <a:r>
            <a:rPr lang="en-US" dirty="0" smtClean="0"/>
            <a:t>Inter occlusal space</a:t>
          </a:r>
          <a:endParaRPr lang="en-US" dirty="0"/>
        </a:p>
      </dgm:t>
    </dgm:pt>
    <dgm:pt modelId="{E725B742-C2AC-48F9-A85B-C93060BF9263}" type="parTrans" cxnId="{5534471B-B567-4BB5-902D-1348694E9706}">
      <dgm:prSet/>
      <dgm:spPr/>
      <dgm:t>
        <a:bodyPr/>
        <a:lstStyle/>
        <a:p>
          <a:endParaRPr lang="en-US"/>
        </a:p>
      </dgm:t>
    </dgm:pt>
    <dgm:pt modelId="{DC24C0F7-FC59-4FF3-8B78-C1A2CC872213}" type="sibTrans" cxnId="{5534471B-B567-4BB5-902D-1348694E9706}">
      <dgm:prSet/>
      <dgm:spPr/>
      <dgm:t>
        <a:bodyPr/>
        <a:lstStyle/>
        <a:p>
          <a:endParaRPr lang="en-US"/>
        </a:p>
      </dgm:t>
    </dgm:pt>
    <dgm:pt modelId="{856A421D-BDA0-48C0-82C6-31E858583E83}">
      <dgm:prSet phldrT="[Text]"/>
      <dgm:spPr/>
      <dgm:t>
        <a:bodyPr/>
        <a:lstStyle/>
        <a:p>
          <a:r>
            <a:rPr lang="en-US" dirty="0" smtClean="0"/>
            <a:t>The distance between the vertical dimension of rest &amp; the vertical dimension while in occlusion.</a:t>
          </a:r>
          <a:endParaRPr lang="en-US" dirty="0"/>
        </a:p>
      </dgm:t>
    </dgm:pt>
    <dgm:pt modelId="{774758B8-A234-41E0-9ECE-8BE38D70093A}" type="parTrans" cxnId="{E8DF9B3C-7C23-4028-A17E-A76525EA146D}">
      <dgm:prSet/>
      <dgm:spPr/>
      <dgm:t>
        <a:bodyPr/>
        <a:lstStyle/>
        <a:p>
          <a:endParaRPr lang="en-US"/>
        </a:p>
      </dgm:t>
    </dgm:pt>
    <dgm:pt modelId="{17A14001-8108-45A1-9A8E-DDDB36C9C7AF}" type="sibTrans" cxnId="{E8DF9B3C-7C23-4028-A17E-A76525EA146D}">
      <dgm:prSet/>
      <dgm:spPr/>
      <dgm:t>
        <a:bodyPr/>
        <a:lstStyle/>
        <a:p>
          <a:endParaRPr lang="en-US"/>
        </a:p>
      </dgm:t>
    </dgm:pt>
    <dgm:pt modelId="{CE5761BF-AD80-40DA-87F5-1B29B44F734C}" type="pres">
      <dgm:prSet presAssocID="{2AC647B8-B355-43B5-8431-0265CE80F8CA}" presName="Name0" presStyleCnt="0">
        <dgm:presLayoutVars>
          <dgm:dir/>
          <dgm:animLvl val="lvl"/>
          <dgm:resizeHandles val="exact"/>
        </dgm:presLayoutVars>
      </dgm:prSet>
      <dgm:spPr/>
      <dgm:t>
        <a:bodyPr/>
        <a:lstStyle/>
        <a:p>
          <a:endParaRPr lang="en-US"/>
        </a:p>
      </dgm:t>
    </dgm:pt>
    <dgm:pt modelId="{6B93F6AA-E5D9-43F9-94A3-295E3106A63A}" type="pres">
      <dgm:prSet presAssocID="{B45DCD66-0BF2-4D80-8B45-E0798584A49A}" presName="linNode" presStyleCnt="0"/>
      <dgm:spPr/>
    </dgm:pt>
    <dgm:pt modelId="{D95A6965-14EE-4F3A-A1AC-C64AC4CF31AB}" type="pres">
      <dgm:prSet presAssocID="{B45DCD66-0BF2-4D80-8B45-E0798584A49A}" presName="parentText" presStyleLbl="node1" presStyleIdx="0" presStyleCnt="3">
        <dgm:presLayoutVars>
          <dgm:chMax val="1"/>
          <dgm:bulletEnabled val="1"/>
        </dgm:presLayoutVars>
      </dgm:prSet>
      <dgm:spPr/>
      <dgm:t>
        <a:bodyPr/>
        <a:lstStyle/>
        <a:p>
          <a:endParaRPr lang="en-US"/>
        </a:p>
      </dgm:t>
    </dgm:pt>
    <dgm:pt modelId="{650163E5-43FA-4DD5-B5D4-21F2A0F812C7}" type="pres">
      <dgm:prSet presAssocID="{B45DCD66-0BF2-4D80-8B45-E0798584A49A}" presName="descendantText" presStyleLbl="alignAccFollowNode1" presStyleIdx="0" presStyleCnt="3">
        <dgm:presLayoutVars>
          <dgm:bulletEnabled val="1"/>
        </dgm:presLayoutVars>
      </dgm:prSet>
      <dgm:spPr/>
      <dgm:t>
        <a:bodyPr/>
        <a:lstStyle/>
        <a:p>
          <a:endParaRPr lang="en-US"/>
        </a:p>
      </dgm:t>
    </dgm:pt>
    <dgm:pt modelId="{8A4F78A6-B7B0-4FA6-BF28-8E2D401A7F8C}" type="pres">
      <dgm:prSet presAssocID="{A48FC772-DAD0-47B9-B0FF-01F33FFC3F5A}" presName="sp" presStyleCnt="0"/>
      <dgm:spPr/>
    </dgm:pt>
    <dgm:pt modelId="{3118FFEC-2B40-436D-8293-9940EF224C5A}" type="pres">
      <dgm:prSet presAssocID="{3F02E196-3C09-435E-AFCD-F51620E3ABA1}" presName="linNode" presStyleCnt="0"/>
      <dgm:spPr/>
    </dgm:pt>
    <dgm:pt modelId="{0CA8FB8E-23FE-4785-919A-86E2C4AF0552}" type="pres">
      <dgm:prSet presAssocID="{3F02E196-3C09-435E-AFCD-F51620E3ABA1}" presName="parentText" presStyleLbl="node1" presStyleIdx="1" presStyleCnt="3">
        <dgm:presLayoutVars>
          <dgm:chMax val="1"/>
          <dgm:bulletEnabled val="1"/>
        </dgm:presLayoutVars>
      </dgm:prSet>
      <dgm:spPr/>
      <dgm:t>
        <a:bodyPr/>
        <a:lstStyle/>
        <a:p>
          <a:endParaRPr lang="en-US"/>
        </a:p>
      </dgm:t>
    </dgm:pt>
    <dgm:pt modelId="{05497251-0947-4F4A-87D7-A2A34A73A06C}" type="pres">
      <dgm:prSet presAssocID="{3F02E196-3C09-435E-AFCD-F51620E3ABA1}" presName="descendantText" presStyleLbl="alignAccFollowNode1" presStyleIdx="1" presStyleCnt="3">
        <dgm:presLayoutVars>
          <dgm:bulletEnabled val="1"/>
        </dgm:presLayoutVars>
      </dgm:prSet>
      <dgm:spPr/>
      <dgm:t>
        <a:bodyPr/>
        <a:lstStyle/>
        <a:p>
          <a:endParaRPr lang="en-US"/>
        </a:p>
      </dgm:t>
    </dgm:pt>
    <dgm:pt modelId="{CBAC8711-4C51-4329-9AF2-3436D961691A}" type="pres">
      <dgm:prSet presAssocID="{49555AD1-658C-4E32-B9F6-5E85D5880C73}" presName="sp" presStyleCnt="0"/>
      <dgm:spPr/>
    </dgm:pt>
    <dgm:pt modelId="{516A6D5B-61F0-4877-940A-69FD2B4EE0A4}" type="pres">
      <dgm:prSet presAssocID="{D1BC875F-7559-4A1D-ACE0-C7B8E7AE16FF}" presName="linNode" presStyleCnt="0"/>
      <dgm:spPr/>
    </dgm:pt>
    <dgm:pt modelId="{01DEA692-E4DC-443B-95C8-9316C989FF9C}" type="pres">
      <dgm:prSet presAssocID="{D1BC875F-7559-4A1D-ACE0-C7B8E7AE16FF}" presName="parentText" presStyleLbl="node1" presStyleIdx="2" presStyleCnt="3">
        <dgm:presLayoutVars>
          <dgm:chMax val="1"/>
          <dgm:bulletEnabled val="1"/>
        </dgm:presLayoutVars>
      </dgm:prSet>
      <dgm:spPr/>
      <dgm:t>
        <a:bodyPr/>
        <a:lstStyle/>
        <a:p>
          <a:endParaRPr lang="en-US"/>
        </a:p>
      </dgm:t>
    </dgm:pt>
    <dgm:pt modelId="{ABE5B41A-10EA-4A2C-BFCB-D0660C826612}" type="pres">
      <dgm:prSet presAssocID="{D1BC875F-7559-4A1D-ACE0-C7B8E7AE16FF}" presName="descendantText" presStyleLbl="alignAccFollowNode1" presStyleIdx="2" presStyleCnt="3">
        <dgm:presLayoutVars>
          <dgm:bulletEnabled val="1"/>
        </dgm:presLayoutVars>
      </dgm:prSet>
      <dgm:spPr/>
      <dgm:t>
        <a:bodyPr/>
        <a:lstStyle/>
        <a:p>
          <a:endParaRPr lang="en-US"/>
        </a:p>
      </dgm:t>
    </dgm:pt>
  </dgm:ptLst>
  <dgm:cxnLst>
    <dgm:cxn modelId="{896EB115-6285-450F-A18A-69217599DD56}" type="presOf" srcId="{856A421D-BDA0-48C0-82C6-31E858583E83}" destId="{ABE5B41A-10EA-4A2C-BFCB-D0660C826612}" srcOrd="0" destOrd="0" presId="urn:microsoft.com/office/officeart/2005/8/layout/vList5"/>
    <dgm:cxn modelId="{C1C82079-663B-43B1-B521-AF7A674EF6A9}" srcId="{2AC647B8-B355-43B5-8431-0265CE80F8CA}" destId="{3F02E196-3C09-435E-AFCD-F51620E3ABA1}" srcOrd="1" destOrd="0" parTransId="{9E184C14-536C-4679-BB22-3A37DDBA371B}" sibTransId="{49555AD1-658C-4E32-B9F6-5E85D5880C73}"/>
    <dgm:cxn modelId="{B8302C2B-B9DF-4F33-B090-B20709F3587C}" srcId="{3F02E196-3C09-435E-AFCD-F51620E3ABA1}" destId="{87708E0D-DD13-43BF-B8FB-5269DCC8EDE3}" srcOrd="0" destOrd="0" parTransId="{A5D20E72-51ED-4C92-B769-BAB6F515FF77}" sibTransId="{26E523B9-DBF8-4F70-A670-ADAE4466E3E8}"/>
    <dgm:cxn modelId="{2CAAC24A-5000-488C-8FC1-3C965D3DCF81}" type="presOf" srcId="{D1BC875F-7559-4A1D-ACE0-C7B8E7AE16FF}" destId="{01DEA692-E4DC-443B-95C8-9316C989FF9C}" srcOrd="0" destOrd="0" presId="urn:microsoft.com/office/officeart/2005/8/layout/vList5"/>
    <dgm:cxn modelId="{D4E155CE-9D50-4AE9-B8D7-921C53D2FF5E}" srcId="{2AC647B8-B355-43B5-8431-0265CE80F8CA}" destId="{B45DCD66-0BF2-4D80-8B45-E0798584A49A}" srcOrd="0" destOrd="0" parTransId="{72DC6B48-9D52-4144-9A7C-6B3A06907998}" sibTransId="{A48FC772-DAD0-47B9-B0FF-01F33FFC3F5A}"/>
    <dgm:cxn modelId="{5534471B-B567-4BB5-902D-1348694E9706}" srcId="{2AC647B8-B355-43B5-8431-0265CE80F8CA}" destId="{D1BC875F-7559-4A1D-ACE0-C7B8E7AE16FF}" srcOrd="2" destOrd="0" parTransId="{E725B742-C2AC-48F9-A85B-C93060BF9263}" sibTransId="{DC24C0F7-FC59-4FF3-8B78-C1A2CC872213}"/>
    <dgm:cxn modelId="{54B70762-63EA-41D1-AB37-DB432FCC090E}" type="presOf" srcId="{B45DCD66-0BF2-4D80-8B45-E0798584A49A}" destId="{D95A6965-14EE-4F3A-A1AC-C64AC4CF31AB}" srcOrd="0" destOrd="0" presId="urn:microsoft.com/office/officeart/2005/8/layout/vList5"/>
    <dgm:cxn modelId="{D87FDCDD-A46B-4CF1-96EA-9DA42AED0DAD}" type="presOf" srcId="{87708E0D-DD13-43BF-B8FB-5269DCC8EDE3}" destId="{05497251-0947-4F4A-87D7-A2A34A73A06C}" srcOrd="0" destOrd="0" presId="urn:microsoft.com/office/officeart/2005/8/layout/vList5"/>
    <dgm:cxn modelId="{4D4DDD57-DC0F-4B4F-802D-F9CB12FFC26E}" type="presOf" srcId="{2AC647B8-B355-43B5-8431-0265CE80F8CA}" destId="{CE5761BF-AD80-40DA-87F5-1B29B44F734C}" srcOrd="0" destOrd="0" presId="urn:microsoft.com/office/officeart/2005/8/layout/vList5"/>
    <dgm:cxn modelId="{FDBD9731-2A5F-4DDC-B920-33FFD3F6FF6D}" srcId="{B45DCD66-0BF2-4D80-8B45-E0798584A49A}" destId="{63848C67-2C01-4C5D-8741-B33995D3BAFD}" srcOrd="0" destOrd="0" parTransId="{0069142F-6975-4059-A35A-1F7AFF53C0C8}" sibTransId="{68EFF694-D646-404B-A998-FA8B9B416E73}"/>
    <dgm:cxn modelId="{99883B0E-C49C-48F6-98D2-074D2ED6D9DE}" type="presOf" srcId="{63848C67-2C01-4C5D-8741-B33995D3BAFD}" destId="{650163E5-43FA-4DD5-B5D4-21F2A0F812C7}" srcOrd="0" destOrd="0" presId="urn:microsoft.com/office/officeart/2005/8/layout/vList5"/>
    <dgm:cxn modelId="{E8DF9B3C-7C23-4028-A17E-A76525EA146D}" srcId="{D1BC875F-7559-4A1D-ACE0-C7B8E7AE16FF}" destId="{856A421D-BDA0-48C0-82C6-31E858583E83}" srcOrd="0" destOrd="0" parTransId="{774758B8-A234-41E0-9ECE-8BE38D70093A}" sibTransId="{17A14001-8108-45A1-9A8E-DDDB36C9C7AF}"/>
    <dgm:cxn modelId="{FFA752C8-662A-4810-8293-DAFAA8F12839}" type="presOf" srcId="{3F02E196-3C09-435E-AFCD-F51620E3ABA1}" destId="{0CA8FB8E-23FE-4785-919A-86E2C4AF0552}" srcOrd="0" destOrd="0" presId="urn:microsoft.com/office/officeart/2005/8/layout/vList5"/>
    <dgm:cxn modelId="{89BB09A8-5DA8-42EC-8FF6-CE896A61A708}" type="presParOf" srcId="{CE5761BF-AD80-40DA-87F5-1B29B44F734C}" destId="{6B93F6AA-E5D9-43F9-94A3-295E3106A63A}" srcOrd="0" destOrd="0" presId="urn:microsoft.com/office/officeart/2005/8/layout/vList5"/>
    <dgm:cxn modelId="{DA7AF4D5-3FD3-4DF5-846A-EDFD9457586B}" type="presParOf" srcId="{6B93F6AA-E5D9-43F9-94A3-295E3106A63A}" destId="{D95A6965-14EE-4F3A-A1AC-C64AC4CF31AB}" srcOrd="0" destOrd="0" presId="urn:microsoft.com/office/officeart/2005/8/layout/vList5"/>
    <dgm:cxn modelId="{B0183C38-C732-47C0-98A9-959B4F40A35C}" type="presParOf" srcId="{6B93F6AA-E5D9-43F9-94A3-295E3106A63A}" destId="{650163E5-43FA-4DD5-B5D4-21F2A0F812C7}" srcOrd="1" destOrd="0" presId="urn:microsoft.com/office/officeart/2005/8/layout/vList5"/>
    <dgm:cxn modelId="{436DD37F-59F8-4D46-96A4-874EE84AEECF}" type="presParOf" srcId="{CE5761BF-AD80-40DA-87F5-1B29B44F734C}" destId="{8A4F78A6-B7B0-4FA6-BF28-8E2D401A7F8C}" srcOrd="1" destOrd="0" presId="urn:microsoft.com/office/officeart/2005/8/layout/vList5"/>
    <dgm:cxn modelId="{8CDF51D9-E708-4349-990A-C210D5D07AEA}" type="presParOf" srcId="{CE5761BF-AD80-40DA-87F5-1B29B44F734C}" destId="{3118FFEC-2B40-436D-8293-9940EF224C5A}" srcOrd="2" destOrd="0" presId="urn:microsoft.com/office/officeart/2005/8/layout/vList5"/>
    <dgm:cxn modelId="{C9F35CC0-A51B-452F-AC5E-99A38B943EE2}" type="presParOf" srcId="{3118FFEC-2B40-436D-8293-9940EF224C5A}" destId="{0CA8FB8E-23FE-4785-919A-86E2C4AF0552}" srcOrd="0" destOrd="0" presId="urn:microsoft.com/office/officeart/2005/8/layout/vList5"/>
    <dgm:cxn modelId="{D534D77A-3FDD-49E9-A40B-B606AFA105E4}" type="presParOf" srcId="{3118FFEC-2B40-436D-8293-9940EF224C5A}" destId="{05497251-0947-4F4A-87D7-A2A34A73A06C}" srcOrd="1" destOrd="0" presId="urn:microsoft.com/office/officeart/2005/8/layout/vList5"/>
    <dgm:cxn modelId="{09BA8E1F-C8D1-46AB-90E7-A74F7C7F0D25}" type="presParOf" srcId="{CE5761BF-AD80-40DA-87F5-1B29B44F734C}" destId="{CBAC8711-4C51-4329-9AF2-3436D961691A}" srcOrd="3" destOrd="0" presId="urn:microsoft.com/office/officeart/2005/8/layout/vList5"/>
    <dgm:cxn modelId="{BD4FD0BA-236D-4A84-A02B-D22F684F43A0}" type="presParOf" srcId="{CE5761BF-AD80-40DA-87F5-1B29B44F734C}" destId="{516A6D5B-61F0-4877-940A-69FD2B4EE0A4}" srcOrd="4" destOrd="0" presId="urn:microsoft.com/office/officeart/2005/8/layout/vList5"/>
    <dgm:cxn modelId="{12966F24-E704-4E87-BA6E-8DE661BD09A5}" type="presParOf" srcId="{516A6D5B-61F0-4877-940A-69FD2B4EE0A4}" destId="{01DEA692-E4DC-443B-95C8-9316C989FF9C}" srcOrd="0" destOrd="0" presId="urn:microsoft.com/office/officeart/2005/8/layout/vList5"/>
    <dgm:cxn modelId="{093743A4-8971-4F61-9B0B-FFFAE325AF68}" type="presParOf" srcId="{516A6D5B-61F0-4877-940A-69FD2B4EE0A4}" destId="{ABE5B41A-10EA-4A2C-BFCB-D0660C82661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163E5-43FA-4DD5-B5D4-21F2A0F812C7}">
      <dsp:nvSpPr>
        <dsp:cNvPr id="0" name=""/>
        <dsp:cNvSpPr/>
      </dsp:nvSpPr>
      <dsp:spPr>
        <a:xfrm rot="5400000">
          <a:off x="5081920" y="-1745271"/>
          <a:ext cx="1650206" cy="5559552"/>
        </a:xfrm>
        <a:prstGeom prst="round2Same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Postural position of the mandible when an individual is resting comfortably in an upright position and the associated muscles are in a state of minimal </a:t>
          </a:r>
          <a:r>
            <a:rPr lang="en-US" sz="2000" kern="1200" dirty="0" err="1" smtClean="0"/>
            <a:t>contractural</a:t>
          </a:r>
          <a:r>
            <a:rPr lang="en-US" sz="2000" kern="1200" dirty="0" smtClean="0"/>
            <a:t> activity (GPT).</a:t>
          </a:r>
          <a:r>
            <a:rPr lang="en-US" sz="2000" kern="1200" dirty="0" smtClean="0">
              <a:solidFill>
                <a:schemeClr val="bg1"/>
              </a:solidFill>
            </a:rPr>
            <a:t>.</a:t>
          </a:r>
          <a:endParaRPr lang="en-US" sz="2000" kern="1200" dirty="0"/>
        </a:p>
      </dsp:txBody>
      <dsp:txXfrm rot="-5400000">
        <a:off x="3127247" y="289958"/>
        <a:ext cx="5478996" cy="1489094"/>
      </dsp:txXfrm>
    </dsp:sp>
    <dsp:sp modelId="{D95A6965-14EE-4F3A-A1AC-C64AC4CF31AB}">
      <dsp:nvSpPr>
        <dsp:cNvPr id="0" name=""/>
        <dsp:cNvSpPr/>
      </dsp:nvSpPr>
      <dsp:spPr>
        <a:xfrm>
          <a:off x="0" y="3125"/>
          <a:ext cx="3127248" cy="206275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Physiologic rest position</a:t>
          </a:r>
          <a:endParaRPr lang="en-US" sz="3700" kern="1200" dirty="0"/>
        </a:p>
      </dsp:txBody>
      <dsp:txXfrm>
        <a:off x="100695" y="103820"/>
        <a:ext cx="2925858" cy="1861367"/>
      </dsp:txXfrm>
    </dsp:sp>
    <dsp:sp modelId="{05497251-0947-4F4A-87D7-A2A34A73A06C}">
      <dsp:nvSpPr>
        <dsp:cNvPr id="0" name=""/>
        <dsp:cNvSpPr/>
      </dsp:nvSpPr>
      <dsp:spPr>
        <a:xfrm rot="5400000">
          <a:off x="5081920" y="420623"/>
          <a:ext cx="1650206" cy="5559552"/>
        </a:xfrm>
        <a:prstGeom prst="round2Same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The distance measured between two points when the occluding members are in  contact (GPT).</a:t>
          </a:r>
          <a:endParaRPr lang="en-US" sz="2000" kern="1200" dirty="0"/>
        </a:p>
      </dsp:txBody>
      <dsp:txXfrm rot="-5400000">
        <a:off x="3127247" y="2455852"/>
        <a:ext cx="5478996" cy="1489094"/>
      </dsp:txXfrm>
    </dsp:sp>
    <dsp:sp modelId="{0CA8FB8E-23FE-4785-919A-86E2C4AF0552}">
      <dsp:nvSpPr>
        <dsp:cNvPr id="0" name=""/>
        <dsp:cNvSpPr/>
      </dsp:nvSpPr>
      <dsp:spPr>
        <a:xfrm>
          <a:off x="0" y="2169021"/>
          <a:ext cx="3127248" cy="2062757"/>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Occlusal vertical dimension</a:t>
          </a:r>
          <a:endParaRPr lang="en-US" sz="3700" kern="1200" dirty="0"/>
        </a:p>
      </dsp:txBody>
      <dsp:txXfrm>
        <a:off x="100695" y="2269716"/>
        <a:ext cx="2925858" cy="1861367"/>
      </dsp:txXfrm>
    </dsp:sp>
    <dsp:sp modelId="{ABE5B41A-10EA-4A2C-BFCB-D0660C826612}">
      <dsp:nvSpPr>
        <dsp:cNvPr id="0" name=""/>
        <dsp:cNvSpPr/>
      </dsp:nvSpPr>
      <dsp:spPr>
        <a:xfrm rot="5400000">
          <a:off x="5081920" y="2586519"/>
          <a:ext cx="1650206" cy="5559552"/>
        </a:xfrm>
        <a:prstGeom prst="round2Same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The distance between the vertical dimension of rest &amp; the vertical dimension while in occlusion.</a:t>
          </a:r>
          <a:endParaRPr lang="en-US" sz="2000" kern="1200" dirty="0"/>
        </a:p>
      </dsp:txBody>
      <dsp:txXfrm rot="-5400000">
        <a:off x="3127247" y="4621748"/>
        <a:ext cx="5478996" cy="1489094"/>
      </dsp:txXfrm>
    </dsp:sp>
    <dsp:sp modelId="{01DEA692-E4DC-443B-95C8-9316C989FF9C}">
      <dsp:nvSpPr>
        <dsp:cNvPr id="0" name=""/>
        <dsp:cNvSpPr/>
      </dsp:nvSpPr>
      <dsp:spPr>
        <a:xfrm>
          <a:off x="0" y="4334916"/>
          <a:ext cx="3127248" cy="2062757"/>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70485" rIns="140970" bIns="70485" numCol="1" spcCol="1270" anchor="ctr" anchorCtr="0">
          <a:noAutofit/>
        </a:bodyPr>
        <a:lstStyle/>
        <a:p>
          <a:pPr lvl="0" algn="ctr" defTabSz="1644650">
            <a:lnSpc>
              <a:spcPct val="90000"/>
            </a:lnSpc>
            <a:spcBef>
              <a:spcPct val="0"/>
            </a:spcBef>
            <a:spcAft>
              <a:spcPct val="35000"/>
            </a:spcAft>
          </a:pPr>
          <a:r>
            <a:rPr lang="en-US" sz="3700" kern="1200" dirty="0" smtClean="0"/>
            <a:t>Inter occlusal space</a:t>
          </a:r>
          <a:endParaRPr lang="en-US" sz="3700" kern="1200" dirty="0"/>
        </a:p>
      </dsp:txBody>
      <dsp:txXfrm>
        <a:off x="100695" y="4435611"/>
        <a:ext cx="2925858" cy="186136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1DC8DB2A-B461-4807-8408-B1FF35A7E690}" type="datetimeFigureOut">
              <a:rPr lang="en-US"/>
              <a:pPr>
                <a:defRPr/>
              </a:pPr>
              <a:t>8/26/2020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4EDB59-42FA-4ADA-B043-85BDF417381F}" type="slidenum">
              <a:rPr lang="en-US" altLang="en-US"/>
              <a:pPr>
                <a:defRPr/>
              </a:pPr>
              <a:t>‹#›</a:t>
            </a:fld>
            <a:endParaRPr lang="en-US" altLang="en-US"/>
          </a:p>
        </p:txBody>
      </p:sp>
    </p:spTree>
    <p:extLst>
      <p:ext uri="{BB962C8B-B14F-4D97-AF65-F5344CB8AC3E}">
        <p14:creationId xmlns:p14="http://schemas.microsoft.com/office/powerpoint/2010/main" val="128056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412FC7-46EE-4EFF-9206-26E6D5AA072F}" type="datetimeFigureOut">
              <a:rPr lang="en-US"/>
              <a:pPr>
                <a:defRPr/>
              </a:pPr>
              <a:t>8/26/2020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EB0F70-D7B3-4A53-B692-07BB5BBB064E}" type="slidenum">
              <a:rPr lang="en-US" altLang="en-US"/>
              <a:pPr>
                <a:defRPr/>
              </a:pPr>
              <a:t>‹#›</a:t>
            </a:fld>
            <a:endParaRPr lang="en-US" altLang="en-US"/>
          </a:p>
        </p:txBody>
      </p:sp>
    </p:spTree>
    <p:extLst>
      <p:ext uri="{BB962C8B-B14F-4D97-AF65-F5344CB8AC3E}">
        <p14:creationId xmlns:p14="http://schemas.microsoft.com/office/powerpoint/2010/main" val="22333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BB53AF-C521-44A6-B4FF-6E67C2E37791}" type="datetimeFigureOut">
              <a:rPr lang="en-US"/>
              <a:pPr>
                <a:defRPr/>
              </a:pPr>
              <a:t>8/26/2020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E18FFE-C04D-42A6-B68A-05E612B70834}" type="slidenum">
              <a:rPr lang="en-US" altLang="en-US"/>
              <a:pPr>
                <a:defRPr/>
              </a:pPr>
              <a:t>‹#›</a:t>
            </a:fld>
            <a:endParaRPr lang="en-US" altLang="en-US"/>
          </a:p>
        </p:txBody>
      </p:sp>
    </p:spTree>
    <p:extLst>
      <p:ext uri="{BB962C8B-B14F-4D97-AF65-F5344CB8AC3E}">
        <p14:creationId xmlns:p14="http://schemas.microsoft.com/office/powerpoint/2010/main" val="709984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5"/>
          </p:nvPr>
        </p:nvSpPr>
        <p:spPr/>
        <p:txBody>
          <a:bodyPr/>
          <a:lstStyle>
            <a:lvl1pPr>
              <a:defRPr/>
            </a:lvl1pPr>
          </a:lstStyle>
          <a:p>
            <a:pPr>
              <a:defRPr/>
            </a:pPr>
            <a:fld id="{5D96256E-7C1F-439F-B3B9-52B6A9205792}" type="datetimeFigureOut">
              <a:rPr lang="en-US"/>
              <a:pPr>
                <a:defRPr/>
              </a:pPr>
              <a:t>8/26/2020</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76526122-7F3A-4189-8FA2-2E5FB818DF9F}" type="slidenum">
              <a:rPr lang="en-US" altLang="en-US"/>
              <a:pPr>
                <a:defRPr/>
              </a:pPr>
              <a:t>‹#›</a:t>
            </a:fld>
            <a:endParaRPr lang="en-US" altLang="en-US"/>
          </a:p>
        </p:txBody>
      </p:sp>
    </p:spTree>
    <p:extLst>
      <p:ext uri="{BB962C8B-B14F-4D97-AF65-F5344CB8AC3E}">
        <p14:creationId xmlns:p14="http://schemas.microsoft.com/office/powerpoint/2010/main" val="909376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9BE39AA-2966-4600-B485-63D156778A45}" type="datetimeFigureOut">
              <a:rPr lang="en-US"/>
              <a:pPr>
                <a:defRPr/>
              </a:pPr>
              <a:t>8/26/2020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0D16C2-A855-413F-9E0B-7DF2E5CC445B}" type="slidenum">
              <a:rPr lang="en-US" altLang="en-US"/>
              <a:pPr>
                <a:defRPr/>
              </a:pPr>
              <a:t>‹#›</a:t>
            </a:fld>
            <a:endParaRPr lang="en-US" altLang="en-US"/>
          </a:p>
        </p:txBody>
      </p:sp>
    </p:spTree>
    <p:extLst>
      <p:ext uri="{BB962C8B-B14F-4D97-AF65-F5344CB8AC3E}">
        <p14:creationId xmlns:p14="http://schemas.microsoft.com/office/powerpoint/2010/main" val="1558553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8"/>
          </p:nvPr>
        </p:nvSpPr>
        <p:spPr/>
        <p:txBody>
          <a:bodyPr/>
          <a:lstStyle>
            <a:lvl1pPr>
              <a:defRPr/>
            </a:lvl1pPr>
          </a:lstStyle>
          <a:p>
            <a:pPr>
              <a:defRPr/>
            </a:pPr>
            <a:fld id="{F3198B27-6F0A-4A86-BE4F-B922790CBFAC}" type="datetimeFigureOut">
              <a:rPr lang="en-US"/>
              <a:pPr>
                <a:defRPr/>
              </a:pPr>
              <a:t>8/26/2020</a:t>
            </a:fld>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pPr>
              <a:defRPr/>
            </a:pPr>
            <a:fld id="{1C0B1789-3FA2-471B-B493-5943F1580737}" type="slidenum">
              <a:rPr lang="en-US" altLang="en-US"/>
              <a:pPr>
                <a:defRPr/>
              </a:pPr>
              <a:t>‹#›</a:t>
            </a:fld>
            <a:endParaRPr lang="en-US" altLang="en-US"/>
          </a:p>
        </p:txBody>
      </p:sp>
    </p:spTree>
    <p:extLst>
      <p:ext uri="{BB962C8B-B14F-4D97-AF65-F5344CB8AC3E}">
        <p14:creationId xmlns:p14="http://schemas.microsoft.com/office/powerpoint/2010/main" val="4085786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3"/>
          <p:cNvSpPr>
            <a:spLocks noGrp="1"/>
          </p:cNvSpPr>
          <p:nvPr>
            <p:ph type="dt" sz="half" idx="23"/>
          </p:nvPr>
        </p:nvSpPr>
        <p:spPr/>
        <p:txBody>
          <a:bodyPr/>
          <a:lstStyle>
            <a:lvl1pPr>
              <a:defRPr/>
            </a:lvl1pPr>
          </a:lstStyle>
          <a:p>
            <a:pPr>
              <a:defRPr/>
            </a:pPr>
            <a:fld id="{1A89AE2D-6038-4A5E-86E4-97AA9DC01293}" type="datetimeFigureOut">
              <a:rPr lang="en-US"/>
              <a:pPr>
                <a:defRPr/>
              </a:pPr>
              <a:t>8/26/2020</a:t>
            </a:fld>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pPr>
              <a:defRPr/>
            </a:pPr>
            <a:fld id="{5E514714-E16C-4A0A-B0C2-D0C4027C9556}" type="slidenum">
              <a:rPr lang="en-US" altLang="en-US"/>
              <a:pPr>
                <a:defRPr/>
              </a:pPr>
              <a:t>‹#›</a:t>
            </a:fld>
            <a:endParaRPr lang="en-US" altLang="en-US"/>
          </a:p>
        </p:txBody>
      </p:sp>
    </p:spTree>
    <p:extLst>
      <p:ext uri="{BB962C8B-B14F-4D97-AF65-F5344CB8AC3E}">
        <p14:creationId xmlns:p14="http://schemas.microsoft.com/office/powerpoint/2010/main" val="317338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BA46BFC-00C7-40B3-8615-680F26329C1C}" type="datetimeFigureOut">
              <a:rPr lang="en-US"/>
              <a:pPr>
                <a:defRPr/>
              </a:pPr>
              <a:t>8/26/2020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9D537C-142C-438A-921E-8EE2656F09EB}" type="slidenum">
              <a:rPr lang="en-US" altLang="en-US"/>
              <a:pPr>
                <a:defRPr/>
              </a:pPr>
              <a:t>‹#›</a:t>
            </a:fld>
            <a:endParaRPr lang="en-US" altLang="en-US"/>
          </a:p>
        </p:txBody>
      </p:sp>
    </p:spTree>
    <p:extLst>
      <p:ext uri="{BB962C8B-B14F-4D97-AF65-F5344CB8AC3E}">
        <p14:creationId xmlns:p14="http://schemas.microsoft.com/office/powerpoint/2010/main" val="1729918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C90677F-4890-41FE-AFEC-C32158BFF0C0}" type="datetimeFigureOut">
              <a:rPr lang="en-US"/>
              <a:pPr>
                <a:defRPr/>
              </a:pPr>
              <a:t>8/26/2020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29B0D7-294A-48D7-8FE2-3253737F22FD}" type="slidenum">
              <a:rPr lang="en-US" altLang="en-US"/>
              <a:pPr>
                <a:defRPr/>
              </a:pPr>
              <a:t>‹#›</a:t>
            </a:fld>
            <a:endParaRPr lang="en-US" altLang="en-US"/>
          </a:p>
        </p:txBody>
      </p:sp>
    </p:spTree>
    <p:extLst>
      <p:ext uri="{BB962C8B-B14F-4D97-AF65-F5344CB8AC3E}">
        <p14:creationId xmlns:p14="http://schemas.microsoft.com/office/powerpoint/2010/main" val="726962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0E59E33-1681-460F-ADFE-3A16503C448D}" type="datetimeFigureOut">
              <a:rPr lang="en-US"/>
              <a:pPr>
                <a:defRPr/>
              </a:pPr>
              <a:t>8/26/2020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F69C66-42FA-48FF-8CE2-FFE87AFD40A5}" type="slidenum">
              <a:rPr lang="en-US" altLang="en-US"/>
              <a:pPr>
                <a:defRPr/>
              </a:pPr>
              <a:t>‹#›</a:t>
            </a:fld>
            <a:endParaRPr lang="en-US" altLang="en-US"/>
          </a:p>
        </p:txBody>
      </p:sp>
    </p:spTree>
    <p:extLst>
      <p:ext uri="{BB962C8B-B14F-4D97-AF65-F5344CB8AC3E}">
        <p14:creationId xmlns:p14="http://schemas.microsoft.com/office/powerpoint/2010/main" val="2749940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12780C-3300-4730-BA21-AD5A5FD4002E}" type="datetimeFigureOut">
              <a:rPr lang="en-US"/>
              <a:pPr>
                <a:defRPr/>
              </a:pPr>
              <a:t>8/26/2020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7AF79C-4FAB-4EB0-94CC-88BFDF0F0F3A}" type="slidenum">
              <a:rPr lang="en-US" altLang="en-US"/>
              <a:pPr>
                <a:defRPr/>
              </a:pPr>
              <a:t>‹#›</a:t>
            </a:fld>
            <a:endParaRPr lang="en-US" altLang="en-US"/>
          </a:p>
        </p:txBody>
      </p:sp>
    </p:spTree>
    <p:extLst>
      <p:ext uri="{BB962C8B-B14F-4D97-AF65-F5344CB8AC3E}">
        <p14:creationId xmlns:p14="http://schemas.microsoft.com/office/powerpoint/2010/main" val="330423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60A9AEB8-1F92-4394-A157-7F34F897B574}" type="datetimeFigureOut">
              <a:rPr lang="en-US"/>
              <a:pPr>
                <a:defRPr/>
              </a:pPr>
              <a:t>8/26/2020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16A18D-4375-4837-B36E-6194BAC2787E}" type="slidenum">
              <a:rPr lang="en-US" altLang="en-US"/>
              <a:pPr>
                <a:defRPr/>
              </a:pPr>
              <a:t>‹#›</a:t>
            </a:fld>
            <a:endParaRPr lang="en-US" altLang="en-US"/>
          </a:p>
        </p:txBody>
      </p:sp>
    </p:spTree>
    <p:extLst>
      <p:ext uri="{BB962C8B-B14F-4D97-AF65-F5344CB8AC3E}">
        <p14:creationId xmlns:p14="http://schemas.microsoft.com/office/powerpoint/2010/main" val="378100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38925A4-C6F8-4105-A6A7-7B4C54D0E155}" type="datetimeFigureOut">
              <a:rPr lang="en-US"/>
              <a:pPr>
                <a:defRPr/>
              </a:pPr>
              <a:t>8/26/2020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EBCA2AC-7E5B-4E9E-A9DF-42949AAECC5E}" type="slidenum">
              <a:rPr lang="en-US" altLang="en-US"/>
              <a:pPr>
                <a:defRPr/>
              </a:pPr>
              <a:t>‹#›</a:t>
            </a:fld>
            <a:endParaRPr lang="en-US" altLang="en-US"/>
          </a:p>
        </p:txBody>
      </p:sp>
    </p:spTree>
    <p:extLst>
      <p:ext uri="{BB962C8B-B14F-4D97-AF65-F5344CB8AC3E}">
        <p14:creationId xmlns:p14="http://schemas.microsoft.com/office/powerpoint/2010/main" val="286996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C550F69F-22E6-4777-A558-A9ED41F1AA4F}" type="datetimeFigureOut">
              <a:rPr lang="en-US"/>
              <a:pPr>
                <a:defRPr/>
              </a:pPr>
              <a:t>8/26/2020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F998CB-8FC2-4720-930B-85FE9CACAE31}" type="slidenum">
              <a:rPr lang="en-US" altLang="en-US"/>
              <a:pPr>
                <a:defRPr/>
              </a:pPr>
              <a:t>‹#›</a:t>
            </a:fld>
            <a:endParaRPr lang="en-US" altLang="en-US"/>
          </a:p>
        </p:txBody>
      </p:sp>
    </p:spTree>
    <p:extLst>
      <p:ext uri="{BB962C8B-B14F-4D97-AF65-F5344CB8AC3E}">
        <p14:creationId xmlns:p14="http://schemas.microsoft.com/office/powerpoint/2010/main" val="2388352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C1B29B-C54E-496B-B6F3-0FC9E38F6CAF}" type="datetimeFigureOut">
              <a:rPr lang="en-US"/>
              <a:pPr>
                <a:defRPr/>
              </a:pPr>
              <a:t>8/26/2020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C478759-B03A-4937-B769-C95F2ECCC3AB}" type="slidenum">
              <a:rPr lang="en-US" altLang="en-US"/>
              <a:pPr>
                <a:defRPr/>
              </a:pPr>
              <a:t>‹#›</a:t>
            </a:fld>
            <a:endParaRPr lang="en-US" altLang="en-US"/>
          </a:p>
        </p:txBody>
      </p:sp>
    </p:spTree>
    <p:extLst>
      <p:ext uri="{BB962C8B-B14F-4D97-AF65-F5344CB8AC3E}">
        <p14:creationId xmlns:p14="http://schemas.microsoft.com/office/powerpoint/2010/main" val="2516874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22D1D2-099F-4D7A-BEA2-CF5E7A12B42A}" type="datetimeFigureOut">
              <a:rPr lang="en-US"/>
              <a:pPr>
                <a:defRPr/>
              </a:pPr>
              <a:t>8/26/2020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FF1141-FD7A-4DB9-8D47-96CB30B7F720}" type="slidenum">
              <a:rPr lang="en-US" altLang="en-US"/>
              <a:pPr>
                <a:defRPr/>
              </a:pPr>
              <a:t>‹#›</a:t>
            </a:fld>
            <a:endParaRPr lang="en-US" altLang="en-US"/>
          </a:p>
        </p:txBody>
      </p:sp>
    </p:spTree>
    <p:extLst>
      <p:ext uri="{BB962C8B-B14F-4D97-AF65-F5344CB8AC3E}">
        <p14:creationId xmlns:p14="http://schemas.microsoft.com/office/powerpoint/2010/main" val="411326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55A8A4-7CF7-427F-BBCE-6A02DA01D1AF}" type="datetimeFigureOut">
              <a:rPr lang="en-US"/>
              <a:pPr>
                <a:defRPr/>
              </a:pPr>
              <a:t>8/26/2020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2301F7-9A04-4549-B19D-F91A10336E1D}" type="slidenum">
              <a:rPr lang="en-US" altLang="en-US"/>
              <a:pPr>
                <a:defRPr/>
              </a:pPr>
              <a:t>‹#›</a:t>
            </a:fld>
            <a:endParaRPr lang="en-US" altLang="en-US"/>
          </a:p>
        </p:txBody>
      </p:sp>
    </p:spTree>
    <p:extLst>
      <p:ext uri="{BB962C8B-B14F-4D97-AF65-F5344CB8AC3E}">
        <p14:creationId xmlns:p14="http://schemas.microsoft.com/office/powerpoint/2010/main" val="179413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smtClean="0">
                <a:solidFill>
                  <a:schemeClr val="tx1">
                    <a:tint val="75000"/>
                    <a:alpha val="60000"/>
                  </a:schemeClr>
                </a:solidFill>
              </a:defRPr>
            </a:lvl1pPr>
          </a:lstStyle>
          <a:p>
            <a:pPr>
              <a:defRPr/>
            </a:pPr>
            <a:fld id="{8E0968D0-9C0E-4140-BAE4-DA33267422A7}" type="datetimeFigureOut">
              <a:rPr lang="en-US"/>
              <a:pPr>
                <a:defRPr/>
              </a:pPr>
              <a:t>8/26/2020</a:t>
            </a:fld>
            <a:endParaRPr 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a:defRPr sz="2801" b="0" i="0" smtClean="0">
                <a:solidFill>
                  <a:schemeClr val="tx1">
                    <a:tint val="75000"/>
                  </a:schemeClr>
                </a:solidFill>
              </a:defRPr>
            </a:lvl1pPr>
          </a:lstStyle>
          <a:p>
            <a:pPr>
              <a:defRPr/>
            </a:pPr>
            <a:fld id="{D4576881-7113-4BE8-B9BB-364277263259}"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3" r:id="rId12"/>
    <p:sldLayoutId id="2147483810" r:id="rId13"/>
    <p:sldLayoutId id="2147483814" r:id="rId14"/>
    <p:sldLayoutId id="2147483815" r:id="rId15"/>
    <p:sldLayoutId id="2147483811" r:id="rId16"/>
    <p:sldLayoutId id="2147483812" r:id="rId17"/>
  </p:sldLayoutIdLst>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Century Gothic" panose="020B0502020202020204" pitchFamily="34" charset="0"/>
        </a:defRPr>
      </a:lvl2pPr>
      <a:lvl3pPr algn="l" defTabSz="457200" rtl="0" fontAlgn="base">
        <a:spcBef>
          <a:spcPct val="0"/>
        </a:spcBef>
        <a:spcAft>
          <a:spcPct val="0"/>
        </a:spcAft>
        <a:defRPr sz="4200">
          <a:solidFill>
            <a:schemeClr val="tx2"/>
          </a:solidFill>
          <a:latin typeface="Century Gothic" panose="020B0502020202020204" pitchFamily="34" charset="0"/>
        </a:defRPr>
      </a:lvl3pPr>
      <a:lvl4pPr algn="l" defTabSz="457200" rtl="0" fontAlgn="base">
        <a:spcBef>
          <a:spcPct val="0"/>
        </a:spcBef>
        <a:spcAft>
          <a:spcPct val="0"/>
        </a:spcAft>
        <a:defRPr sz="4200">
          <a:solidFill>
            <a:schemeClr val="tx2"/>
          </a:solidFill>
          <a:latin typeface="Century Gothic" panose="020B0502020202020204" pitchFamily="34" charset="0"/>
        </a:defRPr>
      </a:lvl4pPr>
      <a:lvl5pPr algn="l" defTabSz="457200" rtl="0" fontAlgn="base">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2.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2.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2.pn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2.png"/><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ma"/><Relationship Id="rId1" Type="http://schemas.microsoft.com/office/2007/relationships/media" Target="../media/media27.wma"/><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ma"/><Relationship Id="rId1" Type="http://schemas.microsoft.com/office/2007/relationships/media" Target="../media/media28.wm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audio" Target="../media/media4.wma"/><Relationship Id="rId2" Type="http://schemas.microsoft.com/office/2007/relationships/media" Target="../media/media4.wma"/><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2.pn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6775" y="1447800"/>
            <a:ext cx="6619875" cy="3328988"/>
          </a:xfrm>
        </p:spPr>
        <p:txBody>
          <a:bodyPr rtlCol="0">
            <a:noAutofit/>
          </a:bodyPr>
          <a:lstStyle/>
          <a:p>
            <a:pPr marL="484632" defTabSz="457207" fontAlgn="auto">
              <a:spcAft>
                <a:spcPts val="0"/>
              </a:spcAft>
              <a:defRPr/>
            </a:pPr>
            <a:r>
              <a:rPr smtClean="0">
                <a:solidFill>
                  <a:schemeClr val="accent1">
                    <a:tint val="83000"/>
                    <a:satMod val="150000"/>
                  </a:schemeClr>
                </a:solidFill>
                <a:latin typeface="Castellar" pitchFamily="18" charset="0"/>
              </a:rPr>
              <a:t>VERTICAL JAW RELATION</a:t>
            </a:r>
            <a:endParaRPr lang="en-US" dirty="0">
              <a:solidFill>
                <a:schemeClr val="accent1">
                  <a:tint val="83000"/>
                  <a:satMod val="150000"/>
                </a:schemeClr>
              </a:solidFill>
              <a:latin typeface="Castellar" pitchFamily="18" charset="0"/>
            </a:endParaRPr>
          </a:p>
        </p:txBody>
      </p:sp>
      <p:sp>
        <p:nvSpPr>
          <p:cNvPr id="5123" name="Text Box 4"/>
          <p:cNvSpPr txBox="1">
            <a:spLocks noChangeArrowheads="1"/>
          </p:cNvSpPr>
          <p:nvPr/>
        </p:nvSpPr>
        <p:spPr bwMode="auto">
          <a:xfrm>
            <a:off x="5334000" y="5105400"/>
            <a:ext cx="3505200" cy="147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a:t>Dr Tamanna Chhabra</a:t>
            </a:r>
          </a:p>
          <a:p>
            <a:pPr eaLnBrk="1" hangingPunct="1">
              <a:spcBef>
                <a:spcPct val="50000"/>
              </a:spcBef>
            </a:pPr>
            <a:r>
              <a:rPr lang="en-US" altLang="en-US"/>
              <a:t>Prof., Dept. of Prosthodontics,</a:t>
            </a:r>
          </a:p>
          <a:p>
            <a:pPr eaLnBrk="1" hangingPunct="1">
              <a:spcBef>
                <a:spcPct val="50000"/>
              </a:spcBef>
            </a:pPr>
            <a:r>
              <a:rPr lang="en-US" altLang="en-US"/>
              <a:t>K M Shah Dental College and Hospital</a:t>
            </a:r>
            <a:endParaRPr lang="en-IN"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383"/>
    </mc:Choice>
    <mc:Fallback>
      <p:transition spd="slow" advTm="43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marL="484632" defTabSz="457207" fontAlgn="auto">
              <a:spcAft>
                <a:spcPts val="0"/>
              </a:spcAft>
              <a:defRPr/>
            </a:pPr>
            <a:r>
              <a:rPr lang="en-US" dirty="0" smtClean="0">
                <a:solidFill>
                  <a:schemeClr val="accent1">
                    <a:tint val="83000"/>
                    <a:satMod val="150000"/>
                  </a:schemeClr>
                </a:solidFill>
              </a:rPr>
              <a:t>3 components</a:t>
            </a:r>
            <a:endParaRPr lang="en-US" dirty="0">
              <a:solidFill>
                <a:schemeClr val="accent1">
                  <a:tint val="83000"/>
                  <a:satMod val="150000"/>
                </a:schemeClr>
              </a:solidFill>
            </a:endParaRPr>
          </a:p>
        </p:txBody>
      </p:sp>
      <p:sp>
        <p:nvSpPr>
          <p:cNvPr id="3" name="Content Placeholder 2"/>
          <p:cNvSpPr>
            <a:spLocks noGrp="1"/>
          </p:cNvSpPr>
          <p:nvPr>
            <p:ph idx="1"/>
          </p:nvPr>
        </p:nvSpPr>
        <p:spPr>
          <a:xfrm>
            <a:off x="1371600" y="2209800"/>
            <a:ext cx="7391400" cy="2481263"/>
          </a:xfrm>
        </p:spPr>
        <p:style>
          <a:lnRef idx="3">
            <a:schemeClr val="lt1"/>
          </a:lnRef>
          <a:fillRef idx="1">
            <a:schemeClr val="accent4"/>
          </a:fillRef>
          <a:effectRef idx="1">
            <a:schemeClr val="accent4"/>
          </a:effectRef>
          <a:fontRef idx="minor">
            <a:schemeClr val="lt1"/>
          </a:fontRef>
        </p:style>
        <p:txBody>
          <a:bodyPr rtlCol="0">
            <a:normAutofit/>
          </a:bodyPr>
          <a:lstStyle/>
          <a:p>
            <a:pPr marL="448056" indent="-384048" defTabSz="457207" fontAlgn="auto">
              <a:spcAft>
                <a:spcPts val="0"/>
              </a:spcAft>
              <a:buClr>
                <a:schemeClr val="bg2">
                  <a:lumMod val="40000"/>
                  <a:lumOff val="60000"/>
                </a:schemeClr>
              </a:buClr>
              <a:buFont typeface="Wingdings 2"/>
              <a:buChar char=""/>
              <a:defRPr/>
            </a:pPr>
            <a:r>
              <a:rPr lang="en-US" dirty="0" smtClean="0"/>
              <a:t>Physiologic rest position / rest vertical dimension (RVD)</a:t>
            </a:r>
          </a:p>
          <a:p>
            <a:pPr marL="448056" indent="-384048" defTabSz="457207" fontAlgn="auto">
              <a:spcAft>
                <a:spcPts val="0"/>
              </a:spcAft>
              <a:buClr>
                <a:schemeClr val="bg2">
                  <a:lumMod val="40000"/>
                  <a:lumOff val="60000"/>
                </a:schemeClr>
              </a:buClr>
              <a:buFont typeface="Wingdings 2"/>
              <a:buChar char=""/>
              <a:defRPr/>
            </a:pPr>
            <a:r>
              <a:rPr lang="en-US" dirty="0" smtClean="0"/>
              <a:t>Occlusal vertical dimension (OVD)</a:t>
            </a:r>
          </a:p>
          <a:p>
            <a:pPr marL="448056" indent="-384048" defTabSz="457207" fontAlgn="auto">
              <a:spcAft>
                <a:spcPts val="0"/>
              </a:spcAft>
              <a:buClr>
                <a:schemeClr val="bg2">
                  <a:lumMod val="40000"/>
                  <a:lumOff val="60000"/>
                </a:schemeClr>
              </a:buClr>
              <a:buFont typeface="Wingdings 2"/>
              <a:buChar char=""/>
              <a:defRPr/>
            </a:pPr>
            <a:r>
              <a:rPr lang="en-US" dirty="0" smtClean="0"/>
              <a:t>Inter occlusal space / free way space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3232"/>
    </mc:Choice>
    <mc:Fallback>
      <p:transition spd="slow" advTm="132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28600" y="304800"/>
          <a:ext cx="8686800" cy="6400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6157"/>
    </mc:Choice>
    <mc:Fallback>
      <p:transition spd="slow" advTm="361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5188" y="1854200"/>
            <a:ext cx="3821112" cy="1574800"/>
          </a:xfrm>
        </p:spPr>
        <p:txBody>
          <a:bodyPr rtlCol="0">
            <a:normAutofit fontScale="90000"/>
          </a:bodyPr>
          <a:lstStyle/>
          <a:p>
            <a:pPr algn="ctr" defTabSz="457207" fontAlgn="auto">
              <a:spcAft>
                <a:spcPts val="0"/>
              </a:spcAft>
              <a:defRPr/>
            </a:pPr>
            <a:r>
              <a:rPr lang="en-US" dirty="0" smtClean="0">
                <a:solidFill>
                  <a:schemeClr val="accent1">
                    <a:tint val="83000"/>
                    <a:satMod val="150000"/>
                  </a:schemeClr>
                </a:solidFill>
              </a:rPr>
              <a:t>RELATION BETWEEN THE COMPONENTS</a:t>
            </a:r>
            <a:endParaRPr lang="en-US" dirty="0">
              <a:solidFill>
                <a:schemeClr val="accent1">
                  <a:tint val="83000"/>
                  <a:satMod val="150000"/>
                </a:schemeClr>
              </a:solidFill>
            </a:endParaRPr>
          </a:p>
        </p:txBody>
      </p:sp>
      <p:pic>
        <p:nvPicPr>
          <p:cNvPr id="4" name="Content Placeholder 3" descr="4800549-f1.jpg"/>
          <p:cNvPicPr>
            <a:picLocks noGrp="1" noChangeAspect="1"/>
          </p:cNvPicPr>
          <p:nvPr>
            <p:ph type="pic" idx="1"/>
          </p:nvPr>
        </p:nvPicPr>
        <p:blipFill>
          <a:blip r:embed="rId4"/>
          <a:srcRect l="32412" r="32412"/>
          <a:stretch>
            <a:fillRect/>
          </a:stretch>
        </p:blipFill>
        <p:spPr/>
      </p:pic>
      <p:sp>
        <p:nvSpPr>
          <p:cNvPr id="15364" name="Text Placeholder 5"/>
          <p:cNvSpPr>
            <a:spLocks noGrp="1"/>
          </p:cNvSpPr>
          <p:nvPr>
            <p:ph type="body" sz="half" idx="2"/>
          </p:nvPr>
        </p:nvSpPr>
        <p:spPr>
          <a:xfrm>
            <a:off x="866775" y="3657600"/>
            <a:ext cx="3814763" cy="1371600"/>
          </a:xfrm>
        </p:spPr>
        <p:txBody>
          <a:bodyPr/>
          <a:lstStyle/>
          <a:p>
            <a:pPr>
              <a:buFont typeface="Wingdings 2" panose="05020102010507070707" pitchFamily="18" charset="2"/>
              <a:buNone/>
            </a:pPr>
            <a:r>
              <a:rPr lang="en-US" smtClean="0"/>
              <a:t>RVD – rest vertical dimension</a:t>
            </a:r>
          </a:p>
          <a:p>
            <a:pPr>
              <a:buFont typeface="Wingdings 2" panose="05020102010507070707" pitchFamily="18" charset="2"/>
              <a:buNone/>
            </a:pPr>
            <a:r>
              <a:rPr lang="en-US" smtClean="0"/>
              <a:t>OVD – occlusal vertical dimension</a:t>
            </a:r>
          </a:p>
          <a:p>
            <a:pPr>
              <a:buFont typeface="Wingdings 2" panose="05020102010507070707" pitchFamily="18" charset="2"/>
              <a:buNone/>
            </a:pPr>
            <a:r>
              <a:rPr lang="en-US" smtClean="0"/>
              <a:t>FWS – free way space</a:t>
            </a:r>
          </a:p>
          <a:p>
            <a:pPr>
              <a:buFont typeface="Wingdings 2" panose="05020102010507070707" pitchFamily="18" charset="2"/>
              <a:buNone/>
            </a:pPr>
            <a:endParaRPr lang="en-US" smtClean="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1450"/>
    </mc:Choice>
    <mc:Fallback>
      <p:transition spd="slow" advTm="114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828800" y="1447800"/>
            <a:ext cx="5286412" cy="1143000"/>
          </a:xfrm>
        </p:spPr>
        <p:style>
          <a:lnRef idx="1">
            <a:schemeClr val="accent3"/>
          </a:lnRef>
          <a:fillRef idx="2">
            <a:schemeClr val="accent3"/>
          </a:fillRef>
          <a:effectRef idx="1">
            <a:schemeClr val="accent3"/>
          </a:effectRef>
          <a:fontRef idx="minor">
            <a:schemeClr val="dk1"/>
          </a:fontRef>
        </p:style>
        <p:txBody>
          <a:bodyPr rtlCol="0">
            <a:noAutofit/>
          </a:bodyPr>
          <a:lstStyle/>
          <a:p>
            <a:pPr defTabSz="457207" fontAlgn="auto">
              <a:spcAft>
                <a:spcPts val="0"/>
              </a:spcAft>
              <a:defRPr/>
            </a:pPr>
            <a:r>
              <a:rPr lang="en-IN"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Vdr</a:t>
            </a:r>
            <a:r>
              <a:rPr lang="en-IN"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 </a:t>
            </a:r>
            <a:r>
              <a:rPr lang="en-IN"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vdo</a:t>
            </a:r>
            <a:r>
              <a:rPr lang="en-IN"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 + </a:t>
            </a:r>
            <a:r>
              <a:rPr lang="en-IN"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iod</a:t>
            </a:r>
            <a:endParaRPr lang="en-IN"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6" name="Titre 1"/>
          <p:cNvSpPr txBox="1">
            <a:spLocks/>
          </p:cNvSpPr>
          <p:nvPr/>
        </p:nvSpPr>
        <p:spPr bwMode="auto">
          <a:xfrm>
            <a:off x="1847850" y="3733800"/>
            <a:ext cx="5286412" cy="11430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normAutofit/>
          </a:bodyPr>
          <a:lstStyle/>
          <a:p>
            <a:pPr algn="ctr" eaLnBrk="1" fontAlgn="auto" hangingPunct="1">
              <a:spcAft>
                <a:spcPts val="0"/>
              </a:spcAft>
              <a:defRPr/>
            </a:pPr>
            <a:r>
              <a:rPr lang="en-IN" sz="44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mj-cs"/>
              </a:rPr>
              <a:t>Vdr</a:t>
            </a:r>
            <a:r>
              <a:rPr lang="en-IN" sz="4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mj-cs"/>
              </a:rPr>
              <a:t> – </a:t>
            </a:r>
            <a:r>
              <a:rPr lang="en-IN" sz="44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mj-cs"/>
              </a:rPr>
              <a:t>iod</a:t>
            </a:r>
            <a:r>
              <a:rPr lang="en-IN" sz="4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mj-cs"/>
              </a:rPr>
              <a:t> = </a:t>
            </a:r>
            <a:r>
              <a:rPr lang="en-IN" sz="4400" b="1" cap="all" dirty="0" err="1">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mj-cs"/>
              </a:rPr>
              <a:t>vdo</a:t>
            </a:r>
            <a:r>
              <a:rPr lang="en-IN" sz="44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latin typeface="+mj-lt"/>
                <a:ea typeface="+mj-ea"/>
                <a:cs typeface="+mj-cs"/>
              </a:rPr>
              <a:t>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203"/>
    </mc:Choice>
    <mc:Fallback>
      <p:transition spd="slow" advTm="292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marL="484632" defTabSz="457207" fontAlgn="auto">
              <a:spcAft>
                <a:spcPts val="0"/>
              </a:spcAft>
              <a:defRPr/>
            </a:pPr>
            <a:endParaRPr lang="en-US">
              <a:solidFill>
                <a:schemeClr val="accent1">
                  <a:tint val="83000"/>
                  <a:satMod val="150000"/>
                </a:schemeClr>
              </a:solidFill>
            </a:endParaRPr>
          </a:p>
        </p:txBody>
      </p:sp>
      <p:sp>
        <p:nvSpPr>
          <p:cNvPr id="17411" name="Content Placeholder 2"/>
          <p:cNvSpPr>
            <a:spLocks noGrp="1"/>
          </p:cNvSpPr>
          <p:nvPr>
            <p:ph idx="1"/>
          </p:nvPr>
        </p:nvSpPr>
        <p:spPr/>
        <p:txBody>
          <a:bodyPr/>
          <a:lstStyle/>
          <a:p>
            <a:r>
              <a:rPr lang="en-US" altLang="en-US" smtClean="0"/>
              <a:t>During the construction of complete dentures, the rest vertical dimension is determined first and then reduced or closed to the occlusal vertical dimension. </a:t>
            </a:r>
          </a:p>
          <a:p>
            <a:endParaRPr lang="en-US" altLang="en-US" smtClean="0"/>
          </a:p>
          <a:p>
            <a:endParaRPr lang="en-US" altLang="en-US" smtClean="0"/>
          </a:p>
          <a:p>
            <a:r>
              <a:rPr lang="en-US" altLang="en-US" smtClean="0"/>
              <a:t>Some prosthodontists believe that the physiologic rest position tends to remain constant for variable periods of time.</a:t>
            </a:r>
          </a:p>
          <a:p>
            <a:endParaRPr lang="en-US" altLang="en-US" smtClean="0"/>
          </a:p>
        </p:txBody>
      </p:sp>
      <p:sp>
        <p:nvSpPr>
          <p:cNvPr id="4" name="TextBox 3"/>
          <p:cNvSpPr txBox="1"/>
          <p:nvPr/>
        </p:nvSpPr>
        <p:spPr>
          <a:xfrm>
            <a:off x="838200" y="3962400"/>
            <a:ext cx="7542213" cy="584200"/>
          </a:xfrm>
          <a:prstGeom prst="rect">
            <a:avLst/>
          </a:prstGeom>
          <a:solidFill>
            <a:schemeClr val="lt1">
              <a:alpha val="16000"/>
            </a:schemeClr>
          </a:solidFill>
        </p:spPr>
        <p:style>
          <a:lnRef idx="2">
            <a:schemeClr val="accent2"/>
          </a:lnRef>
          <a:fillRef idx="1">
            <a:schemeClr val="lt1"/>
          </a:fillRef>
          <a:effectRef idx="0">
            <a:schemeClr val="accent2"/>
          </a:effectRef>
          <a:fontRef idx="minor">
            <a:schemeClr val="dk1"/>
          </a:fontRef>
        </p:style>
        <p:txBody>
          <a:bodyPr wrap="none">
            <a:spAutoFit/>
          </a:bodyPr>
          <a:lstStyle/>
          <a:p>
            <a:pPr eaLnBrk="1" fontAlgn="auto" hangingPunct="1">
              <a:spcBef>
                <a:spcPts val="0"/>
              </a:spcBef>
              <a:spcAft>
                <a:spcPts val="0"/>
              </a:spcAft>
              <a:defRPr/>
            </a:pPr>
            <a:r>
              <a:rPr lang="en-US" sz="3200" dirty="0">
                <a:solidFill>
                  <a:schemeClr val="tx1"/>
                </a:solidFill>
              </a:rPr>
              <a:t>Average inter occlusal distance = 2 to 4 mm</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774"/>
    </mc:Choice>
    <mc:Fallback>
      <p:transition spd="slow" advTm="237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066800" y="228600"/>
            <a:ext cx="6615112" cy="847739"/>
          </a:xfrm>
        </p:spPr>
        <p:txBody>
          <a:bodyPr rtlCol="0">
            <a:normAutofit/>
          </a:bodyPr>
          <a:lstStyle/>
          <a:p>
            <a:pPr defTabSz="457207" fontAlgn="auto">
              <a:spcAft>
                <a:spcPts val="0"/>
              </a:spcAft>
              <a:defRPr/>
            </a:pPr>
            <a:r>
              <a:rPr lang="en-IN"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EFFECTS OF ALTERED </a:t>
            </a:r>
            <a:r>
              <a:rPr lang="en-IN" b="1" cap="all" dirty="0" err="1"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vd</a:t>
            </a:r>
            <a:endParaRPr lang="en-IN"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ndParaRPr>
          </a:p>
        </p:txBody>
      </p:sp>
      <p:sp>
        <p:nvSpPr>
          <p:cNvPr id="5" name="Espace réservé du contenu 2"/>
          <p:cNvSpPr>
            <a:spLocks noGrp="1"/>
          </p:cNvSpPr>
          <p:nvPr>
            <p:ph idx="1"/>
          </p:nvPr>
        </p:nvSpPr>
        <p:spPr>
          <a:xfrm>
            <a:off x="1066800" y="1219200"/>
            <a:ext cx="6786563" cy="5143500"/>
          </a:xfrm>
        </p:spPr>
        <p:txBody>
          <a:bodyPr rtlCol="0">
            <a:normAutofit/>
          </a:bodyPr>
          <a:lstStyle/>
          <a:p>
            <a:pPr marL="342906" indent="-342906" defTabSz="457207" fontAlgn="auto">
              <a:spcAft>
                <a:spcPts val="0"/>
              </a:spcAft>
              <a:buClr>
                <a:schemeClr val="bg2">
                  <a:lumMod val="40000"/>
                  <a:lumOff val="60000"/>
                </a:schemeClr>
              </a:buClr>
              <a:buFont typeface="Wingdings 2" panose="05020102010507070707" pitchFamily="18" charset="2"/>
              <a:buNone/>
              <a:defRPr/>
            </a:pPr>
            <a:r>
              <a:rPr lang="en-IN" b="1" dirty="0" smtClean="0">
                <a:solidFill>
                  <a:srgbClr val="7030A0"/>
                </a:solidFill>
              </a:rPr>
              <a:t>INCREASE IN VDO / DECREASE IN IOD</a:t>
            </a:r>
          </a:p>
          <a:p>
            <a:pPr marL="742962" lvl="1" indent="-285755" defTabSz="457207" fontAlgn="auto">
              <a:spcAft>
                <a:spcPts val="0"/>
              </a:spcAft>
              <a:buClr>
                <a:schemeClr val="bg2">
                  <a:lumMod val="40000"/>
                  <a:lumOff val="60000"/>
                </a:schemeClr>
              </a:buClr>
              <a:buFont typeface="Arial" pitchFamily="34" charset="0"/>
              <a:buChar char="•"/>
              <a:defRPr/>
            </a:pPr>
            <a:endParaRPr lang="en-US" dirty="0" smtClean="0"/>
          </a:p>
          <a:p>
            <a:pPr marL="742962" lvl="1" indent="-285755" defTabSz="457207" fontAlgn="auto">
              <a:spcAft>
                <a:spcPts val="0"/>
              </a:spcAft>
              <a:buClr>
                <a:schemeClr val="bg2">
                  <a:lumMod val="40000"/>
                  <a:lumOff val="60000"/>
                </a:schemeClr>
              </a:buClr>
              <a:buFont typeface="Arial" pitchFamily="34" charset="0"/>
              <a:buChar char="•"/>
              <a:defRPr/>
            </a:pPr>
            <a:r>
              <a:rPr lang="en-US" dirty="0" smtClean="0"/>
              <a:t>The chin-nose distance will increase, and then patients will have an appearance of open mouth.</a:t>
            </a:r>
          </a:p>
          <a:p>
            <a:pPr marL="742962" lvl="1" indent="-285755" defTabSz="457207" fontAlgn="auto">
              <a:spcAft>
                <a:spcPts val="0"/>
              </a:spcAft>
              <a:buClr>
                <a:schemeClr val="bg2">
                  <a:lumMod val="40000"/>
                  <a:lumOff val="60000"/>
                </a:schemeClr>
              </a:buClr>
              <a:buFont typeface="Arial" pitchFamily="34" charset="0"/>
              <a:buChar char="•"/>
              <a:defRPr/>
            </a:pPr>
            <a:endParaRPr lang="en-US" dirty="0" smtClean="0"/>
          </a:p>
          <a:p>
            <a:pPr marL="742962" lvl="1" indent="-285755" defTabSz="457207" fontAlgn="auto">
              <a:spcAft>
                <a:spcPts val="0"/>
              </a:spcAft>
              <a:buClr>
                <a:schemeClr val="bg2">
                  <a:lumMod val="40000"/>
                  <a:lumOff val="60000"/>
                </a:schemeClr>
              </a:buClr>
              <a:buFont typeface="Arial" pitchFamily="34" charset="0"/>
              <a:buChar char="•"/>
              <a:defRPr/>
            </a:pPr>
            <a:r>
              <a:rPr lang="en-US" dirty="0" smtClean="0"/>
              <a:t>Constant pressure to the basal seat area which will lead to bone resorption.</a:t>
            </a:r>
          </a:p>
          <a:p>
            <a:pPr marL="742962" lvl="1" indent="-285755" defTabSz="457207" fontAlgn="auto">
              <a:spcAft>
                <a:spcPts val="0"/>
              </a:spcAft>
              <a:buClr>
                <a:schemeClr val="bg2">
                  <a:lumMod val="40000"/>
                  <a:lumOff val="60000"/>
                </a:schemeClr>
              </a:buClr>
              <a:buFont typeface="Arial" pitchFamily="34" charset="0"/>
              <a:buChar char="•"/>
              <a:defRPr/>
            </a:pPr>
            <a:endParaRPr lang="en-US" dirty="0" smtClean="0"/>
          </a:p>
          <a:p>
            <a:pPr marL="742962" lvl="1" indent="-285755" defTabSz="457207" fontAlgn="auto">
              <a:spcAft>
                <a:spcPts val="0"/>
              </a:spcAft>
              <a:buClr>
                <a:schemeClr val="bg2">
                  <a:lumMod val="40000"/>
                  <a:lumOff val="60000"/>
                </a:schemeClr>
              </a:buClr>
              <a:buFont typeface="Arial" pitchFamily="34" charset="0"/>
              <a:buChar char="•"/>
              <a:defRPr/>
            </a:pPr>
            <a:r>
              <a:rPr lang="en-US" dirty="0" smtClean="0"/>
              <a:t>Soreness of the tissues of the basal seat.</a:t>
            </a:r>
          </a:p>
          <a:p>
            <a:pPr marL="742962" lvl="1" indent="-285755" defTabSz="457207" fontAlgn="auto">
              <a:spcAft>
                <a:spcPts val="0"/>
              </a:spcAft>
              <a:buClr>
                <a:schemeClr val="bg2">
                  <a:lumMod val="40000"/>
                  <a:lumOff val="60000"/>
                </a:schemeClr>
              </a:buClr>
              <a:buFont typeface="Arial" pitchFamily="34" charset="0"/>
              <a:buChar char="•"/>
              <a:defRPr/>
            </a:pPr>
            <a:endParaRPr lang="en-US" dirty="0" smtClean="0"/>
          </a:p>
          <a:p>
            <a:pPr marL="742962" lvl="1" indent="-285755" defTabSz="457207" fontAlgn="auto">
              <a:spcAft>
                <a:spcPts val="0"/>
              </a:spcAft>
              <a:buClr>
                <a:schemeClr val="bg2">
                  <a:lumMod val="40000"/>
                  <a:lumOff val="60000"/>
                </a:schemeClr>
              </a:buClr>
              <a:buFont typeface="Arial" pitchFamily="34" charset="0"/>
              <a:buChar char="•"/>
              <a:defRPr/>
            </a:pPr>
            <a:r>
              <a:rPr lang="en-US" dirty="0" smtClean="0"/>
              <a:t>“Clicking”, of dentures during speech. </a:t>
            </a:r>
          </a:p>
          <a:p>
            <a:pPr marL="742962" lvl="1" indent="-285755" defTabSz="457207" fontAlgn="auto">
              <a:spcAft>
                <a:spcPts val="0"/>
              </a:spcAft>
              <a:buClr>
                <a:schemeClr val="bg2">
                  <a:lumMod val="40000"/>
                  <a:lumOff val="60000"/>
                </a:schemeClr>
              </a:buClr>
              <a:buFont typeface="Arial" pitchFamily="34" charset="0"/>
              <a:buChar char="•"/>
              <a:defRPr/>
            </a:pPr>
            <a:endParaRPr lang="en-US" dirty="0" smtClean="0"/>
          </a:p>
          <a:p>
            <a:pPr marL="742962" lvl="1" indent="-285755" defTabSz="457207" fontAlgn="auto">
              <a:spcAft>
                <a:spcPts val="0"/>
              </a:spcAft>
              <a:buClr>
                <a:schemeClr val="bg2">
                  <a:lumMod val="40000"/>
                  <a:lumOff val="60000"/>
                </a:schemeClr>
              </a:buClr>
              <a:buFont typeface="Arial" pitchFamily="34" charset="0"/>
              <a:buChar char="•"/>
              <a:defRPr/>
            </a:pPr>
            <a:r>
              <a:rPr lang="en-US" dirty="0" smtClean="0"/>
              <a:t>Improper phonetics</a:t>
            </a:r>
          </a:p>
          <a:p>
            <a:pPr marL="742962" lvl="1" indent="-285755" defTabSz="457207" fontAlgn="auto">
              <a:spcAft>
                <a:spcPts val="0"/>
              </a:spcAft>
              <a:buClr>
                <a:schemeClr val="bg2">
                  <a:lumMod val="40000"/>
                  <a:lumOff val="60000"/>
                </a:schemeClr>
              </a:buClr>
              <a:buFont typeface="Arial" pitchFamily="34" charset="0"/>
              <a:buChar char="•"/>
              <a:defRPr/>
            </a:pPr>
            <a:endParaRPr lang="en-US" dirty="0" smtClean="0"/>
          </a:p>
          <a:p>
            <a:pPr marL="742962" lvl="1" indent="-285755" defTabSz="457207" fontAlgn="auto">
              <a:spcAft>
                <a:spcPts val="0"/>
              </a:spcAft>
              <a:buClr>
                <a:schemeClr val="bg2">
                  <a:lumMod val="40000"/>
                  <a:lumOff val="60000"/>
                </a:schemeClr>
              </a:buClr>
              <a:buFont typeface="Arial" pitchFamily="34" charset="0"/>
              <a:buChar char="•"/>
              <a:defRPr/>
            </a:pPr>
            <a:endParaRPr lang="en-IN" dirty="0" smtClean="0">
              <a:solidFill>
                <a:schemeClr val="tx1">
                  <a:lumMod val="85000"/>
                  <a:lumOff val="15000"/>
                </a:schemeClr>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443"/>
    </mc:Choice>
    <mc:Fallback>
      <p:transition spd="slow" advTm="344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smtClean="0"/>
          </a:p>
        </p:txBody>
      </p:sp>
      <p:pic>
        <p:nvPicPr>
          <p:cNvPr id="19459"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33400" y="1666875"/>
            <a:ext cx="8124825" cy="4565650"/>
          </a:xfr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8790"/>
    </mc:Choice>
    <mc:Fallback>
      <p:transition spd="slow" advTm="87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u contenu 2"/>
          <p:cNvSpPr>
            <a:spLocks noGrp="1"/>
          </p:cNvSpPr>
          <p:nvPr>
            <p:ph idx="1"/>
          </p:nvPr>
        </p:nvSpPr>
        <p:spPr>
          <a:xfrm>
            <a:off x="685800" y="381000"/>
            <a:ext cx="7924800" cy="6019800"/>
          </a:xfrm>
        </p:spPr>
        <p:txBody>
          <a:bodyPr rtlCol="0">
            <a:normAutofit fontScale="92500"/>
          </a:bodyPr>
          <a:lstStyle/>
          <a:p>
            <a:pPr marL="342906" indent="-342906" defTabSz="457207" fontAlgn="auto">
              <a:spcAft>
                <a:spcPts val="0"/>
              </a:spcAft>
              <a:buClr>
                <a:schemeClr val="bg2">
                  <a:lumMod val="40000"/>
                  <a:lumOff val="60000"/>
                </a:schemeClr>
              </a:buClr>
              <a:buFont typeface="Wingdings 2" panose="05020102010507070707" pitchFamily="18" charset="2"/>
              <a:buNone/>
              <a:defRPr/>
            </a:pPr>
            <a:r>
              <a:rPr lang="en-IN" altLang="en-US" b="1" smtClean="0">
                <a:solidFill>
                  <a:srgbClr val="7030A0"/>
                </a:solidFill>
              </a:rPr>
              <a:t>DECREASE IN VDO / INCREASE IN IOD</a:t>
            </a:r>
          </a:p>
          <a:p>
            <a:pPr marL="342906" indent="-342906" defTabSz="457207" fontAlgn="auto">
              <a:lnSpc>
                <a:spcPct val="120000"/>
              </a:lnSpc>
              <a:spcAft>
                <a:spcPts val="0"/>
              </a:spcAft>
              <a:buClr>
                <a:schemeClr val="bg2">
                  <a:lumMod val="40000"/>
                  <a:lumOff val="60000"/>
                </a:schemeClr>
              </a:buClr>
              <a:buFont typeface="Arial" panose="020B0604020202020204" pitchFamily="34" charset="0"/>
              <a:buChar char="•"/>
              <a:defRPr/>
            </a:pPr>
            <a:r>
              <a:rPr lang="en-US" altLang="en-US" sz="2400" smtClean="0"/>
              <a:t>Potentially damaging to the TMJ.</a:t>
            </a:r>
          </a:p>
          <a:p>
            <a:pPr marL="342906" indent="-342906" defTabSz="457207" fontAlgn="auto">
              <a:lnSpc>
                <a:spcPct val="150000"/>
              </a:lnSpc>
              <a:spcAft>
                <a:spcPts val="0"/>
              </a:spcAft>
              <a:buClr>
                <a:schemeClr val="bg2">
                  <a:lumMod val="40000"/>
                  <a:lumOff val="60000"/>
                </a:schemeClr>
              </a:buClr>
              <a:buFont typeface="Arial" panose="020B0604020202020204" pitchFamily="34" charset="0"/>
              <a:buChar char="•"/>
              <a:defRPr/>
            </a:pPr>
            <a:r>
              <a:rPr lang="en-US" altLang="en-US" sz="2400" smtClean="0"/>
              <a:t>The normal tongue space is limited. Facial distortion appears more noticeable with over closure that with the slightly opened closure because with over closure the chin appears to be closer to the nose, the commissure of the lips turns down and the lips lose their fullness. </a:t>
            </a:r>
          </a:p>
          <a:p>
            <a:pPr marL="342906" indent="-342906" defTabSz="457207" fontAlgn="auto">
              <a:lnSpc>
                <a:spcPct val="150000"/>
              </a:lnSpc>
              <a:spcAft>
                <a:spcPts val="0"/>
              </a:spcAft>
              <a:buClr>
                <a:schemeClr val="bg2">
                  <a:lumMod val="40000"/>
                  <a:lumOff val="60000"/>
                </a:schemeClr>
              </a:buClr>
              <a:buFont typeface="Arial" panose="020B0604020202020204" pitchFamily="34" charset="0"/>
              <a:buChar char="•"/>
              <a:defRPr/>
            </a:pPr>
            <a:r>
              <a:rPr lang="en-US" altLang="en-US" sz="2400" smtClean="0"/>
              <a:t>The muscles of facial expression lose their tonicity and the face appears flabby instead of firm and full.</a:t>
            </a:r>
          </a:p>
          <a:p>
            <a:pPr marL="342906" indent="-342906" defTabSz="457207" fontAlgn="auto">
              <a:lnSpc>
                <a:spcPct val="150000"/>
              </a:lnSpc>
              <a:spcAft>
                <a:spcPts val="0"/>
              </a:spcAft>
              <a:buClr>
                <a:schemeClr val="bg2">
                  <a:lumMod val="40000"/>
                  <a:lumOff val="60000"/>
                </a:schemeClr>
              </a:buClr>
              <a:buFont typeface="Arial" panose="020B0604020202020204" pitchFamily="34" charset="0"/>
              <a:buChar char="•"/>
              <a:defRPr/>
            </a:pPr>
            <a:r>
              <a:rPr lang="en-US" altLang="en-US" sz="2400" smtClean="0"/>
              <a:t>Over closure of jaws may lead to angular chelitis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0724"/>
    </mc:Choice>
    <mc:Fallback>
      <p:transition spd="slow" advTm="407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Autofit/>
          </a:bodyPr>
          <a:lstStyle/>
          <a:p>
            <a:pPr marL="484632" defTabSz="457207" fontAlgn="auto">
              <a:spcAft>
                <a:spcPts val="0"/>
              </a:spcAft>
              <a:defRPr/>
            </a:pPr>
            <a:r>
              <a:rPr lang="en-US" dirty="0" smtClean="0">
                <a:solidFill>
                  <a:schemeClr val="accent1">
                    <a:tint val="83000"/>
                    <a:satMod val="150000"/>
                  </a:schemeClr>
                </a:solidFill>
              </a:rPr>
              <a:t>PHYSIOLOGIC REST POSITION</a:t>
            </a:r>
            <a:endParaRPr lang="en-US" dirty="0">
              <a:solidFill>
                <a:schemeClr val="accent1">
                  <a:tint val="83000"/>
                  <a:satMod val="150000"/>
                </a:schemeClr>
              </a:solidFill>
            </a:endParaRPr>
          </a:p>
        </p:txBody>
      </p:sp>
      <p:sp>
        <p:nvSpPr>
          <p:cNvPr id="2" name="Content Placeholder 1"/>
          <p:cNvSpPr>
            <a:spLocks noGrp="1"/>
          </p:cNvSpPr>
          <p:nvPr>
            <p:ph idx="1"/>
          </p:nvPr>
        </p:nvSpPr>
        <p:spPr/>
        <p:txBody>
          <a:bodyPr rtlCol="0">
            <a:normAutofit fontScale="92500"/>
          </a:bodyPr>
          <a:lstStyle/>
          <a:p>
            <a:pPr marL="448056" indent="-384048" defTabSz="457207" fontAlgn="auto">
              <a:spcAft>
                <a:spcPts val="0"/>
              </a:spcAft>
              <a:buClr>
                <a:schemeClr val="bg2">
                  <a:lumMod val="40000"/>
                  <a:lumOff val="60000"/>
                </a:schemeClr>
              </a:buClr>
              <a:buFont typeface="Wingdings 2"/>
              <a:buNone/>
              <a:defRPr/>
            </a:pPr>
            <a:r>
              <a:rPr lang="en-US" dirty="0" smtClean="0"/>
              <a:t>General considerations:</a:t>
            </a:r>
          </a:p>
          <a:p>
            <a:pPr marL="448056" indent="-384048" defTabSz="457207" fontAlgn="auto">
              <a:spcAft>
                <a:spcPts val="0"/>
              </a:spcAft>
              <a:buClr>
                <a:schemeClr val="bg2">
                  <a:lumMod val="40000"/>
                  <a:lumOff val="60000"/>
                </a:schemeClr>
              </a:buClr>
              <a:buFont typeface="Wingdings 2"/>
              <a:buChar char=""/>
              <a:defRPr/>
            </a:pPr>
            <a:r>
              <a:rPr lang="en-US" dirty="0" smtClean="0">
                <a:solidFill>
                  <a:srgbClr val="FF3399"/>
                </a:solidFill>
              </a:rPr>
              <a:t>The position of the mandible influenced by gravity.</a:t>
            </a:r>
          </a:p>
          <a:p>
            <a:pPr marL="448056" indent="-384048" defTabSz="457207" fontAlgn="auto">
              <a:spcAft>
                <a:spcPts val="0"/>
              </a:spcAft>
              <a:buClr>
                <a:schemeClr val="bg2">
                  <a:lumMod val="40000"/>
                  <a:lumOff val="60000"/>
                </a:schemeClr>
              </a:buClr>
              <a:buFont typeface="Wingdings 2"/>
              <a:buChar char=""/>
              <a:defRPr/>
            </a:pPr>
            <a:r>
              <a:rPr lang="en-US" dirty="0" smtClean="0">
                <a:solidFill>
                  <a:srgbClr val="FF3399"/>
                </a:solidFill>
              </a:rPr>
              <a:t>When a patient is tensed, under strain nervous, tired, or irritable the values vary.</a:t>
            </a:r>
          </a:p>
          <a:p>
            <a:pPr marL="448056" indent="-384048" defTabSz="457207" fontAlgn="auto">
              <a:spcAft>
                <a:spcPts val="0"/>
              </a:spcAft>
              <a:buClr>
                <a:schemeClr val="bg2">
                  <a:lumMod val="40000"/>
                  <a:lumOff val="60000"/>
                </a:schemeClr>
              </a:buClr>
              <a:buFont typeface="Wingdings 2"/>
              <a:buChar char=""/>
              <a:defRPr/>
            </a:pPr>
            <a:r>
              <a:rPr lang="en-US" dirty="0" smtClean="0">
                <a:solidFill>
                  <a:srgbClr val="FF3399"/>
                </a:solidFill>
              </a:rPr>
              <a:t>In patients who suffer neuromuscular disturbances.</a:t>
            </a:r>
          </a:p>
          <a:p>
            <a:pPr marL="448056" indent="-384048" defTabSz="457207" fontAlgn="auto">
              <a:spcAft>
                <a:spcPts val="0"/>
              </a:spcAft>
              <a:buClr>
                <a:schemeClr val="bg2">
                  <a:lumMod val="40000"/>
                  <a:lumOff val="60000"/>
                </a:schemeClr>
              </a:buClr>
              <a:buFont typeface="Wingdings 2"/>
              <a:buChar char=""/>
              <a:defRPr/>
            </a:pPr>
            <a:r>
              <a:rPr lang="en-US" dirty="0" smtClean="0">
                <a:solidFill>
                  <a:srgbClr val="FF3399"/>
                </a:solidFill>
              </a:rPr>
              <a:t>The duration of maintaining the rest position is usually short.</a:t>
            </a:r>
          </a:p>
          <a:p>
            <a:pPr marL="448056" indent="-384048" defTabSz="457207" fontAlgn="auto">
              <a:spcAft>
                <a:spcPts val="0"/>
              </a:spcAft>
              <a:buClr>
                <a:schemeClr val="bg2">
                  <a:lumMod val="40000"/>
                  <a:lumOff val="60000"/>
                </a:schemeClr>
              </a:buClr>
              <a:buFont typeface="Wingdings 2"/>
              <a:buChar char=""/>
              <a:defRPr/>
            </a:pPr>
            <a:r>
              <a:rPr lang="en-US" dirty="0" smtClean="0">
                <a:solidFill>
                  <a:srgbClr val="FF3399"/>
                </a:solidFill>
              </a:rPr>
              <a:t>No one method can be accepted for all patients.</a:t>
            </a:r>
          </a:p>
          <a:p>
            <a:pPr marL="448056" indent="-384048" defTabSz="457207" fontAlgn="auto">
              <a:spcAft>
                <a:spcPts val="0"/>
              </a:spcAft>
              <a:buClr>
                <a:schemeClr val="bg2">
                  <a:lumMod val="40000"/>
                  <a:lumOff val="60000"/>
                </a:schemeClr>
              </a:buClr>
              <a:buFont typeface="Wingdings 2"/>
              <a:buChar char=""/>
              <a:defRPr/>
            </a:pPr>
            <a:r>
              <a:rPr lang="en-US" dirty="0" smtClean="0">
                <a:solidFill>
                  <a:srgbClr val="FF3399"/>
                </a:solidFill>
              </a:rPr>
              <a:t>If no space is present between teeth in dentures, discomfort, pain, generalized hyperemia and bone resorption occurs.</a:t>
            </a:r>
          </a:p>
          <a:p>
            <a:pPr marL="448056" indent="-384048" defTabSz="457207" fontAlgn="auto">
              <a:spcAft>
                <a:spcPts val="0"/>
              </a:spcAft>
              <a:buClr>
                <a:schemeClr val="bg2">
                  <a:lumMod val="40000"/>
                  <a:lumOff val="60000"/>
                </a:schemeClr>
              </a:buClr>
              <a:buFont typeface="Wingdings 2"/>
              <a:buChar char=""/>
              <a:defRPr/>
            </a:pPr>
            <a:endParaRPr lang="en-US" dirty="0" smtClean="0">
              <a:solidFill>
                <a:schemeClr val="bg1"/>
              </a:solidFill>
            </a:endParaRPr>
          </a:p>
          <a:p>
            <a:pPr marL="448056" indent="-384048" defTabSz="457207" fontAlgn="auto">
              <a:spcAft>
                <a:spcPts val="0"/>
              </a:spcAft>
              <a:buClr>
                <a:schemeClr val="bg2">
                  <a:lumMod val="40000"/>
                  <a:lumOff val="60000"/>
                </a:schemeClr>
              </a:buClr>
              <a:buFont typeface="Wingdings 2"/>
              <a:buChar char=""/>
              <a:defRPr/>
            </a:pPr>
            <a:endParaRPr lang="en-US" dirty="0">
              <a:solidFill>
                <a:schemeClr val="bg2">
                  <a:lumMod val="50000"/>
                </a:schemeClr>
              </a:solidFill>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6"/>
          <p:cNvSpPr>
            <a:spLocks noGrp="1"/>
          </p:cNvSpPr>
          <p:nvPr>
            <p:ph type="ctrTitle"/>
          </p:nvPr>
        </p:nvSpPr>
        <p:spPr>
          <a:xfrm>
            <a:off x="533400" y="304800"/>
            <a:ext cx="8062913" cy="798513"/>
          </a:xfrm>
        </p:spPr>
        <p:txBody>
          <a:bodyPr/>
          <a:lstStyle/>
          <a:p>
            <a:pPr marL="484188" algn="ctr"/>
            <a:r>
              <a:rPr lang="en-US" smtClean="0">
                <a:solidFill>
                  <a:schemeClr val="tx1"/>
                </a:solidFill>
              </a:rPr>
              <a:t>TECHNIQUES</a:t>
            </a:r>
          </a:p>
        </p:txBody>
      </p:sp>
      <p:sp>
        <p:nvSpPr>
          <p:cNvPr id="18" name="Down Arrow 17"/>
          <p:cNvSpPr/>
          <p:nvPr/>
        </p:nvSpPr>
        <p:spPr>
          <a:xfrm rot="2315076">
            <a:off x="3014663" y="1147763"/>
            <a:ext cx="762000" cy="2133600"/>
          </a:xfrm>
          <a:prstGeom prst="downArrow">
            <a:avLst/>
          </a:prstGeom>
          <a:solidFill>
            <a:schemeClr val="accent3">
              <a:lumMod val="60000"/>
              <a:lumOff val="4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Down Arrow 18"/>
          <p:cNvSpPr/>
          <p:nvPr/>
        </p:nvSpPr>
        <p:spPr>
          <a:xfrm rot="18770304">
            <a:off x="5834063" y="1081088"/>
            <a:ext cx="762000" cy="2133600"/>
          </a:xfrm>
          <a:prstGeom prst="downArrow">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TextBox 19"/>
          <p:cNvSpPr txBox="1"/>
          <p:nvPr/>
        </p:nvSpPr>
        <p:spPr>
          <a:xfrm>
            <a:off x="5554663" y="3276600"/>
            <a:ext cx="3124200" cy="369888"/>
          </a:xfrm>
          <a:prstGeom prst="rect">
            <a:avLst/>
          </a:prstGeom>
          <a:solidFill>
            <a:schemeClr val="lt1">
              <a:alpha val="3000"/>
            </a:schemeClr>
          </a:solidFill>
        </p:spPr>
        <p:style>
          <a:lnRef idx="2">
            <a:schemeClr val="accent1"/>
          </a:lnRef>
          <a:fillRef idx="1">
            <a:schemeClr val="lt1"/>
          </a:fillRef>
          <a:effectRef idx="0">
            <a:schemeClr val="accent1"/>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POST EXTRACTION</a:t>
            </a:r>
          </a:p>
        </p:txBody>
      </p:sp>
      <p:sp>
        <p:nvSpPr>
          <p:cNvPr id="23" name="TextBox 22"/>
          <p:cNvSpPr txBox="1"/>
          <p:nvPr/>
        </p:nvSpPr>
        <p:spPr>
          <a:xfrm>
            <a:off x="144463" y="3200400"/>
            <a:ext cx="3124200" cy="369888"/>
          </a:xfrm>
          <a:prstGeom prst="rect">
            <a:avLst/>
          </a:prstGeom>
          <a:solidFill>
            <a:schemeClr val="lt1">
              <a:alpha val="3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PREEXTRACTION</a:t>
            </a:r>
          </a:p>
        </p:txBody>
      </p:sp>
      <p:sp>
        <p:nvSpPr>
          <p:cNvPr id="8" name="Down Arrow 7"/>
          <p:cNvSpPr/>
          <p:nvPr/>
        </p:nvSpPr>
        <p:spPr>
          <a:xfrm rot="18770304">
            <a:off x="5234782" y="3782219"/>
            <a:ext cx="588962" cy="1047750"/>
          </a:xfrm>
          <a:prstGeom prst="downArrow">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Down Arrow 8"/>
          <p:cNvSpPr/>
          <p:nvPr/>
        </p:nvSpPr>
        <p:spPr>
          <a:xfrm rot="2795271">
            <a:off x="3405981" y="3860007"/>
            <a:ext cx="588963" cy="1047750"/>
          </a:xfrm>
          <a:prstGeom prst="downArrow">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 name="TextBox 9"/>
          <p:cNvSpPr txBox="1"/>
          <p:nvPr/>
        </p:nvSpPr>
        <p:spPr>
          <a:xfrm>
            <a:off x="1668463" y="4800600"/>
            <a:ext cx="3124200" cy="369888"/>
          </a:xfrm>
          <a:prstGeom prst="rect">
            <a:avLst/>
          </a:prstGeom>
          <a:solidFill>
            <a:schemeClr val="lt1">
              <a:alpha val="3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MECHANICAL</a:t>
            </a:r>
          </a:p>
        </p:txBody>
      </p:sp>
      <p:sp>
        <p:nvSpPr>
          <p:cNvPr id="11" name="TextBox 10"/>
          <p:cNvSpPr txBox="1"/>
          <p:nvPr/>
        </p:nvSpPr>
        <p:spPr>
          <a:xfrm>
            <a:off x="5935663" y="4800600"/>
            <a:ext cx="2971800" cy="381000"/>
          </a:xfrm>
          <a:prstGeom prst="rect">
            <a:avLst/>
          </a:prstGeom>
          <a:solidFill>
            <a:schemeClr val="lt1">
              <a:alpha val="3000"/>
            </a:schemeClr>
          </a:solidFill>
        </p:spPr>
        <p:style>
          <a:lnRef idx="2">
            <a:schemeClr val="accent2"/>
          </a:lnRef>
          <a:fillRef idx="1">
            <a:schemeClr val="lt1"/>
          </a:fillRef>
          <a:effectRef idx="0">
            <a:schemeClr val="accent2"/>
          </a:effectRef>
          <a:fontRef idx="minor">
            <a:schemeClr val="dk1"/>
          </a:fontRef>
        </p:style>
        <p:txBody>
          <a:bodyPr>
            <a:spAutoFit/>
          </a:bodyPr>
          <a:lstStyle/>
          <a:p>
            <a:pPr algn="ctr" eaLnBrk="1" fontAlgn="auto" hangingPunct="1">
              <a:spcBef>
                <a:spcPts val="0"/>
              </a:spcBef>
              <a:spcAft>
                <a:spcPts val="0"/>
              </a:spcAft>
              <a:defRPr/>
            </a:pPr>
            <a:r>
              <a:rPr lang="en-US" dirty="0">
                <a:solidFill>
                  <a:schemeClr val="tx1"/>
                </a:solidFill>
              </a:rPr>
              <a:t>PHYSIOLOGICAL</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8561"/>
    </mc:Choice>
    <mc:Fallback>
      <p:transition spd="slow" advTm="185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IN" dirty="0"/>
          </a:p>
        </p:txBody>
      </p:sp>
      <p:sp>
        <p:nvSpPr>
          <p:cNvPr id="3" name="Content Placeholder 2"/>
          <p:cNvSpPr>
            <a:spLocks noGrp="1"/>
          </p:cNvSpPr>
          <p:nvPr>
            <p:ph idx="1"/>
          </p:nvPr>
        </p:nvSpPr>
        <p:spPr/>
        <p:txBody>
          <a:bodyPr/>
          <a:lstStyle/>
          <a:p>
            <a:r>
              <a:rPr lang="en-US" dirty="0" smtClean="0"/>
              <a:t>Definition of Vertical Jaw Relation</a:t>
            </a:r>
          </a:p>
          <a:p>
            <a:r>
              <a:rPr lang="en-US" dirty="0" smtClean="0"/>
              <a:t>Importance of Vertical Jaw Relation</a:t>
            </a:r>
          </a:p>
          <a:p>
            <a:r>
              <a:rPr lang="en-US" dirty="0" smtClean="0"/>
              <a:t>Methods of recording Vertical Jaw Relation</a:t>
            </a:r>
          </a:p>
          <a:p>
            <a:r>
              <a:rPr lang="en-US" dirty="0" smtClean="0"/>
              <a:t>Effects of Increased and Decreased Vertical Jaw relation</a:t>
            </a:r>
            <a:endParaRPr lang="en-IN"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2231832"/>
      </p:ext>
    </p:extLst>
  </p:cSld>
  <p:clrMapOvr>
    <a:masterClrMapping/>
  </p:clrMapOvr>
  <mc:AlternateContent xmlns:mc="http://schemas.openxmlformats.org/markup-compatibility/2006" xmlns:p14="http://schemas.microsoft.com/office/powerpoint/2010/main">
    <mc:Choice Requires="p14">
      <p:transition spd="slow" p14:dur="2000" advTm="16817"/>
    </mc:Choice>
    <mc:Fallback xmlns="">
      <p:transition spd="slow" advTm="16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marL="484632" defTabSz="457207" fontAlgn="auto">
              <a:spcAft>
                <a:spcPts val="0"/>
              </a:spcAft>
              <a:defRPr/>
            </a:pPr>
            <a:r>
              <a:rPr lang="en-US" dirty="0" smtClean="0">
                <a:solidFill>
                  <a:schemeClr val="accent1">
                    <a:tint val="83000"/>
                    <a:satMod val="150000"/>
                  </a:schemeClr>
                </a:solidFill>
              </a:rPr>
              <a:t>Techniques for recording rest position</a:t>
            </a:r>
            <a:endParaRPr lang="en-US" dirty="0">
              <a:solidFill>
                <a:schemeClr val="accent1">
                  <a:tint val="83000"/>
                  <a:satMod val="150000"/>
                </a:schemeClr>
              </a:solidFill>
            </a:endParaRPr>
          </a:p>
        </p:txBody>
      </p:sp>
      <p:sp>
        <p:nvSpPr>
          <p:cNvPr id="23555" name="Content Placeholder 2"/>
          <p:cNvSpPr>
            <a:spLocks noGrp="1"/>
          </p:cNvSpPr>
          <p:nvPr>
            <p:ph idx="1"/>
          </p:nvPr>
        </p:nvSpPr>
        <p:spPr/>
        <p:txBody>
          <a:bodyPr/>
          <a:lstStyle/>
          <a:p>
            <a:r>
              <a:rPr lang="en-US" altLang="en-US" smtClean="0"/>
              <a:t>Facial measurements</a:t>
            </a:r>
          </a:p>
          <a:p>
            <a:r>
              <a:rPr lang="en-US" altLang="en-US" smtClean="0"/>
              <a:t>Tactile sense</a:t>
            </a:r>
          </a:p>
          <a:p>
            <a:r>
              <a:rPr lang="en-US" altLang="en-US" smtClean="0"/>
              <a:t>Phonetics</a:t>
            </a:r>
          </a:p>
          <a:p>
            <a:r>
              <a:rPr lang="en-US" altLang="en-US" smtClean="0"/>
              <a:t>Facial expression</a:t>
            </a:r>
          </a:p>
          <a:p>
            <a:r>
              <a:rPr lang="en-US" altLang="en-US" smtClean="0"/>
              <a:t>Anatomic land marks</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9459"/>
    </mc:Choice>
    <mc:Fallback>
      <p:transition spd="slow" advTm="194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imag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649413"/>
            <a:ext cx="23812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rtlCol="0">
            <a:noAutofit/>
          </a:bodyPr>
          <a:lstStyle/>
          <a:p>
            <a:pPr marL="484632" defTabSz="457207" fontAlgn="auto">
              <a:spcAft>
                <a:spcPts val="0"/>
              </a:spcAft>
              <a:defRPr/>
            </a:pPr>
            <a:r>
              <a:rPr lang="en-US" dirty="0" smtClean="0">
                <a:solidFill>
                  <a:schemeClr val="accent1">
                    <a:tint val="83000"/>
                    <a:satMod val="150000"/>
                  </a:schemeClr>
                </a:solidFill>
              </a:rPr>
              <a:t>1) Facial measurements</a:t>
            </a:r>
            <a:endParaRPr lang="en-US" dirty="0">
              <a:solidFill>
                <a:schemeClr val="accent1">
                  <a:tint val="83000"/>
                  <a:satMod val="150000"/>
                </a:schemeClr>
              </a:solidFill>
            </a:endParaRPr>
          </a:p>
        </p:txBody>
      </p:sp>
      <p:sp>
        <p:nvSpPr>
          <p:cNvPr id="24580" name="Content Placeholder 2"/>
          <p:cNvSpPr>
            <a:spLocks noGrp="1"/>
          </p:cNvSpPr>
          <p:nvPr>
            <p:ph idx="1"/>
          </p:nvPr>
        </p:nvSpPr>
        <p:spPr/>
        <p:txBody>
          <a:bodyPr/>
          <a:lstStyle/>
          <a:p>
            <a:pPr marL="447675" indent="-382588">
              <a:buFont typeface="Wingdings 2" panose="05020102010507070707" pitchFamily="18" charset="2"/>
              <a:buChar char=""/>
            </a:pPr>
            <a:r>
              <a:rPr lang="en-US" smtClean="0"/>
              <a:t>Patient is instructed to stand or sit</a:t>
            </a:r>
          </a:p>
          <a:p>
            <a:pPr marL="447675" indent="-382588">
              <a:buFont typeface="Wingdings 2" panose="05020102010507070707" pitchFamily="18" charset="2"/>
              <a:buNone/>
            </a:pPr>
            <a:r>
              <a:rPr lang="en-US" smtClean="0"/>
              <a:t>     comfortably with head upright</a:t>
            </a:r>
          </a:p>
          <a:p>
            <a:pPr marL="447675" indent="-382588">
              <a:buFont typeface="Wingdings 2" panose="05020102010507070707" pitchFamily="18" charset="2"/>
              <a:buNone/>
            </a:pPr>
            <a:r>
              <a:rPr lang="en-US" smtClean="0"/>
              <a:t>     and eyes looking straight.</a:t>
            </a:r>
          </a:p>
          <a:p>
            <a:pPr marL="447675" indent="-382588">
              <a:buFont typeface="Wingdings 2" panose="05020102010507070707" pitchFamily="18" charset="2"/>
              <a:buChar char=""/>
            </a:pPr>
            <a:r>
              <a:rPr lang="en-US" smtClean="0"/>
              <a:t>A reference point is marked on the tip of patient’s nose and chin.</a:t>
            </a:r>
          </a:p>
          <a:p>
            <a:pPr marL="447675" indent="-382588">
              <a:buFont typeface="Wingdings 2" panose="05020102010507070707" pitchFamily="18" charset="2"/>
              <a:buChar char=""/>
            </a:pPr>
            <a:r>
              <a:rPr lang="en-US" smtClean="0"/>
              <a:t>The patient is asked to wipe his lips with his tongue, to swallow, and to drop his shoulders.</a:t>
            </a:r>
          </a:p>
          <a:p>
            <a:pPr marL="447675" indent="-382588">
              <a:buFont typeface="Wingdings 2" panose="05020102010507070707" pitchFamily="18" charset="2"/>
              <a:buChar char=""/>
            </a:pPr>
            <a:r>
              <a:rPr lang="en-US" smtClean="0"/>
              <a:t>When the mandible drops to rest position, measure the points of reference.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8322"/>
    </mc:Choice>
    <mc:Fallback>
      <p:transition spd="slow" advTm="283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marL="484632" defTabSz="457207" fontAlgn="auto">
              <a:spcAft>
                <a:spcPts val="0"/>
              </a:spcAft>
              <a:defRPr/>
            </a:pPr>
            <a:r>
              <a:rPr lang="en-US" sz="3200" dirty="0" smtClean="0">
                <a:solidFill>
                  <a:schemeClr val="accent1">
                    <a:tint val="83000"/>
                    <a:satMod val="150000"/>
                  </a:schemeClr>
                </a:solidFill>
              </a:rPr>
              <a:t> Physiologic rest position technique by Nisswonger &amp; Thomson (1934)</a:t>
            </a:r>
            <a:endParaRPr lang="en-US" sz="3200" dirty="0">
              <a:solidFill>
                <a:schemeClr val="accent1">
                  <a:tint val="83000"/>
                  <a:satMod val="150000"/>
                </a:schemeClr>
              </a:solidFill>
            </a:endParaRPr>
          </a:p>
        </p:txBody>
      </p:sp>
      <p:sp>
        <p:nvSpPr>
          <p:cNvPr id="25603" name="Content Placeholder 2"/>
          <p:cNvSpPr>
            <a:spLocks noGrp="1"/>
          </p:cNvSpPr>
          <p:nvPr>
            <p:ph idx="1"/>
          </p:nvPr>
        </p:nvSpPr>
        <p:spPr/>
        <p:txBody>
          <a:bodyPr/>
          <a:lstStyle/>
          <a:p>
            <a:r>
              <a:rPr lang="en-US" altLang="en-US" smtClean="0"/>
              <a:t>Two markings are made, one on upper lip below the nasal septum, and the other on the chin.</a:t>
            </a:r>
          </a:p>
          <a:p>
            <a:r>
              <a:rPr lang="en-US" altLang="en-US" smtClean="0"/>
              <a:t>The patient is told to swallow and relax.</a:t>
            </a:r>
          </a:p>
          <a:p>
            <a:r>
              <a:rPr lang="en-US" altLang="en-US" smtClean="0"/>
              <a:t>The distance between the marks is measured.</a:t>
            </a:r>
          </a:p>
          <a:p>
            <a:r>
              <a:rPr lang="en-US" altLang="en-US" smtClean="0"/>
              <a:t>The occlusal rims are adjusted until the distance between the marks is 2 to 4mm less during occlusion.</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4498"/>
    </mc:Choice>
    <mc:Fallback>
      <p:transition spd="slow" advTm="34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marL="484632" defTabSz="457207" fontAlgn="auto">
              <a:spcAft>
                <a:spcPts val="0"/>
              </a:spcAft>
              <a:defRPr/>
            </a:pPr>
            <a:r>
              <a:rPr lang="en-US" dirty="0" smtClean="0">
                <a:solidFill>
                  <a:schemeClr val="accent1">
                    <a:tint val="83000"/>
                    <a:satMod val="150000"/>
                  </a:schemeClr>
                </a:solidFill>
              </a:rPr>
              <a:t>2) Tactile sense</a:t>
            </a:r>
            <a:endParaRPr lang="en-US" dirty="0">
              <a:solidFill>
                <a:schemeClr val="accent1">
                  <a:tint val="83000"/>
                  <a:satMod val="150000"/>
                </a:schemeClr>
              </a:solidFill>
            </a:endParaRPr>
          </a:p>
        </p:txBody>
      </p:sp>
      <p:sp>
        <p:nvSpPr>
          <p:cNvPr id="26627" name="Content Placeholder 2"/>
          <p:cNvSpPr>
            <a:spLocks noGrp="1"/>
          </p:cNvSpPr>
          <p:nvPr>
            <p:ph idx="1"/>
          </p:nvPr>
        </p:nvSpPr>
        <p:spPr/>
        <p:txBody>
          <a:bodyPr/>
          <a:lstStyle/>
          <a:p>
            <a:r>
              <a:rPr lang="en-US" altLang="en-US" smtClean="0"/>
              <a:t>Patient is asked to open his jaws wide for a period of time till patient feels uncomfortable.</a:t>
            </a:r>
          </a:p>
          <a:p>
            <a:r>
              <a:rPr lang="en-US" altLang="en-US" smtClean="0"/>
              <a:t>Ask him to close slowly until the jaws reach a comfortable, relaxed position.</a:t>
            </a:r>
          </a:p>
          <a:p>
            <a:r>
              <a:rPr lang="en-US" altLang="en-US" smtClean="0"/>
              <a:t>Measure the distance between the points of reference.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234"/>
    </mc:Choice>
    <mc:Fallback>
      <p:transition spd="slow" advTm="212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marL="484632" defTabSz="457207" fontAlgn="auto">
              <a:spcAft>
                <a:spcPts val="0"/>
              </a:spcAft>
              <a:defRPr/>
            </a:pPr>
            <a:r>
              <a:rPr lang="en-US" dirty="0" smtClean="0">
                <a:solidFill>
                  <a:schemeClr val="accent1">
                    <a:tint val="83000"/>
                    <a:satMod val="150000"/>
                  </a:schemeClr>
                </a:solidFill>
              </a:rPr>
              <a:t>3) Phonetics</a:t>
            </a:r>
            <a:endParaRPr lang="en-US" dirty="0">
              <a:solidFill>
                <a:schemeClr val="accent1">
                  <a:tint val="83000"/>
                  <a:satMod val="150000"/>
                </a:schemeClr>
              </a:solidFill>
            </a:endParaRPr>
          </a:p>
        </p:txBody>
      </p:sp>
      <p:sp>
        <p:nvSpPr>
          <p:cNvPr id="27651" name="Content Placeholder 2"/>
          <p:cNvSpPr>
            <a:spLocks noGrp="1"/>
          </p:cNvSpPr>
          <p:nvPr>
            <p:ph idx="1"/>
          </p:nvPr>
        </p:nvSpPr>
        <p:spPr/>
        <p:txBody>
          <a:bodyPr/>
          <a:lstStyle/>
          <a:p>
            <a:pPr marL="447675" indent="-382588">
              <a:buFont typeface="Wingdings 2" panose="05020102010507070707" pitchFamily="18" charset="2"/>
              <a:buChar char=""/>
            </a:pPr>
            <a:r>
              <a:rPr lang="en-US" smtClean="0"/>
              <a:t>Speech is used in several different ways as an aid in establishing rest position. Two of these are,</a:t>
            </a:r>
          </a:p>
          <a:p>
            <a:pPr marL="447675" indent="-382588">
              <a:buFont typeface="Wingdings 2" panose="05020102010507070707" pitchFamily="18" charset="2"/>
              <a:buChar char=""/>
            </a:pPr>
            <a:r>
              <a:rPr lang="en-US" smtClean="0"/>
              <a:t>Have the patient repeat the name Emma. When the lips contact , the jaw movement is stopped and the distance between the reference points is measured.</a:t>
            </a:r>
          </a:p>
          <a:p>
            <a:pPr marL="447675" indent="-382588">
              <a:buFont typeface="Wingdings 2" panose="05020102010507070707" pitchFamily="18" charset="2"/>
              <a:buChar char=""/>
            </a:pPr>
            <a:r>
              <a:rPr lang="en-US" smtClean="0"/>
              <a:t>Engage the patient in a conversation that will divert patient’s attention. A pause in speech, followed by relaxation as indicated by a drop of the mandible, is indication for measurement.</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2276"/>
    </mc:Choice>
    <mc:Fallback>
      <p:transition spd="slow" advTm="42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marL="484632" defTabSz="457207" fontAlgn="auto">
              <a:spcAft>
                <a:spcPts val="0"/>
              </a:spcAft>
              <a:defRPr/>
            </a:pPr>
            <a:r>
              <a:rPr lang="en-US" dirty="0" smtClean="0">
                <a:solidFill>
                  <a:schemeClr val="accent1">
                    <a:tint val="83000"/>
                    <a:satMod val="150000"/>
                  </a:schemeClr>
                </a:solidFill>
              </a:rPr>
              <a:t>4) Facial expression</a:t>
            </a:r>
            <a:endParaRPr lang="en-US" dirty="0">
              <a:solidFill>
                <a:schemeClr val="accent1">
                  <a:tint val="83000"/>
                  <a:satMod val="150000"/>
                </a:schemeClr>
              </a:solidFill>
            </a:endParaRPr>
          </a:p>
        </p:txBody>
      </p:sp>
      <p:sp>
        <p:nvSpPr>
          <p:cNvPr id="28675" name="Content Placeholder 2"/>
          <p:cNvSpPr>
            <a:spLocks noGrp="1"/>
          </p:cNvSpPr>
          <p:nvPr>
            <p:ph idx="1"/>
          </p:nvPr>
        </p:nvSpPr>
        <p:spPr/>
        <p:txBody>
          <a:bodyPr/>
          <a:lstStyle/>
          <a:p>
            <a:r>
              <a:rPr lang="en-US" altLang="en-US" smtClean="0"/>
              <a:t>By recognizing the relaxed facial expression when a patients jaw are at rest.</a:t>
            </a:r>
          </a:p>
          <a:p>
            <a:r>
              <a:rPr lang="en-US" altLang="en-US" smtClean="0"/>
              <a:t>Lips will be even anteroposteriorly and at rest.</a:t>
            </a:r>
          </a:p>
          <a:p>
            <a:r>
              <a:rPr lang="en-US" altLang="en-US" smtClean="0"/>
              <a:t>The skin around the eyes and over the chin will be relaxed.</a:t>
            </a:r>
          </a:p>
          <a:p>
            <a:r>
              <a:rPr lang="en-US" altLang="en-US" smtClean="0"/>
              <a:t>These are indications for recording the rest position.</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3848"/>
    </mc:Choice>
    <mc:Fallback>
      <p:transition spd="slow" advTm="238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marL="484632" defTabSz="457207" fontAlgn="auto">
              <a:spcAft>
                <a:spcPts val="0"/>
              </a:spcAft>
              <a:defRPr/>
            </a:pPr>
            <a:r>
              <a:rPr lang="en-US" dirty="0" smtClean="0">
                <a:solidFill>
                  <a:schemeClr val="accent1">
                    <a:tint val="83000"/>
                    <a:satMod val="150000"/>
                  </a:schemeClr>
                </a:solidFill>
              </a:rPr>
              <a:t>5) Anatomic landmarks</a:t>
            </a:r>
            <a:endParaRPr lang="en-US" dirty="0">
              <a:solidFill>
                <a:schemeClr val="accent1">
                  <a:tint val="83000"/>
                  <a:satMod val="150000"/>
                </a:schemeClr>
              </a:solidFill>
            </a:endParaRPr>
          </a:p>
        </p:txBody>
      </p:sp>
      <p:sp>
        <p:nvSpPr>
          <p:cNvPr id="29699" name="Content Placeholder 2"/>
          <p:cNvSpPr>
            <a:spLocks noGrp="1"/>
          </p:cNvSpPr>
          <p:nvPr>
            <p:ph idx="1"/>
          </p:nvPr>
        </p:nvSpPr>
        <p:spPr/>
        <p:txBody>
          <a:bodyPr/>
          <a:lstStyle/>
          <a:p>
            <a:r>
              <a:rPr lang="en-US" altLang="en-US" smtClean="0"/>
              <a:t>The Willis guide is designed to measure the distance from the pupils of the eye to the rima oris and the distance from the anterior nasal spine to the lower border of the mandible.</a:t>
            </a:r>
          </a:p>
          <a:p>
            <a:r>
              <a:rPr lang="en-US" altLang="en-US" smtClean="0"/>
              <a:t>When these measurements are equal, the jaws are considered at rest.</a:t>
            </a:r>
          </a:p>
          <a:p>
            <a:r>
              <a:rPr lang="en-US" altLang="en-US" smtClean="0"/>
              <a:t>Asymmetry of faces makes the value of average measurements using anatomic landmarks questionable.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7385"/>
    </mc:Choice>
    <mc:Fallback>
      <p:transition spd="slow" advTm="273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smtClean="0"/>
          </a:p>
        </p:txBody>
      </p:sp>
      <p:pic>
        <p:nvPicPr>
          <p:cNvPr id="30723"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700088" y="685800"/>
            <a:ext cx="7743825" cy="5799138"/>
          </a:xfr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52"/>
    </mc:Choice>
    <mc:Fallback>
      <p:transition spd="slow" advTm="4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marL="484632" defTabSz="457207" fontAlgn="auto">
              <a:spcAft>
                <a:spcPts val="0"/>
              </a:spcAft>
              <a:defRPr/>
            </a:pPr>
            <a:r>
              <a:rPr lang="en-US" dirty="0" smtClean="0">
                <a:solidFill>
                  <a:schemeClr val="accent3">
                    <a:lumMod val="60000"/>
                    <a:lumOff val="40000"/>
                  </a:schemeClr>
                </a:solidFill>
              </a:rPr>
              <a:t>Occlusal vertical dimension</a:t>
            </a:r>
            <a:endParaRPr lang="en-US" dirty="0">
              <a:solidFill>
                <a:schemeClr val="accent3">
                  <a:lumMod val="60000"/>
                  <a:lumOff val="40000"/>
                </a:schemeClr>
              </a:solidFill>
            </a:endParaRPr>
          </a:p>
        </p:txBody>
      </p:sp>
      <p:sp>
        <p:nvSpPr>
          <p:cNvPr id="31747" name="Content Placeholder 2"/>
          <p:cNvSpPr>
            <a:spLocks noGrp="1"/>
          </p:cNvSpPr>
          <p:nvPr>
            <p:ph idx="1"/>
          </p:nvPr>
        </p:nvSpPr>
        <p:spPr/>
        <p:txBody>
          <a:bodyPr/>
          <a:lstStyle/>
          <a:p>
            <a:pPr marL="447675" indent="-382588">
              <a:buFont typeface="Wingdings 2" panose="05020102010507070707" pitchFamily="18" charset="2"/>
              <a:buChar char=""/>
            </a:pPr>
            <a:r>
              <a:rPr lang="en-US" smtClean="0"/>
              <a:t>The measurement of occlusal vertical dimension even in dentulous patients may not be accurate because in the course of a person’s lifetime many things happen to the natural teeth.</a:t>
            </a:r>
          </a:p>
          <a:p>
            <a:pPr marL="447675" indent="-382588">
              <a:buFont typeface="Wingdings 2" panose="05020102010507070707" pitchFamily="18" charset="2"/>
              <a:buChar char=""/>
            </a:pPr>
            <a:r>
              <a:rPr lang="en-US" smtClean="0"/>
              <a:t>Thus the pre extraction may not reliably indicate the dimension to be incorporated in complete dentures.</a:t>
            </a:r>
          </a:p>
          <a:p>
            <a:pPr marL="447675" indent="-382588">
              <a:buFont typeface="Wingdings 2" panose="05020102010507070707" pitchFamily="18" charset="2"/>
              <a:buChar char=""/>
            </a:pPr>
            <a:r>
              <a:rPr lang="en-US" smtClean="0"/>
              <a:t>Modification from pre-extraction values or previous dentures should be made as indicated when the information is available.</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0921"/>
    </mc:Choice>
    <mc:Fallback>
      <p:transition spd="slow" advTm="309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marL="484632" defTabSz="457207" fontAlgn="auto">
              <a:spcAft>
                <a:spcPts val="0"/>
              </a:spcAft>
              <a:defRPr/>
            </a:pPr>
            <a:r>
              <a:rPr lang="en-US" dirty="0" smtClean="0">
                <a:solidFill>
                  <a:schemeClr val="accent1">
                    <a:tint val="83000"/>
                    <a:satMod val="150000"/>
                  </a:schemeClr>
                </a:solidFill>
              </a:rPr>
              <a:t>References</a:t>
            </a:r>
            <a:endParaRPr lang="en-US" dirty="0">
              <a:solidFill>
                <a:schemeClr val="accent1">
                  <a:tint val="83000"/>
                  <a:satMod val="150000"/>
                </a:schemeClr>
              </a:solidFill>
            </a:endParaRPr>
          </a:p>
        </p:txBody>
      </p:sp>
      <p:sp>
        <p:nvSpPr>
          <p:cNvPr id="32771" name="Content Placeholder 2"/>
          <p:cNvSpPr>
            <a:spLocks noGrp="1"/>
          </p:cNvSpPr>
          <p:nvPr>
            <p:ph idx="1"/>
          </p:nvPr>
        </p:nvSpPr>
        <p:spPr/>
        <p:txBody>
          <a:bodyPr/>
          <a:lstStyle/>
          <a:p>
            <a:r>
              <a:rPr lang="en-US" altLang="en-US" smtClean="0"/>
              <a:t>Syllabus of complete dentures, Charles M. Heartwell, Jr, Arthur O.Rahn (4</a:t>
            </a:r>
            <a:r>
              <a:rPr lang="en-US" altLang="en-US" baseline="30000" smtClean="0"/>
              <a:t>th</a:t>
            </a:r>
            <a:r>
              <a:rPr lang="en-US" altLang="en-US" smtClean="0"/>
              <a:t> edition)</a:t>
            </a:r>
          </a:p>
          <a:p>
            <a:r>
              <a:rPr lang="en-US" altLang="en-US" smtClean="0"/>
              <a:t>Prosthodontic treatment for edentulous patients, Zarb-Bolender (12</a:t>
            </a:r>
            <a:r>
              <a:rPr lang="en-US" altLang="en-US" baseline="30000" smtClean="0"/>
              <a:t>th</a:t>
            </a:r>
            <a:r>
              <a:rPr lang="en-US" altLang="en-US" smtClean="0"/>
              <a:t> edition)</a:t>
            </a:r>
          </a:p>
          <a:p>
            <a:r>
              <a:rPr lang="en-US" altLang="en-US" smtClean="0"/>
              <a:t>Essentials of complete denture prosthodontics, Sheldon Winkler  (2</a:t>
            </a:r>
            <a:r>
              <a:rPr lang="en-US" altLang="en-US" baseline="30000" smtClean="0"/>
              <a:t>nd</a:t>
            </a:r>
            <a:r>
              <a:rPr lang="en-US" altLang="en-US" smtClean="0"/>
              <a:t> edition)</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140"/>
    </mc:Choice>
    <mc:Fallback>
      <p:transition spd="slow" advTm="6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JAW RELATION</a:t>
            </a:r>
          </a:p>
        </p:txBody>
      </p:sp>
      <p:sp>
        <p:nvSpPr>
          <p:cNvPr id="3" name="Content Placeholder 2"/>
          <p:cNvSpPr>
            <a:spLocks noGrp="1"/>
          </p:cNvSpPr>
          <p:nvPr>
            <p:ph idx="1"/>
          </p:nvPr>
        </p:nvSpPr>
        <p:spPr/>
        <p:txBody>
          <a:bodyPr rtlCol="0">
            <a:normAutofit/>
          </a:bodyPr>
          <a:lstStyle/>
          <a:p>
            <a:pPr marL="65087" indent="0" defTabSz="457207" fontAlgn="auto">
              <a:spcAft>
                <a:spcPts val="0"/>
              </a:spcAft>
              <a:buClr>
                <a:schemeClr val="bg2">
                  <a:lumMod val="40000"/>
                  <a:lumOff val="60000"/>
                </a:schemeClr>
              </a:buClr>
              <a:buFont typeface="Wingdings 2" panose="05020102010507070707" pitchFamily="18" charset="2"/>
              <a:buNone/>
              <a:defRPr/>
            </a:pPr>
            <a:r>
              <a:rPr lang="en-IN" dirty="0" smtClean="0">
                <a:solidFill>
                  <a:srgbClr val="FFFF00"/>
                </a:solidFill>
              </a:rPr>
              <a:t>	Any spatial relationship of the maxilla to the mandible or any one of the infinite relationships of the mandible to the maxilla.</a:t>
            </a:r>
          </a:p>
          <a:p>
            <a:pPr marL="342906" indent="-342906" defTabSz="457207" fontAlgn="auto">
              <a:spcAft>
                <a:spcPts val="0"/>
              </a:spcAft>
              <a:buClr>
                <a:schemeClr val="bg2">
                  <a:lumMod val="40000"/>
                  <a:lumOff val="60000"/>
                </a:schemeClr>
              </a:buClr>
              <a:buFont typeface="Wingdings 3" charset="2"/>
              <a:buChar char=""/>
              <a:defRPr/>
            </a:pPr>
            <a:endParaRPr lang="en-US" dirty="0"/>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253"/>
    </mc:Choice>
    <mc:Fallback xmlns="">
      <p:transition spd="slow" advTm="132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title"/>
          </p:nvPr>
        </p:nvSpPr>
        <p:spPr>
          <a:xfrm>
            <a:off x="484710" y="452718"/>
            <a:ext cx="7055380" cy="1400530"/>
          </a:xfrm>
        </p:spPr>
        <p:txBody>
          <a:bodyPr rtlCol="0">
            <a:noAutofit/>
            <a:scene3d>
              <a:camera prst="orthographicFront"/>
              <a:lightRig rig="glow" dir="tl">
                <a:rot lat="0" lon="0" rev="5400000"/>
              </a:lightRig>
            </a:scene3d>
            <a:sp3d contourW="12700">
              <a:bevelT w="25400" h="25400"/>
              <a:contourClr>
                <a:schemeClr val="accent6">
                  <a:shade val="73000"/>
                </a:schemeClr>
              </a:contourClr>
            </a:sp3d>
          </a:bodyPr>
          <a:lstStyle/>
          <a:p>
            <a:pPr defTabSz="457207" fontAlgn="auto">
              <a:spcAft>
                <a:spcPts val="0"/>
              </a:spcAft>
              <a:defRPr/>
            </a:pPr>
            <a:r>
              <a:rPr lang="en-IN"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Jaw Relation</a:t>
            </a:r>
          </a:p>
        </p:txBody>
      </p:sp>
      <p:sp>
        <p:nvSpPr>
          <p:cNvPr id="7171" name="Espace réservé du contenu 2"/>
          <p:cNvSpPr>
            <a:spLocks noGrp="1"/>
          </p:cNvSpPr>
          <p:nvPr>
            <p:ph idx="1"/>
          </p:nvPr>
        </p:nvSpPr>
        <p:spPr>
          <a:xfrm>
            <a:off x="428625" y="1785938"/>
            <a:ext cx="8229600" cy="3268662"/>
          </a:xfrm>
        </p:spPr>
        <p:txBody>
          <a:bodyPr/>
          <a:lstStyle/>
          <a:p>
            <a:pPr>
              <a:buFont typeface="Wingdings 2" panose="05020102010507070707" pitchFamily="18" charset="2"/>
              <a:buNone/>
            </a:pPr>
            <a:r>
              <a:rPr lang="en-IN" altLang="en-US" smtClean="0">
                <a:solidFill>
                  <a:schemeClr val="bg1"/>
                </a:solidFill>
              </a:rPr>
              <a:t>				</a:t>
            </a:r>
            <a:endParaRPr lang="en-IN" altLang="en-US" smtClean="0">
              <a:solidFill>
                <a:srgbClr val="FFFF00"/>
              </a:solidFill>
            </a:endParaRPr>
          </a:p>
        </p:txBody>
      </p:sp>
      <p:sp>
        <p:nvSpPr>
          <p:cNvPr id="5" name="Rectangle 4"/>
          <p:cNvSpPr/>
          <p:nvPr/>
        </p:nvSpPr>
        <p:spPr>
          <a:xfrm>
            <a:off x="2000232" y="1857364"/>
            <a:ext cx="4851007" cy="584775"/>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defRPr/>
            </a:pPr>
            <a:r>
              <a:rPr lang="en-US" sz="3200" b="1" dirty="0">
                <a:ln w="50800"/>
                <a:solidFill>
                  <a:srgbClr val="FF0000"/>
                </a:solidFill>
              </a:rPr>
              <a:t>Orientation Jaw relation</a:t>
            </a:r>
          </a:p>
        </p:txBody>
      </p:sp>
      <p:sp>
        <p:nvSpPr>
          <p:cNvPr id="6" name="Rectangle 5"/>
          <p:cNvSpPr/>
          <p:nvPr/>
        </p:nvSpPr>
        <p:spPr>
          <a:xfrm>
            <a:off x="2857488" y="2928934"/>
            <a:ext cx="4124655" cy="584775"/>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defRPr/>
            </a:pPr>
            <a:r>
              <a:rPr lang="en-US" sz="3200" b="1" dirty="0">
                <a:ln w="50800"/>
                <a:solidFill>
                  <a:srgbClr val="FF0000"/>
                </a:solidFill>
              </a:rPr>
              <a:t>Vertical Jaw relation</a:t>
            </a:r>
          </a:p>
        </p:txBody>
      </p:sp>
      <p:sp>
        <p:nvSpPr>
          <p:cNvPr id="7" name="Rectangle 6"/>
          <p:cNvSpPr/>
          <p:nvPr/>
        </p:nvSpPr>
        <p:spPr>
          <a:xfrm>
            <a:off x="3428992" y="4143380"/>
            <a:ext cx="4669868" cy="584775"/>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eaLnBrk="1" hangingPunct="1">
              <a:defRPr/>
            </a:pPr>
            <a:r>
              <a:rPr lang="en-US" sz="3200" b="1" dirty="0">
                <a:ln w="50800"/>
                <a:solidFill>
                  <a:srgbClr val="FF0000"/>
                </a:solidFill>
              </a:rPr>
              <a:t>Horizontal Jaw relation</a:t>
            </a:r>
          </a:p>
        </p:txBody>
      </p:sp>
      <p:cxnSp>
        <p:nvCxnSpPr>
          <p:cNvPr id="9" name="Elbow Connector 8"/>
          <p:cNvCxnSpPr/>
          <p:nvPr/>
        </p:nvCxnSpPr>
        <p:spPr>
          <a:xfrm>
            <a:off x="1071563" y="1428750"/>
            <a:ext cx="857250" cy="720725"/>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Elbow Connector 9"/>
          <p:cNvCxnSpPr/>
          <p:nvPr/>
        </p:nvCxnSpPr>
        <p:spPr>
          <a:xfrm>
            <a:off x="1857375" y="2500313"/>
            <a:ext cx="857250" cy="720725"/>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Elbow Connector 10"/>
          <p:cNvCxnSpPr/>
          <p:nvPr/>
        </p:nvCxnSpPr>
        <p:spPr>
          <a:xfrm>
            <a:off x="2500313" y="3643313"/>
            <a:ext cx="857250" cy="720725"/>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12033"/>
    </mc:Choice>
    <mc:Fallback xmlns="">
      <p:transition spd="slow" advTm="120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defTabSz="457207" fontAlgn="auto">
              <a:spcAft>
                <a:spcPts val="0"/>
              </a:spcAft>
              <a:defRPr/>
            </a:pPr>
            <a:r>
              <a:rPr lang="en-IN" sz="4400" b="1" dirty="0" smtClean="0">
                <a:ln w="11430"/>
                <a:solidFill>
                  <a:srgbClr val="FF33CC"/>
                </a:solidFill>
                <a:effectLst>
                  <a:outerShdw blurRad="50800" dist="39000" dir="5460000" algn="tl">
                    <a:srgbClr val="000000">
                      <a:alpha val="38000"/>
                    </a:srgbClr>
                  </a:outerShdw>
                </a:effectLst>
              </a:rPr>
              <a:t>Vertical Jaw Relation / Vertical Dimension</a:t>
            </a:r>
            <a:endParaRPr lang="en-US" dirty="0"/>
          </a:p>
        </p:txBody>
      </p:sp>
      <p:sp>
        <p:nvSpPr>
          <p:cNvPr id="3" name="Content Placeholder 2"/>
          <p:cNvSpPr>
            <a:spLocks noGrp="1"/>
          </p:cNvSpPr>
          <p:nvPr>
            <p:ph idx="1"/>
          </p:nvPr>
        </p:nvSpPr>
        <p:spPr>
          <a:xfrm>
            <a:off x="827700" y="2052925"/>
            <a:ext cx="6711654" cy="4195481"/>
          </a:xfrm>
          <a:extLst/>
        </p:spPr>
        <p:txBody>
          <a:bodyPr rtlCol="0">
            <a:normAutofit/>
          </a:bodyPr>
          <a:lstStyle/>
          <a:p>
            <a:pPr marL="342906" indent="-342906" defTabSz="457207" fontAlgn="auto">
              <a:spcAft>
                <a:spcPts val="0"/>
              </a:spcAft>
              <a:buClr>
                <a:schemeClr val="bg2">
                  <a:lumMod val="40000"/>
                  <a:lumOff val="60000"/>
                </a:schemeClr>
              </a:buClr>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Vertical dimension refers to the length of the face.</a:t>
            </a:r>
          </a:p>
          <a:p>
            <a:pPr marL="342906" indent="-342906" defTabSz="457207" fontAlgn="auto">
              <a:spcAft>
                <a:spcPts val="0"/>
              </a:spcAft>
              <a:buClr>
                <a:schemeClr val="bg2">
                  <a:lumMod val="40000"/>
                  <a:lumOff val="60000"/>
                </a:schemeClr>
              </a:buClr>
              <a:buFont typeface="Arial" pitchFamily="34" charset="0"/>
              <a:buChar cha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6" indent="-342906" defTabSz="457207" fontAlgn="auto">
              <a:spcAft>
                <a:spcPts val="0"/>
              </a:spcAft>
              <a:buClr>
                <a:schemeClr val="bg2">
                  <a:lumMod val="40000"/>
                  <a:lumOff val="60000"/>
                </a:schemeClr>
              </a:buClr>
              <a:buFont typeface="Arial" pitchFamily="34" charset="0"/>
              <a:buChar cha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It is maintained either by the </a:t>
            </a:r>
            <a:r>
              <a:rPr lang="en-US" dirty="0">
                <a:ln w="18415" cmpd="sng">
                  <a:solidFill>
                    <a:srgbClr val="FFFFFF"/>
                  </a:solidFill>
                  <a:prstDash val="solid"/>
                </a:ln>
                <a:solidFill>
                  <a:srgbClr val="FFC000"/>
                </a:solidFill>
                <a:effectLst>
                  <a:outerShdw blurRad="63500" dir="3600000" algn="tl" rotWithShape="0">
                    <a:srgbClr val="000000">
                      <a:alpha val="70000"/>
                    </a:srgbClr>
                  </a:outerShdw>
                </a:effectLst>
              </a:rPr>
              <a:t>occlusion of the teeth</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or the </a:t>
            </a:r>
            <a:r>
              <a:rPr lang="en-US" dirty="0">
                <a:ln w="18415" cmpd="sng">
                  <a:solidFill>
                    <a:srgbClr val="FFFFFF"/>
                  </a:solidFill>
                  <a:prstDash val="solid"/>
                </a:ln>
                <a:solidFill>
                  <a:srgbClr val="FFC000"/>
                </a:solidFill>
                <a:effectLst>
                  <a:outerShdw blurRad="63500" dir="3600000" algn="tl" rotWithShape="0">
                    <a:srgbClr val="000000">
                      <a:alpha val="70000"/>
                    </a:srgbClr>
                  </a:outerShdw>
                </a:effectLst>
              </a:rPr>
              <a:t>balanced tonic contraction </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of the opening and closing muscles of mandibular movements. </a:t>
            </a:r>
            <a:endParaRPr lang="en-I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342906" indent="-342906" defTabSz="457207" fontAlgn="auto">
              <a:spcAft>
                <a:spcPts val="0"/>
              </a:spcAft>
              <a:buClr>
                <a:schemeClr val="bg2">
                  <a:lumMod val="40000"/>
                  <a:lumOff val="60000"/>
                </a:schemeClr>
              </a:buClr>
              <a:buFont typeface="Wingdings 3" charset="2"/>
              <a:buChar char=""/>
              <a:defRPr/>
            </a:pPr>
            <a:endParaRPr 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0331"/>
    </mc:Choice>
    <mc:Fallback xmlns="">
      <p:transition spd="slow" advTm="20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marL="484632" defTabSz="457207" fontAlgn="auto">
              <a:spcAft>
                <a:spcPts val="0"/>
              </a:spcAft>
              <a:defRPr/>
            </a:pPr>
            <a:r>
              <a:rPr lang="en-IN" sz="4400" b="1" dirty="0">
                <a:ln w="11430"/>
                <a:solidFill>
                  <a:srgbClr val="FF33CC"/>
                </a:solidFill>
                <a:effectLst>
                  <a:outerShdw blurRad="50800" dist="39000" dir="5460000" algn="tl">
                    <a:srgbClr val="000000">
                      <a:alpha val="38000"/>
                    </a:srgbClr>
                  </a:outerShdw>
                </a:effectLst>
              </a:rPr>
              <a:t>Vertical Jaw Relation / Vertical Dimension</a:t>
            </a:r>
            <a:endParaRPr lang="en-US" dirty="0">
              <a:solidFill>
                <a:schemeClr val="accent1">
                  <a:tint val="83000"/>
                  <a:satMod val="150000"/>
                </a:schemeClr>
              </a:solidFill>
            </a:endParaRPr>
          </a:p>
        </p:txBody>
      </p:sp>
      <p:sp>
        <p:nvSpPr>
          <p:cNvPr id="9219" name="Content Placeholder 2"/>
          <p:cNvSpPr>
            <a:spLocks noGrp="1"/>
          </p:cNvSpPr>
          <p:nvPr>
            <p:ph idx="1"/>
          </p:nvPr>
        </p:nvSpPr>
        <p:spPr/>
        <p:txBody>
          <a:bodyPr/>
          <a:lstStyle/>
          <a:p>
            <a:r>
              <a:rPr lang="en-US" altLang="en-US" smtClean="0"/>
              <a:t>Definition : The distance between two selected anatomic or marked points (usually on the tip of the nose and the other upon the chin), one on a fixed and one on a movable member (GPT-8).</a:t>
            </a:r>
          </a:p>
          <a:p>
            <a:r>
              <a:rPr lang="en-US" altLang="en-US" smtClean="0"/>
              <a:t>It is recorded after doing the facebow transfer.</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2689"/>
    </mc:Choice>
    <mc:Fallback xmlns="">
      <p:transition spd="slow" advTm="326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2.bp.blogspot.com/-7B1wuKWuxOY/TpGBtkP5VlI/AAAAAAAAAxU/x-7PCYSxr0I/s1600/Picture8.jpg"/>
          <p:cNvPicPr>
            <a:picLocks noChangeAspect="1" noChangeArrowheads="1"/>
          </p:cNvPicPr>
          <p:nvPr/>
        </p:nvPicPr>
        <p:blipFill>
          <a:blip r:embed="rId4"/>
          <a:srcRect/>
          <a:stretch>
            <a:fillRect/>
          </a:stretch>
        </p:blipFill>
        <p:spPr bwMode="auto">
          <a:xfrm>
            <a:off x="714347" y="785794"/>
            <a:ext cx="7698923" cy="5143536"/>
          </a:xfrm>
          <a:prstGeom prst="roundRect">
            <a:avLst>
              <a:gd name="adj" fmla="val 16667"/>
            </a:avLst>
          </a:prstGeom>
          <a:ln w="28575">
            <a:solidFill>
              <a:srgbClr val="FFFF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9819"/>
    </mc:Choice>
    <mc:Fallback xmlns="">
      <p:transition spd="slow" advTm="198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066800" y="228600"/>
            <a:ext cx="6615112" cy="1143000"/>
          </a:xfrm>
        </p:spPr>
        <p:txBody>
          <a:bodyPr rtlCol="0">
            <a:noAutofit/>
          </a:bodyPr>
          <a:lstStyle/>
          <a:p>
            <a:pPr defTabSz="457207" fontAlgn="auto">
              <a:spcAft>
                <a:spcPts val="0"/>
              </a:spcAft>
              <a:defRPr/>
            </a:pPr>
            <a:r>
              <a:rPr lang="en-IN"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Significance</a:t>
            </a:r>
          </a:p>
        </p:txBody>
      </p:sp>
      <p:sp>
        <p:nvSpPr>
          <p:cNvPr id="5" name="Espace réservé du contenu 2"/>
          <p:cNvSpPr>
            <a:spLocks noGrp="1"/>
          </p:cNvSpPr>
          <p:nvPr>
            <p:ph idx="1"/>
          </p:nvPr>
        </p:nvSpPr>
        <p:spPr>
          <a:xfrm>
            <a:off x="1076325" y="1524000"/>
            <a:ext cx="6400800" cy="4857750"/>
          </a:xfrm>
        </p:spPr>
        <p:txBody>
          <a:bodyPr rtlCol="0">
            <a:normAutofit/>
          </a:bodyPr>
          <a:lstStyle/>
          <a:p>
            <a:pPr marL="342906" indent="-342906" defTabSz="457207" fontAlgn="auto">
              <a:spcAft>
                <a:spcPts val="0"/>
              </a:spcAft>
              <a:buClr>
                <a:schemeClr val="bg2">
                  <a:lumMod val="40000"/>
                  <a:lumOff val="60000"/>
                </a:schemeClr>
              </a:buClr>
              <a:buFont typeface="Arial" pitchFamily="34" charset="0"/>
              <a:buChar char="•"/>
              <a:defRPr/>
            </a:pPr>
            <a:r>
              <a:rPr lang="en-IN" dirty="0" smtClean="0">
                <a:solidFill>
                  <a:schemeClr val="accent2">
                    <a:lumMod val="20000"/>
                    <a:lumOff val="80000"/>
                  </a:schemeClr>
                </a:solidFill>
              </a:rPr>
              <a:t>Provides optimal separation between maxilla and mandible.</a:t>
            </a:r>
          </a:p>
          <a:p>
            <a:pPr marL="342906" indent="-342906" defTabSz="457207" fontAlgn="auto">
              <a:spcAft>
                <a:spcPts val="0"/>
              </a:spcAft>
              <a:buClr>
                <a:schemeClr val="bg2">
                  <a:lumMod val="40000"/>
                  <a:lumOff val="60000"/>
                </a:schemeClr>
              </a:buClr>
              <a:buFont typeface="Arial" pitchFamily="34" charset="0"/>
              <a:buChar char="•"/>
              <a:defRPr/>
            </a:pPr>
            <a:endParaRPr lang="en-IN" dirty="0" smtClean="0">
              <a:solidFill>
                <a:schemeClr val="accent2">
                  <a:lumMod val="20000"/>
                  <a:lumOff val="80000"/>
                </a:schemeClr>
              </a:solidFill>
            </a:endParaRPr>
          </a:p>
          <a:p>
            <a:pPr marL="342906" indent="-342906" defTabSz="457207" fontAlgn="auto">
              <a:spcAft>
                <a:spcPts val="0"/>
              </a:spcAft>
              <a:buClr>
                <a:schemeClr val="bg2">
                  <a:lumMod val="40000"/>
                  <a:lumOff val="60000"/>
                </a:schemeClr>
              </a:buClr>
              <a:buFont typeface="Arial" pitchFamily="34" charset="0"/>
              <a:buChar char="•"/>
              <a:defRPr/>
            </a:pPr>
            <a:r>
              <a:rPr lang="en-IN" dirty="0" smtClean="0">
                <a:solidFill>
                  <a:schemeClr val="accent2">
                    <a:lumMod val="20000"/>
                    <a:lumOff val="80000"/>
                  </a:schemeClr>
                </a:solidFill>
              </a:rPr>
              <a:t>If not measured accurately, the joint will be strained.</a:t>
            </a:r>
          </a:p>
          <a:p>
            <a:pPr marL="342906" indent="-342906" defTabSz="457207" fontAlgn="auto">
              <a:spcAft>
                <a:spcPts val="0"/>
              </a:spcAft>
              <a:buClr>
                <a:schemeClr val="bg2">
                  <a:lumMod val="40000"/>
                  <a:lumOff val="60000"/>
                </a:schemeClr>
              </a:buClr>
              <a:buFont typeface="Arial" pitchFamily="34" charset="0"/>
              <a:buChar char="•"/>
              <a:defRPr/>
            </a:pPr>
            <a:endParaRPr lang="en-IN" dirty="0" smtClean="0">
              <a:solidFill>
                <a:schemeClr val="accent2">
                  <a:lumMod val="20000"/>
                  <a:lumOff val="80000"/>
                </a:schemeClr>
              </a:solidFill>
            </a:endParaRPr>
          </a:p>
          <a:p>
            <a:pPr marL="342906" indent="-342906" defTabSz="457207" fontAlgn="auto">
              <a:spcAft>
                <a:spcPts val="0"/>
              </a:spcAft>
              <a:buClr>
                <a:schemeClr val="bg2">
                  <a:lumMod val="40000"/>
                  <a:lumOff val="60000"/>
                </a:schemeClr>
              </a:buClr>
              <a:buFont typeface="Arial" pitchFamily="34" charset="0"/>
              <a:buChar char="•"/>
              <a:defRPr/>
            </a:pPr>
            <a:r>
              <a:rPr lang="en-IN" dirty="0" smtClean="0">
                <a:solidFill>
                  <a:schemeClr val="accent2">
                    <a:lumMod val="20000"/>
                    <a:lumOff val="80000"/>
                  </a:schemeClr>
                </a:solidFill>
              </a:rPr>
              <a:t>If the VD is altered, severe discomfort to both TMJ and muscles of mastication.</a:t>
            </a:r>
          </a:p>
          <a:p>
            <a:pPr marL="342906" indent="-342906" defTabSz="457207" fontAlgn="auto">
              <a:spcAft>
                <a:spcPts val="0"/>
              </a:spcAft>
              <a:buClr>
                <a:schemeClr val="bg2">
                  <a:lumMod val="40000"/>
                  <a:lumOff val="60000"/>
                </a:schemeClr>
              </a:buClr>
              <a:buFont typeface="Arial" pitchFamily="34" charset="0"/>
              <a:buChar char="•"/>
              <a:defRPr/>
            </a:pPr>
            <a:endParaRPr lang="en-IN" dirty="0" smtClean="0">
              <a:solidFill>
                <a:schemeClr val="accent2">
                  <a:lumMod val="20000"/>
                  <a:lumOff val="80000"/>
                </a:schemeClr>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1386"/>
    </mc:Choice>
    <mc:Fallback>
      <p:transition spd="slow" advTm="213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295400" y="376237"/>
            <a:ext cx="6615112" cy="1143000"/>
          </a:xfrm>
        </p:spPr>
        <p:txBody>
          <a:bodyPr rtlCol="0">
            <a:normAutofit/>
          </a:bodyPr>
          <a:lstStyle/>
          <a:p>
            <a:pPr defTabSz="457207" fontAlgn="auto">
              <a:spcAft>
                <a:spcPts val="0"/>
              </a:spcAft>
              <a:defRPr/>
            </a:pPr>
            <a:r>
              <a:rPr lang="en-IN"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rPr>
              <a:t>Factors affecting VD</a:t>
            </a:r>
          </a:p>
        </p:txBody>
      </p:sp>
      <p:sp>
        <p:nvSpPr>
          <p:cNvPr id="5" name="Espace réservé du contenu 2"/>
          <p:cNvSpPr>
            <a:spLocks noGrp="1"/>
          </p:cNvSpPr>
          <p:nvPr>
            <p:ph idx="1"/>
          </p:nvPr>
        </p:nvSpPr>
        <p:spPr>
          <a:xfrm>
            <a:off x="1538288" y="1676400"/>
            <a:ext cx="6400800" cy="4857750"/>
          </a:xfrm>
        </p:spPr>
        <p:txBody>
          <a:bodyPr rtlCol="0">
            <a:normAutofit/>
          </a:bodyPr>
          <a:lstStyle/>
          <a:p>
            <a:pPr marL="342906" indent="-342906" defTabSz="457207" fontAlgn="auto">
              <a:spcAft>
                <a:spcPts val="0"/>
              </a:spcAft>
              <a:buClr>
                <a:schemeClr val="bg2">
                  <a:lumMod val="40000"/>
                  <a:lumOff val="60000"/>
                </a:schemeClr>
              </a:buClr>
              <a:buFont typeface="Arial" pitchFamily="34" charset="0"/>
              <a:buChar char="•"/>
              <a:defRPr/>
            </a:pPr>
            <a:r>
              <a:rPr lang="en-IN" dirty="0" smtClean="0">
                <a:solidFill>
                  <a:schemeClr val="accent2">
                    <a:lumMod val="20000"/>
                    <a:lumOff val="80000"/>
                  </a:schemeClr>
                </a:solidFill>
              </a:rPr>
              <a:t>Tooth : Acts as a vertical stop.</a:t>
            </a:r>
          </a:p>
          <a:p>
            <a:pPr marL="342906" indent="-342906" defTabSz="457207" fontAlgn="auto">
              <a:spcAft>
                <a:spcPts val="0"/>
              </a:spcAft>
              <a:buClr>
                <a:schemeClr val="bg2">
                  <a:lumMod val="40000"/>
                  <a:lumOff val="60000"/>
                </a:schemeClr>
              </a:buClr>
              <a:buFont typeface="Arial" pitchFamily="34" charset="0"/>
              <a:buChar char="•"/>
              <a:defRPr/>
            </a:pPr>
            <a:endParaRPr lang="en-IN" dirty="0" smtClean="0">
              <a:solidFill>
                <a:schemeClr val="accent2">
                  <a:lumMod val="20000"/>
                  <a:lumOff val="80000"/>
                </a:schemeClr>
              </a:solidFill>
            </a:endParaRPr>
          </a:p>
          <a:p>
            <a:pPr marL="342906" indent="-342906" defTabSz="457207" fontAlgn="auto">
              <a:spcAft>
                <a:spcPts val="0"/>
              </a:spcAft>
              <a:buClr>
                <a:schemeClr val="bg2">
                  <a:lumMod val="40000"/>
                  <a:lumOff val="60000"/>
                </a:schemeClr>
              </a:buClr>
              <a:buFont typeface="Arial" pitchFamily="34" charset="0"/>
              <a:buChar char="•"/>
              <a:defRPr/>
            </a:pPr>
            <a:r>
              <a:rPr lang="en-IN" dirty="0" smtClean="0">
                <a:solidFill>
                  <a:schemeClr val="accent2">
                    <a:lumMod val="20000"/>
                    <a:lumOff val="80000"/>
                  </a:schemeClr>
                </a:solidFill>
              </a:rPr>
              <a:t>Musculature : Opening and closing muscles tend to be in a state of minimal tonic contraction.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9195"/>
    </mc:Choice>
    <mc:Fallback>
      <p:transition spd="slow" advTm="291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1|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1303</TotalTime>
  <Words>1145</Words>
  <Application>Microsoft Office PowerPoint</Application>
  <PresentationFormat>On-screen Show (4:3)</PresentationFormat>
  <Paragraphs>127</Paragraphs>
  <Slides>29</Slides>
  <Notes>0</Notes>
  <HiddenSlides>1</HiddenSlides>
  <MMClips>28</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Castellar</vt:lpstr>
      <vt:lpstr>Century Gothic</vt:lpstr>
      <vt:lpstr>Wingdings 2</vt:lpstr>
      <vt:lpstr>Wingdings 3</vt:lpstr>
      <vt:lpstr>Ion</vt:lpstr>
      <vt:lpstr>VERTICAL JAW RELATION</vt:lpstr>
      <vt:lpstr>Learning Objectives</vt:lpstr>
      <vt:lpstr>JAW RELATION</vt:lpstr>
      <vt:lpstr>Jaw Relation</vt:lpstr>
      <vt:lpstr>Vertical Jaw Relation / Vertical Dimension</vt:lpstr>
      <vt:lpstr>Vertical Jaw Relation / Vertical Dimension</vt:lpstr>
      <vt:lpstr>PowerPoint Presentation</vt:lpstr>
      <vt:lpstr>Significance</vt:lpstr>
      <vt:lpstr>Factors affecting VD</vt:lpstr>
      <vt:lpstr>3 components</vt:lpstr>
      <vt:lpstr>PowerPoint Presentation</vt:lpstr>
      <vt:lpstr>RELATION BETWEEN THE COMPONENTS</vt:lpstr>
      <vt:lpstr>Vdr = vdo + iod</vt:lpstr>
      <vt:lpstr>PowerPoint Presentation</vt:lpstr>
      <vt:lpstr>EFFECTS OF ALTERED vd</vt:lpstr>
      <vt:lpstr>PowerPoint Presentation</vt:lpstr>
      <vt:lpstr>PowerPoint Presentation</vt:lpstr>
      <vt:lpstr>PHYSIOLOGIC REST POSITION</vt:lpstr>
      <vt:lpstr>TECHNIQUES</vt:lpstr>
      <vt:lpstr>Techniques for recording rest position</vt:lpstr>
      <vt:lpstr>1) Facial measurements</vt:lpstr>
      <vt:lpstr> Physiologic rest position technique by Nisswonger &amp; Thomson (1934)</vt:lpstr>
      <vt:lpstr>2) Tactile sense</vt:lpstr>
      <vt:lpstr>3) Phonetics</vt:lpstr>
      <vt:lpstr>4) Facial expression</vt:lpstr>
      <vt:lpstr>5) Anatomic landmarks</vt:lpstr>
      <vt:lpstr>PowerPoint Presentation</vt:lpstr>
      <vt:lpstr>Occlusal vertical dimension</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VERTICAL JAW RELATION</dc:title>
  <dc:creator>a</dc:creator>
  <cp:lastModifiedBy>user</cp:lastModifiedBy>
  <cp:revision>82</cp:revision>
  <dcterms:created xsi:type="dcterms:W3CDTF">2014-01-29T17:54:18Z</dcterms:created>
  <dcterms:modified xsi:type="dcterms:W3CDTF">2020-08-26T04:59:08Z</dcterms:modified>
</cp:coreProperties>
</file>