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8" r:id="rId2"/>
    <p:sldId id="259" r:id="rId3"/>
    <p:sldId id="257" r:id="rId4"/>
    <p:sldId id="260" r:id="rId5"/>
    <p:sldId id="261" r:id="rId6"/>
    <p:sldId id="274" r:id="rId7"/>
    <p:sldId id="262" r:id="rId8"/>
    <p:sldId id="275" r:id="rId9"/>
    <p:sldId id="263" r:id="rId10"/>
    <p:sldId id="264" r:id="rId11"/>
    <p:sldId id="276" r:id="rId12"/>
    <p:sldId id="278" r:id="rId13"/>
    <p:sldId id="280" r:id="rId14"/>
    <p:sldId id="281" r:id="rId15"/>
    <p:sldId id="282" r:id="rId16"/>
    <p:sldId id="288" r:id="rId17"/>
    <p:sldId id="283" r:id="rId18"/>
    <p:sldId id="284" r:id="rId19"/>
    <p:sldId id="289" r:id="rId20"/>
    <p:sldId id="290" r:id="rId21"/>
    <p:sldId id="285" r:id="rId22"/>
    <p:sldId id="286" r:id="rId23"/>
    <p:sldId id="291" r:id="rId24"/>
    <p:sldId id="292" r:id="rId25"/>
    <p:sldId id="287" r:id="rId26"/>
    <p:sldId id="266" r:id="rId27"/>
    <p:sldId id="267" r:id="rId28"/>
    <p:sldId id="268" r:id="rId29"/>
    <p:sldId id="269" r:id="rId30"/>
    <p:sldId id="270"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8/17/2020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8/17/2020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8/17/2020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8/17/2020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8/17/2020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By Dr </a:t>
            </a:r>
            <a:r>
              <a:rPr lang="en-US" dirty="0" err="1" smtClean="0"/>
              <a:t>Neha</a:t>
            </a:r>
            <a:r>
              <a:rPr lang="en-US" dirty="0" smtClean="0"/>
              <a:t> </a:t>
            </a:r>
            <a:r>
              <a:rPr lang="en-US" dirty="0" err="1" smtClean="0"/>
              <a:t>Mukkamala</a:t>
            </a:r>
            <a:endParaRPr lang="en-US" dirty="0"/>
          </a:p>
        </p:txBody>
      </p:sp>
      <p:sp>
        <p:nvSpPr>
          <p:cNvPr id="2" name="Title 1"/>
          <p:cNvSpPr>
            <a:spLocks noGrp="1"/>
          </p:cNvSpPr>
          <p:nvPr>
            <p:ph type="ctrTitle"/>
          </p:nvPr>
        </p:nvSpPr>
        <p:spPr/>
        <p:txBody>
          <a:bodyPr/>
          <a:lstStyle/>
          <a:p>
            <a:r>
              <a:rPr lang="en-US" dirty="0" smtClean="0"/>
              <a:t>TOTAL Knee ARTHROPLASTY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limited knee flexion </a:t>
            </a:r>
          </a:p>
          <a:p>
            <a:r>
              <a:rPr lang="en-US" dirty="0" smtClean="0"/>
              <a:t>joint instability leading to </a:t>
            </a:r>
            <a:r>
              <a:rPr lang="en-US" dirty="0" err="1" smtClean="0"/>
              <a:t>subluxation</a:t>
            </a:r>
            <a:endParaRPr lang="en-US" dirty="0" smtClean="0"/>
          </a:p>
          <a:p>
            <a:r>
              <a:rPr lang="en-US" dirty="0" smtClean="0"/>
              <a:t>patellar instability or tracking problems leading to impaired function of the extensor mechanism (most often an extensor lag).</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Postoperative Management</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dirty="0" smtClean="0"/>
              <a:t>Immobilization and Early Motion</a:t>
            </a:r>
          </a:p>
          <a:p>
            <a:r>
              <a:rPr lang="en-US" dirty="0" smtClean="0"/>
              <a:t>the knee is immobilized in a bulky compression dressing for a day, or sometimes continuous passive motion (CPM) is initiated within a day after surgery. </a:t>
            </a:r>
          </a:p>
          <a:p>
            <a:r>
              <a:rPr lang="en-US" dirty="0" smtClean="0"/>
              <a:t>The position of immobilization is extension.</a:t>
            </a:r>
            <a:endParaRPr lang="en-US" b="1" dirty="0" smtClean="0"/>
          </a:p>
          <a:p>
            <a:r>
              <a:rPr lang="en-US" dirty="0" smtClean="0"/>
              <a:t>During the initial postoperative period, patient advised to wear a posterior extension splint during ambulation until quadriceps control is re-established.</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Although the addition of CPM increased the rate of return of knee flexion during the early postoperative period it provided no significant long-term benefits as to gains in ROM and functional mobility.</a:t>
            </a:r>
          </a:p>
          <a:p>
            <a:r>
              <a:rPr lang="en-US" dirty="0" smtClean="0"/>
              <a:t>The literature currently reflects that it is either no longer recommended after primary TKA or, if used, is recommended as an adjunct to, not a replacement </a:t>
            </a:r>
            <a:r>
              <a:rPr lang="pt-BR" dirty="0" smtClean="0"/>
              <a:t>for, a postoperative exercise program.</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Weight-Bearing Considerations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depends on the type of prosthesis </a:t>
            </a:r>
            <a:r>
              <a:rPr lang="en-US" dirty="0" err="1" smtClean="0"/>
              <a:t>implantedthe</a:t>
            </a:r>
            <a:r>
              <a:rPr lang="en-US" dirty="0" smtClean="0"/>
              <a:t> type of fixation used, the patient’s age, size, and bone</a:t>
            </a:r>
          </a:p>
          <a:p>
            <a:r>
              <a:rPr lang="en-US" dirty="0" smtClean="0"/>
              <a:t>quality, and whether a knee immobilizer is worn during</a:t>
            </a:r>
          </a:p>
          <a:p>
            <a:r>
              <a:rPr lang="en-US" dirty="0" smtClean="0"/>
              <a:t>ambulation or transfers. With </a:t>
            </a:r>
            <a:r>
              <a:rPr lang="en-US" i="1" dirty="0" smtClean="0"/>
              <a:t>cemented fixation, weight</a:t>
            </a:r>
          </a:p>
          <a:p>
            <a:r>
              <a:rPr lang="en-US" dirty="0" smtClean="0"/>
              <a:t>bearing typically is permitted as tolerated immediately</a:t>
            </a:r>
          </a:p>
          <a:p>
            <a:r>
              <a:rPr lang="en-US" dirty="0" smtClean="0"/>
              <a:t>after surgery using crutches or a walker. During the first</a:t>
            </a:r>
          </a:p>
          <a:p>
            <a:r>
              <a:rPr lang="en-US" dirty="0" smtClean="0"/>
              <a:t>few days after surgery, use of a knee immobilizer may be</a:t>
            </a:r>
          </a:p>
          <a:p>
            <a:r>
              <a:rPr lang="en-US" dirty="0" smtClean="0"/>
              <a:t>required. The patient progresses to full weight bearing</a:t>
            </a:r>
          </a:p>
          <a:p>
            <a:r>
              <a:rPr lang="en-US" dirty="0" smtClean="0"/>
              <a:t>over 6 weeks.191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With </a:t>
            </a:r>
            <a:r>
              <a:rPr lang="en-US" i="1" dirty="0" smtClean="0"/>
              <a:t>biological/</a:t>
            </a:r>
            <a:r>
              <a:rPr lang="en-US" i="1" dirty="0" err="1" smtClean="0"/>
              <a:t>cementless</a:t>
            </a:r>
            <a:r>
              <a:rPr lang="en-US" i="1" dirty="0" smtClean="0"/>
              <a:t> fixation, recommendations vary from </a:t>
            </a:r>
            <a:r>
              <a:rPr lang="en-US" dirty="0" smtClean="0"/>
              <a:t>touch-down weight bearing for 4 to 8 weeks to weight bearing as tolerated within a few days after surgery.</a:t>
            </a:r>
          </a:p>
          <a:p>
            <a:r>
              <a:rPr lang="en-US" dirty="0" smtClean="0"/>
              <a:t>Cane use is indicated as a patient progresses from partial to full weight bearing. Ambulation without an assistive device, is not advisable until the patient has attained full or nearly full active knee extension and adequate strength of the quadriceps and hip musculature.</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Exercise precautions following TKA</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762000" y="1447800"/>
            <a:ext cx="6387028" cy="5235672"/>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Exercise: Maximum Protection Phase (0-4 weeks)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to control pain and swelling (with cold and compression), </a:t>
            </a:r>
          </a:p>
          <a:p>
            <a:r>
              <a:rPr lang="en-US" dirty="0" smtClean="0"/>
              <a:t>achieve independent ambulation and transfers </a:t>
            </a:r>
          </a:p>
          <a:p>
            <a:r>
              <a:rPr lang="en-US" dirty="0" smtClean="0"/>
              <a:t>prevent early postoperative medical complications, such as pneumonia and deep vein thrombosis, and</a:t>
            </a:r>
          </a:p>
          <a:p>
            <a:r>
              <a:rPr lang="en-US" dirty="0" smtClean="0"/>
              <a:t>minimize the adverse effects of postoperative immobilization.</a:t>
            </a:r>
          </a:p>
          <a:p>
            <a:r>
              <a:rPr lang="en-US" dirty="0" smtClean="0"/>
              <a:t>The goal is to attain 90 of knee flexion and full knee extension</a:t>
            </a:r>
          </a:p>
          <a:p>
            <a:r>
              <a:rPr lang="en-US" dirty="0" smtClean="0"/>
              <a:t>In addition to early postoperative exercise, neuromuscular electrical stimulation or biofeedback is recommended.</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i="1" dirty="0" smtClean="0"/>
              <a:t>Prevent vascular and pulmonary complications</a:t>
            </a:r>
          </a:p>
          <a:p>
            <a:endParaRPr lang="en-US" b="1" i="1" dirty="0" smtClean="0"/>
          </a:p>
          <a:p>
            <a:endParaRPr lang="en-US" b="1" i="1" dirty="0" smtClean="0"/>
          </a:p>
          <a:p>
            <a:r>
              <a:rPr lang="en-US" b="1" i="1" dirty="0" smtClean="0"/>
              <a:t>Prevent reflex inhibition or loss of strength of knee and hip musculature</a:t>
            </a:r>
          </a:p>
          <a:p>
            <a:pPr>
              <a:buFont typeface="Wingdings" pitchFamily="2" charset="2"/>
              <a:buChar char="§"/>
            </a:pPr>
            <a:r>
              <a:rPr lang="en-US" dirty="0" smtClean="0"/>
              <a:t>Muscle-setting exercises of the quadriceps, hamstrings, and hip extensors and adductors</a:t>
            </a:r>
          </a:p>
          <a:p>
            <a:pPr>
              <a:buFont typeface="Wingdings" pitchFamily="2" charset="2"/>
              <a:buChar char="§"/>
            </a:pPr>
            <a:r>
              <a:rPr lang="en-US" dirty="0" smtClean="0"/>
              <a:t>active SLRs in supine and prone positions</a:t>
            </a:r>
          </a:p>
          <a:p>
            <a:pPr>
              <a:buFont typeface="Wingdings" pitchFamily="2" charset="2"/>
              <a:buChar char="§"/>
            </a:pPr>
            <a:r>
              <a:rPr lang="en-US" dirty="0" smtClean="0"/>
              <a:t>assisted ROM (AROM) of the knee while seated and standing</a:t>
            </a:r>
          </a:p>
          <a:p>
            <a:pPr>
              <a:buFont typeface="Wingdings" pitchFamily="2" charset="2"/>
              <a:buChar char="§"/>
            </a:pPr>
            <a:r>
              <a:rPr lang="en-US" dirty="0" smtClean="0"/>
              <a:t>wall slides in a standing position, mini-squats, and partial lunges to develop control of the knee extensors and reduce the risk of an extensor lag.</a:t>
            </a:r>
            <a:endParaRPr lang="en-US" b="1" i="1"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i="1" dirty="0" smtClean="0"/>
              <a:t>Regain knee ROM</a:t>
            </a:r>
          </a:p>
          <a:p>
            <a:pPr>
              <a:buFont typeface="Wingdings" pitchFamily="2" charset="2"/>
              <a:buChar char="§"/>
            </a:pPr>
            <a:r>
              <a:rPr lang="en-US" dirty="0" smtClean="0"/>
              <a:t>Heel-slides in a supine position</a:t>
            </a:r>
          </a:p>
          <a:p>
            <a:pPr>
              <a:buFont typeface="Wingdings" pitchFamily="2" charset="2"/>
              <a:buChar char="§"/>
            </a:pPr>
            <a:r>
              <a:rPr lang="en-US" dirty="0" smtClean="0"/>
              <a:t>Neuromuscular facilitation and inhibition technique, such as the agonist-contraction technique</a:t>
            </a:r>
          </a:p>
          <a:p>
            <a:pPr>
              <a:buFont typeface="Wingdings" pitchFamily="2" charset="2"/>
              <a:buChar char="§"/>
            </a:pPr>
            <a:r>
              <a:rPr lang="en-US" dirty="0" smtClean="0"/>
              <a:t>Gravity-assisted knee flexion</a:t>
            </a:r>
          </a:p>
          <a:p>
            <a:pPr>
              <a:buFont typeface="Wingdings" pitchFamily="2" charset="2"/>
              <a:buChar char="§"/>
            </a:pPr>
            <a:r>
              <a:rPr lang="en-US" dirty="0" smtClean="0"/>
              <a:t>Gravity-assisted knee extension in the supine position-rolled towel under the ankle</a:t>
            </a:r>
          </a:p>
          <a:p>
            <a:pPr>
              <a:buFont typeface="Wingdings" pitchFamily="2" charset="2"/>
              <a:buChar char="§"/>
            </a:pPr>
            <a:r>
              <a:rPr lang="en-US" dirty="0" smtClean="0"/>
              <a:t>Gentle inferior and superior patellar gliding techniques</a:t>
            </a:r>
            <a:br>
              <a:rPr lang="en-US" dirty="0" smtClean="0"/>
            </a:br>
            <a:endParaRPr lang="en-US" b="1" i="1"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sz="quarter" idx="1"/>
          </p:nvPr>
        </p:nvSpPr>
        <p:spPr/>
        <p:txBody>
          <a:bodyPr/>
          <a:lstStyle/>
          <a:p>
            <a:pPr>
              <a:buNone/>
            </a:pPr>
            <a:r>
              <a:rPr lang="en-US" dirty="0" smtClean="0"/>
              <a:t>The student at the end of the session will be able to</a:t>
            </a:r>
          </a:p>
          <a:p>
            <a:r>
              <a:rPr lang="en-US" dirty="0" smtClean="0"/>
              <a:t>Enumerate the indications, contraindications of knee </a:t>
            </a:r>
            <a:r>
              <a:rPr lang="en-US" dirty="0" err="1" smtClean="0"/>
              <a:t>arthroplasty</a:t>
            </a:r>
            <a:endParaRPr lang="en-US" dirty="0" smtClean="0"/>
          </a:p>
          <a:p>
            <a:r>
              <a:rPr lang="en-US" dirty="0" smtClean="0"/>
              <a:t>List the principles of assessment and management of THR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Avoid placing a pillow under the knee</a:t>
            </a:r>
            <a:br>
              <a:rPr lang="en-US" dirty="0" smtClean="0"/>
            </a:br>
            <a:r>
              <a:rPr lang="en-US" dirty="0" smtClean="0"/>
              <a:t>while lying supine or while seated with the operated leg elevated to reduce the risk of developing a knee flexion contracture.</a:t>
            </a:r>
            <a:br>
              <a:rPr lang="en-US" dirty="0" smtClean="0"/>
            </a:b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Exercise: Moderate Protection Phase (4-8 to 12 weeks)</a:t>
            </a:r>
            <a:endParaRPr lang="en-US" dirty="0"/>
          </a:p>
        </p:txBody>
      </p:sp>
      <p:sp>
        <p:nvSpPr>
          <p:cNvPr id="3" name="Content Placeholder 2"/>
          <p:cNvSpPr>
            <a:spLocks noGrp="1"/>
          </p:cNvSpPr>
          <p:nvPr>
            <p:ph idx="1"/>
          </p:nvPr>
        </p:nvSpPr>
        <p:spPr/>
        <p:txBody>
          <a:bodyPr>
            <a:normAutofit/>
          </a:bodyPr>
          <a:lstStyle/>
          <a:p>
            <a:r>
              <a:rPr lang="en-US" dirty="0" smtClean="0"/>
              <a:t>achieve approximately 110 degree knee flexion and active knee extension to 0 degree </a:t>
            </a:r>
          </a:p>
          <a:p>
            <a:r>
              <a:rPr lang="en-US" dirty="0" smtClean="0"/>
              <a:t>regain lower extremity strength, muscular endurance, and balance. </a:t>
            </a:r>
          </a:p>
          <a:p>
            <a:r>
              <a:rPr lang="en-US" dirty="0" smtClean="0"/>
              <a:t>By 4 to 6 weeks postoperatively if nearly full</a:t>
            </a:r>
          </a:p>
          <a:p>
            <a:r>
              <a:rPr lang="en-US" dirty="0" smtClean="0"/>
              <a:t>knee extension has been achieved and the strength of the quadriceps is sufficient-cane during ambulation activities.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i="1" dirty="0" smtClean="0"/>
              <a:t>Increase strength and muscular endurance of knee and hip</a:t>
            </a:r>
          </a:p>
          <a:p>
            <a:pPr>
              <a:buFont typeface="Wingdings" pitchFamily="2" charset="2"/>
              <a:buChar char="§"/>
            </a:pPr>
            <a:r>
              <a:rPr lang="en-US" dirty="0" smtClean="0"/>
              <a:t>Multiple-angle isometrics and low-intensity dynamic resistance exercises of the quadriceps and hamstrings</a:t>
            </a:r>
          </a:p>
          <a:p>
            <a:pPr>
              <a:buFont typeface="Wingdings" pitchFamily="2" charset="2"/>
              <a:buChar char="§"/>
            </a:pPr>
            <a:r>
              <a:rPr lang="en-US" dirty="0" smtClean="0"/>
              <a:t>Resisted SLRs-emphasis on the hip</a:t>
            </a:r>
            <a:br>
              <a:rPr lang="en-US" dirty="0" smtClean="0"/>
            </a:br>
            <a:r>
              <a:rPr lang="en-US" dirty="0" smtClean="0"/>
              <a:t>extensors and abductors.</a:t>
            </a:r>
          </a:p>
          <a:p>
            <a:pPr>
              <a:buFont typeface="Wingdings" pitchFamily="2" charset="2"/>
              <a:buChar char="§"/>
            </a:pPr>
            <a:r>
              <a:rPr lang="en-US" dirty="0" smtClean="0"/>
              <a:t>continue or begin closed chain exercises including wall slides, mini-squats, and partial lunges. Add forward and backward, progressing to lateral step-ups and step-downs</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b="1" i="1"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i="1" dirty="0" smtClean="0"/>
              <a:t>Continue to increase knee ROM</a:t>
            </a:r>
          </a:p>
          <a:p>
            <a:pPr>
              <a:buFont typeface="Wingdings" pitchFamily="2" charset="2"/>
              <a:buChar char="§"/>
            </a:pPr>
            <a:r>
              <a:rPr lang="en-US" dirty="0" smtClean="0"/>
              <a:t>Low-intensity self-stretching to increase knee flexion and extension  </a:t>
            </a:r>
          </a:p>
          <a:p>
            <a:pPr>
              <a:buFont typeface="Wingdings" pitchFamily="2" charset="2"/>
              <a:buChar char="§"/>
            </a:pPr>
            <a:r>
              <a:rPr lang="en-US" dirty="0" smtClean="0"/>
              <a:t>Stationary cycling with seat lowered to increase knee flexion.</a:t>
            </a:r>
          </a:p>
          <a:p>
            <a:pPr>
              <a:buFont typeface="Wingdings" pitchFamily="2" charset="2"/>
              <a:buChar char="§"/>
            </a:pPr>
            <a:r>
              <a:rPr lang="en-US" dirty="0" smtClean="0"/>
              <a:t>Grade III inferior or superior patellar mobilization techniques to increase knee flexion or extension</a:t>
            </a:r>
            <a:endParaRPr lang="en-US" b="1" i="1"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i="1" dirty="0" smtClean="0"/>
              <a:t>Improve standing balance</a:t>
            </a:r>
          </a:p>
          <a:p>
            <a:pPr>
              <a:buFont typeface="Wingdings" pitchFamily="2" charset="2"/>
              <a:buChar char="§"/>
            </a:pPr>
            <a:r>
              <a:rPr lang="en-US" dirty="0" smtClean="0"/>
              <a:t>progressing from bilateral to unilateral stance on stable surface, then to</a:t>
            </a:r>
            <a:br>
              <a:rPr lang="en-US" dirty="0" smtClean="0"/>
            </a:br>
            <a:r>
              <a:rPr lang="en-US" dirty="0" smtClean="0"/>
              <a:t>balance activities on an unstable surface.</a:t>
            </a:r>
          </a:p>
          <a:p>
            <a:pPr>
              <a:buFont typeface="Wingdings" pitchFamily="2" charset="2"/>
              <a:buChar char="§"/>
            </a:pPr>
            <a:r>
              <a:rPr lang="en-US" dirty="0" smtClean="0"/>
              <a:t>Functional reaching activities while standing, stooping.</a:t>
            </a:r>
          </a:p>
          <a:p>
            <a:pPr>
              <a:buFont typeface="Wingdings" pitchFamily="2" charset="2"/>
              <a:buChar char="§"/>
            </a:pPr>
            <a:r>
              <a:rPr lang="en-US" dirty="0" smtClean="0"/>
              <a:t>Heel-toe walking; ambulation on a variety of surfaces and inclines.</a:t>
            </a:r>
          </a:p>
          <a:p>
            <a:pPr>
              <a:buFont typeface="Wingdings" pitchFamily="2" charset="2"/>
              <a:buChar char="§"/>
            </a:pPr>
            <a:r>
              <a:rPr lang="en-US" dirty="0" smtClean="0"/>
              <a:t>Stepping over small objects.</a:t>
            </a:r>
            <a:br>
              <a:rPr lang="en-US" dirty="0" smtClean="0"/>
            </a:br>
            <a:r>
              <a:rPr lang="en-US" dirty="0" smtClean="0"/>
              <a:t/>
            </a:r>
            <a:br>
              <a:rPr lang="en-US" dirty="0" smtClean="0"/>
            </a:br>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Exercise: Minimum Protection</a:t>
            </a:r>
            <a:br>
              <a:rPr lang="en-US" dirty="0" smtClean="0"/>
            </a:br>
            <a:r>
              <a:rPr lang="en-US" dirty="0" smtClean="0"/>
              <a:t>and Return to Function Phases (8</a:t>
            </a:r>
            <a:r>
              <a:rPr lang="en-US" baseline="30000" dirty="0" smtClean="0"/>
              <a:t>th</a:t>
            </a:r>
            <a:r>
              <a:rPr lang="en-US" dirty="0" smtClean="0"/>
              <a:t> week onwards)</a:t>
            </a:r>
            <a:endParaRPr lang="en-US" dirty="0"/>
          </a:p>
        </p:txBody>
      </p:sp>
      <p:sp>
        <p:nvSpPr>
          <p:cNvPr id="3" name="Content Placeholder 2"/>
          <p:cNvSpPr>
            <a:spLocks noGrp="1"/>
          </p:cNvSpPr>
          <p:nvPr>
            <p:ph idx="1"/>
          </p:nvPr>
        </p:nvSpPr>
        <p:spPr/>
        <p:txBody>
          <a:bodyPr/>
          <a:lstStyle/>
          <a:p>
            <a:r>
              <a:rPr lang="en-US" dirty="0" smtClean="0"/>
              <a:t>task-specific strengthening exercises,</a:t>
            </a:r>
          </a:p>
          <a:p>
            <a:r>
              <a:rPr lang="en-US" dirty="0" err="1" smtClean="0"/>
              <a:t>proprioceptive</a:t>
            </a:r>
            <a:r>
              <a:rPr lang="en-US" dirty="0" smtClean="0"/>
              <a:t> training</a:t>
            </a:r>
          </a:p>
          <a:p>
            <a:r>
              <a:rPr lang="en-US" dirty="0" smtClean="0"/>
              <a:t>Cardiopulmonary conditioning so the patient develops the strength, balance, and endurance needed to return to a full level of functional activities.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cstate="print"/>
          <a:srcRect/>
          <a:stretch>
            <a:fillRect/>
          </a:stretch>
        </p:blipFill>
        <p:spPr bwMode="auto">
          <a:xfrm>
            <a:off x="222353" y="304800"/>
            <a:ext cx="7880641" cy="6553200"/>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Outcomes</a:t>
            </a:r>
            <a:br>
              <a:rPr lang="en-US" dirty="0" smtClean="0"/>
            </a:br>
            <a:endParaRPr lang="en-US" dirty="0"/>
          </a:p>
        </p:txBody>
      </p:sp>
      <p:sp>
        <p:nvSpPr>
          <p:cNvPr id="3" name="Content Placeholder 2"/>
          <p:cNvSpPr>
            <a:spLocks noGrp="1"/>
          </p:cNvSpPr>
          <p:nvPr>
            <p:ph idx="1"/>
          </p:nvPr>
        </p:nvSpPr>
        <p:spPr/>
        <p:txBody>
          <a:bodyPr/>
          <a:lstStyle/>
          <a:p>
            <a:r>
              <a:rPr lang="en-US" b="1" i="1" dirty="0" smtClean="0"/>
              <a:t>Pain relief. </a:t>
            </a:r>
          </a:p>
          <a:p>
            <a:pPr>
              <a:buNone/>
            </a:pPr>
            <a:r>
              <a:rPr lang="en-US" b="1" i="1" dirty="0" smtClean="0"/>
              <a:t>	</a:t>
            </a:r>
            <a:r>
              <a:rPr lang="en-US" b="1" dirty="0" smtClean="0"/>
              <a:t>Almost all patients who undergo knee </a:t>
            </a:r>
            <a:r>
              <a:rPr lang="en-US" b="1" dirty="0" err="1" smtClean="0"/>
              <a:t>arthroplasty</a:t>
            </a:r>
            <a:r>
              <a:rPr lang="en-US" b="1" dirty="0" smtClean="0"/>
              <a:t> report a significant reduction of pain during knee</a:t>
            </a:r>
            <a:br>
              <a:rPr lang="en-US" b="1" dirty="0" smtClean="0"/>
            </a:br>
            <a:r>
              <a:rPr lang="en-US" b="1" dirty="0" smtClean="0"/>
              <a:t>motion and weight bearing, with most patients reporting good to excellent pain relief.</a:t>
            </a:r>
            <a:br>
              <a:rPr lang="en-US" b="1" dirty="0" smtClean="0"/>
            </a:b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dirty="0" smtClean="0"/>
              <a:t>ROM. </a:t>
            </a:r>
          </a:p>
          <a:p>
            <a:pPr>
              <a:buNone/>
            </a:pPr>
            <a:r>
              <a:rPr lang="en-US" b="1" i="1" dirty="0" smtClean="0"/>
              <a:t>	</a:t>
            </a:r>
            <a:r>
              <a:rPr lang="en-US" b="1" dirty="0" smtClean="0"/>
              <a:t>Improvements in knee ROM are not as predictable as relief of pain. Stiffness often persists after the initial recovery from surgery has occurred. However, it also</a:t>
            </a:r>
            <a:br>
              <a:rPr lang="en-US" b="1" dirty="0" smtClean="0"/>
            </a:br>
            <a:r>
              <a:rPr lang="en-US" b="1" dirty="0" smtClean="0"/>
              <a:t>has been reported that ROM may continue to improve up to 12 to 24 months postoperatively</a:t>
            </a:r>
            <a:br>
              <a:rPr lang="en-US" b="1" dirty="0" smtClean="0"/>
            </a:b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dirty="0" smtClean="0"/>
              <a:t>Strength and endurance. </a:t>
            </a:r>
          </a:p>
          <a:p>
            <a:pPr>
              <a:buNone/>
            </a:pPr>
            <a:r>
              <a:rPr lang="en-US" b="1" i="1" dirty="0" smtClean="0"/>
              <a:t>	</a:t>
            </a:r>
            <a:r>
              <a:rPr lang="en-US" b="1" dirty="0" smtClean="0"/>
              <a:t>It takes a minimum of 3 to 6 months after surgery for a patient to regain strength in the quadriceps and hamstrings to a preoperative level. Quadriceps weakness tends to persist longer after knee</a:t>
            </a:r>
            <a:br>
              <a:rPr lang="en-US" b="1" dirty="0" smtClean="0"/>
            </a:br>
            <a:r>
              <a:rPr lang="en-US" b="1" dirty="0" err="1" smtClean="0"/>
              <a:t>arthroplasty</a:t>
            </a:r>
            <a:r>
              <a:rPr lang="en-US" b="1" dirty="0" smtClean="0"/>
              <a:t> than does knee flexor weakness.</a:t>
            </a:r>
            <a:br>
              <a:rPr lang="en-US" b="1"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Indications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Severe joint pain with weight bearing or motion that compromises functional abilities</a:t>
            </a:r>
          </a:p>
          <a:p>
            <a:r>
              <a:rPr lang="en-US" dirty="0" smtClean="0"/>
              <a:t>Extensive destruction of </a:t>
            </a:r>
            <a:r>
              <a:rPr lang="en-US" dirty="0" err="1" smtClean="0"/>
              <a:t>articular</a:t>
            </a:r>
            <a:r>
              <a:rPr lang="en-US" dirty="0" smtClean="0"/>
              <a:t> cartilage of the knee secondary to advanced arthritis</a:t>
            </a:r>
          </a:p>
          <a:p>
            <a:r>
              <a:rPr lang="en-US" dirty="0" smtClean="0"/>
              <a:t>Marked deformity of the knee such as </a:t>
            </a:r>
            <a:r>
              <a:rPr lang="en-US" dirty="0" err="1" smtClean="0"/>
              <a:t>genu</a:t>
            </a:r>
            <a:r>
              <a:rPr lang="en-US" dirty="0" smtClean="0"/>
              <a:t> </a:t>
            </a:r>
            <a:r>
              <a:rPr lang="en-US" dirty="0" err="1" smtClean="0"/>
              <a:t>varum</a:t>
            </a:r>
            <a:r>
              <a:rPr lang="en-US" dirty="0" smtClean="0"/>
              <a:t> or </a:t>
            </a:r>
            <a:r>
              <a:rPr lang="en-US" dirty="0" err="1" smtClean="0"/>
              <a:t>valgum</a:t>
            </a:r>
            <a:endParaRPr lang="en-US" dirty="0" smtClean="0"/>
          </a:p>
          <a:p>
            <a:r>
              <a:rPr lang="en-US" dirty="0" smtClean="0"/>
              <a:t>Gross instability or limitation of motion</a:t>
            </a:r>
          </a:p>
          <a:p>
            <a:r>
              <a:rPr lang="en-US" dirty="0" smtClean="0"/>
              <a:t>Failure of </a:t>
            </a:r>
            <a:r>
              <a:rPr lang="en-US" dirty="0" err="1" smtClean="0"/>
              <a:t>nonoperative</a:t>
            </a:r>
            <a:r>
              <a:rPr lang="en-US" dirty="0" smtClean="0"/>
              <a:t> management or a previous surgical procedure</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i="1" dirty="0" smtClean="0"/>
              <a:t>Physical function and activity level. </a:t>
            </a:r>
          </a:p>
          <a:p>
            <a:pPr>
              <a:buNone/>
            </a:pPr>
            <a:r>
              <a:rPr lang="en-US" b="1" i="1" dirty="0" smtClean="0"/>
              <a:t>	</a:t>
            </a:r>
            <a:r>
              <a:rPr lang="en-US" b="1" dirty="0" smtClean="0"/>
              <a:t>Relief of pain as the result of TKA significantly improves a patient’s QOL</a:t>
            </a:r>
            <a:br>
              <a:rPr lang="en-US" b="1" dirty="0" smtClean="0"/>
            </a:br>
            <a:r>
              <a:rPr lang="en-US" b="1" dirty="0" smtClean="0"/>
              <a:t>and ability to perform functional activities. </a:t>
            </a:r>
            <a:br>
              <a:rPr lang="en-US" b="1"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441960"/>
          </a:xfrm>
        </p:spPr>
        <p:txBody>
          <a:bodyPr>
            <a:normAutofit fontScale="90000"/>
          </a:bodyPr>
          <a:lstStyle/>
          <a:p>
            <a:r>
              <a:rPr lang="en-US" i="1" dirty="0" smtClean="0"/>
              <a:t>Types of knee </a:t>
            </a:r>
            <a:r>
              <a:rPr lang="en-US" i="1" dirty="0" err="1" smtClean="0"/>
              <a:t>arthroplasty</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066800" y="787978"/>
            <a:ext cx="5715000" cy="5998086"/>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289560"/>
          </a:xfrm>
        </p:spPr>
        <p:txBody>
          <a:bodyPr>
            <a:normAutofit fontScale="90000"/>
          </a:bodyPr>
          <a:lstStyle/>
          <a:p>
            <a:endParaRPr lang="en-US" dirty="0"/>
          </a:p>
        </p:txBody>
      </p:sp>
      <p:pic>
        <p:nvPicPr>
          <p:cNvPr id="2051" name="Picture 3"/>
          <p:cNvPicPr>
            <a:picLocks noGrp="1" noChangeAspect="1" noChangeArrowheads="1"/>
          </p:cNvPicPr>
          <p:nvPr>
            <p:ph idx="1"/>
          </p:nvPr>
        </p:nvPicPr>
        <p:blipFill>
          <a:blip r:embed="rId2" cstate="print"/>
          <a:srcRect/>
          <a:stretch>
            <a:fillRect/>
          </a:stretch>
        </p:blipFill>
        <p:spPr bwMode="auto">
          <a:xfrm>
            <a:off x="2133600" y="914400"/>
            <a:ext cx="3690409" cy="5425981"/>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Surgical approach</a:t>
            </a:r>
            <a:br>
              <a:rPr lang="en-US" i="1" dirty="0" smtClean="0"/>
            </a:br>
            <a:endParaRPr lang="en-US" dirty="0"/>
          </a:p>
        </p:txBody>
      </p:sp>
      <p:sp>
        <p:nvSpPr>
          <p:cNvPr id="3" name="Content Placeholder 2"/>
          <p:cNvSpPr>
            <a:spLocks noGrp="1"/>
          </p:cNvSpPr>
          <p:nvPr>
            <p:ph idx="1"/>
          </p:nvPr>
        </p:nvSpPr>
        <p:spPr/>
        <p:txBody>
          <a:bodyPr/>
          <a:lstStyle/>
          <a:p>
            <a:r>
              <a:rPr lang="en-US" dirty="0" err="1" smtClean="0"/>
              <a:t>Anteromedial</a:t>
            </a:r>
            <a:r>
              <a:rPr lang="en-US" dirty="0" smtClean="0"/>
              <a:t> </a:t>
            </a:r>
            <a:r>
              <a:rPr lang="en-US" dirty="0" err="1" smtClean="0"/>
              <a:t>parapatellar</a:t>
            </a:r>
            <a:r>
              <a:rPr lang="en-US" dirty="0" smtClean="0"/>
              <a:t> vertical or curved incision from the distal aspect of the femoral shaft, running medial of the patella to just medial of the </a:t>
            </a:r>
            <a:r>
              <a:rPr lang="en-US" dirty="0" err="1" smtClean="0"/>
              <a:t>tibial</a:t>
            </a:r>
            <a:r>
              <a:rPr lang="en-US" dirty="0" smtClean="0"/>
              <a:t> tubercle, ranging from 8 to 12 cm or 13 to 15 cm in length</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Fixation</a:t>
            </a:r>
            <a:br>
              <a:rPr lang="en-US" i="1" dirty="0" smtClean="0"/>
            </a:br>
            <a:endParaRPr lang="en-US" dirty="0"/>
          </a:p>
        </p:txBody>
      </p:sp>
      <p:sp>
        <p:nvSpPr>
          <p:cNvPr id="3" name="Content Placeholder 2"/>
          <p:cNvSpPr>
            <a:spLocks noGrp="1"/>
          </p:cNvSpPr>
          <p:nvPr>
            <p:ph idx="1"/>
          </p:nvPr>
        </p:nvSpPr>
        <p:spPr/>
        <p:txBody>
          <a:bodyPr/>
          <a:lstStyle/>
          <a:p>
            <a:r>
              <a:rPr lang="en-US" dirty="0" smtClean="0"/>
              <a:t>cemented, </a:t>
            </a:r>
            <a:r>
              <a:rPr lang="en-US" dirty="0" err="1" smtClean="0"/>
              <a:t>uncemented</a:t>
            </a:r>
            <a:r>
              <a:rPr lang="en-US" dirty="0" smtClean="0"/>
              <a:t>, or “hybrid”</a:t>
            </a:r>
          </a:p>
          <a:p>
            <a:r>
              <a:rPr lang="en-US" dirty="0" smtClean="0"/>
              <a:t>Hybrid” TKA combines cemented fixation of the </a:t>
            </a:r>
            <a:r>
              <a:rPr lang="en-US" dirty="0" err="1" smtClean="0"/>
              <a:t>tibial</a:t>
            </a:r>
            <a:r>
              <a:rPr lang="en-US" dirty="0" smtClean="0"/>
              <a:t> component and </a:t>
            </a:r>
            <a:r>
              <a:rPr lang="en-US" dirty="0" err="1" smtClean="0"/>
              <a:t>cementless</a:t>
            </a:r>
            <a:r>
              <a:rPr lang="en-US" dirty="0" smtClean="0"/>
              <a:t> fixation of the femoral component.</a:t>
            </a:r>
          </a:p>
          <a:p>
            <a:r>
              <a:rPr lang="en-US" dirty="0" smtClean="0"/>
              <a:t>Depends on: patient’s age, bone quality, expected activity level, and the tightness of fit of the femoral component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Operative Overview</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quadriceps-splitting or a quadriceps-sparing approach is used. The knee is flexed; and </a:t>
            </a:r>
            <a:r>
              <a:rPr lang="en-US" dirty="0" err="1" smtClean="0"/>
              <a:t>osteophytes</a:t>
            </a:r>
            <a:r>
              <a:rPr lang="en-US" dirty="0" smtClean="0"/>
              <a:t>, menisci, and the ACL are </a:t>
            </a:r>
            <a:r>
              <a:rPr lang="en-US" dirty="0" err="1" smtClean="0"/>
              <a:t>resected</a:t>
            </a:r>
            <a:r>
              <a:rPr lang="en-US" dirty="0" smtClean="0"/>
              <a:t>. The lateral </a:t>
            </a:r>
            <a:r>
              <a:rPr lang="en-US" dirty="0" err="1" smtClean="0"/>
              <a:t>retinaculum</a:t>
            </a:r>
            <a:r>
              <a:rPr lang="en-US" dirty="0" smtClean="0"/>
              <a:t> may be released to improve patellar Tracking. </a:t>
            </a:r>
          </a:p>
          <a:p>
            <a:r>
              <a:rPr lang="en-US" dirty="0" smtClean="0"/>
              <a:t>The wound is closed with the knee extended and with a small suction drain in place. A sterile dressing is placed over the incision, and the area is covered from foot to thigh with a compression wrap.</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r>
              <a:rPr lang="en-US" dirty="0" smtClean="0"/>
              <a:t>Complications</a:t>
            </a:r>
            <a:endParaRPr lang="en-US" dirty="0"/>
          </a:p>
        </p:txBody>
      </p:sp>
      <p:sp>
        <p:nvSpPr>
          <p:cNvPr id="3" name="Content Placeholder 2"/>
          <p:cNvSpPr>
            <a:spLocks noGrp="1"/>
          </p:cNvSpPr>
          <p:nvPr>
            <p:ph idx="1"/>
          </p:nvPr>
        </p:nvSpPr>
        <p:spPr>
          <a:xfrm>
            <a:off x="457200" y="1066800"/>
            <a:ext cx="7239000" cy="5388936"/>
          </a:xfrm>
        </p:spPr>
        <p:txBody>
          <a:bodyPr>
            <a:normAutofit/>
          </a:bodyPr>
          <a:lstStyle/>
          <a:p>
            <a:pPr>
              <a:buNone/>
            </a:pPr>
            <a:r>
              <a:rPr lang="en-US" b="1" dirty="0" err="1" smtClean="0"/>
              <a:t>Intraoperative</a:t>
            </a:r>
            <a:endParaRPr lang="en-US" b="1" dirty="0" smtClean="0"/>
          </a:p>
          <a:p>
            <a:r>
              <a:rPr lang="en-US" dirty="0" err="1" smtClean="0"/>
              <a:t>intercondylar</a:t>
            </a:r>
            <a:r>
              <a:rPr lang="en-US" dirty="0" smtClean="0"/>
              <a:t> fracture or damage to a peripheral nerve (e.g., the </a:t>
            </a:r>
            <a:r>
              <a:rPr lang="en-US" dirty="0" err="1" smtClean="0"/>
              <a:t>peroneal</a:t>
            </a:r>
            <a:r>
              <a:rPr lang="en-US" dirty="0" smtClean="0"/>
              <a:t> nerve), is uncommon</a:t>
            </a:r>
          </a:p>
          <a:p>
            <a:r>
              <a:rPr lang="en-US" dirty="0" smtClean="0"/>
              <a:t>Fracture or </a:t>
            </a:r>
            <a:r>
              <a:rPr lang="en-US" dirty="0" err="1" smtClean="0"/>
              <a:t>malpositioning</a:t>
            </a:r>
            <a:r>
              <a:rPr lang="en-US" dirty="0" smtClean="0"/>
              <a:t> of an implant</a:t>
            </a:r>
          </a:p>
          <a:p>
            <a:pPr>
              <a:buNone/>
            </a:pPr>
            <a:endParaRPr lang="en-US" dirty="0" smtClean="0"/>
          </a:p>
          <a:p>
            <a:pPr>
              <a:buNone/>
            </a:pPr>
            <a:r>
              <a:rPr lang="en-US" b="1" dirty="0" smtClean="0"/>
              <a:t>Early and late postoperative</a:t>
            </a:r>
          </a:p>
          <a:p>
            <a:r>
              <a:rPr lang="en-US" dirty="0" smtClean="0"/>
              <a:t>infection</a:t>
            </a:r>
          </a:p>
          <a:p>
            <a:r>
              <a:rPr lang="en-US" dirty="0" smtClean="0"/>
              <a:t>joint instability</a:t>
            </a:r>
          </a:p>
          <a:p>
            <a:r>
              <a:rPr lang="en-US" dirty="0" smtClean="0"/>
              <a:t>polyethylene wear</a:t>
            </a:r>
          </a:p>
          <a:p>
            <a:r>
              <a:rPr lang="en-US" dirty="0" smtClean="0"/>
              <a:t>mechanical loosening-the </a:t>
            </a:r>
            <a:r>
              <a:rPr lang="en-US" dirty="0" err="1" smtClean="0"/>
              <a:t>tibial</a:t>
            </a:r>
            <a:r>
              <a:rPr lang="en-US" dirty="0" smtClean="0"/>
              <a:t> component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148</TotalTime>
  <Words>1009</Words>
  <Application>Microsoft Office PowerPoint</Application>
  <PresentationFormat>On-screen Show (4:3)</PresentationFormat>
  <Paragraphs>107</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Opulent</vt:lpstr>
      <vt:lpstr>TOTAL Knee ARTHROPLASTY</vt:lpstr>
      <vt:lpstr>Objectives</vt:lpstr>
      <vt:lpstr>Indications  </vt:lpstr>
      <vt:lpstr>Types of knee arthroplasty</vt:lpstr>
      <vt:lpstr>Slide 5</vt:lpstr>
      <vt:lpstr>Surgical approach </vt:lpstr>
      <vt:lpstr>Fixation </vt:lpstr>
      <vt:lpstr>Operative Overview </vt:lpstr>
      <vt:lpstr>Complications</vt:lpstr>
      <vt:lpstr>Slide 10</vt:lpstr>
      <vt:lpstr>Postoperative Management</vt:lpstr>
      <vt:lpstr>Slide 12</vt:lpstr>
      <vt:lpstr>Slide 13</vt:lpstr>
      <vt:lpstr>Weight-Bearing Considerations</vt:lpstr>
      <vt:lpstr>Slide 15</vt:lpstr>
      <vt:lpstr>Exercise precautions following TKA</vt:lpstr>
      <vt:lpstr>Exercise: Maximum Protection Phase (0-4 weeks)</vt:lpstr>
      <vt:lpstr>Slide 18</vt:lpstr>
      <vt:lpstr>Slide 19</vt:lpstr>
      <vt:lpstr>Slide 20</vt:lpstr>
      <vt:lpstr>Exercise: Moderate Protection Phase (4-8 to 12 weeks)</vt:lpstr>
      <vt:lpstr>Slide 22</vt:lpstr>
      <vt:lpstr>Slide 23</vt:lpstr>
      <vt:lpstr>Slide 24</vt:lpstr>
      <vt:lpstr>Exercise: Minimum Protection and Return to Function Phases (8th week onwards)</vt:lpstr>
      <vt:lpstr>Slide 26</vt:lpstr>
      <vt:lpstr>Outcomes </vt:lpstr>
      <vt:lpstr>Slide 28</vt:lpstr>
      <vt:lpstr>Slide 29</vt:lpstr>
      <vt:lpstr>Slide 30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TOTAL Knee ARTHROPLASTY</dc:title>
  <dc:creator>Dr. Neha Ranveer</dc:creator>
  <cp:lastModifiedBy>Neha</cp:lastModifiedBy>
  <cp:revision>29</cp:revision>
  <dcterms:created xsi:type="dcterms:W3CDTF">2006-08-16T00:00:00Z</dcterms:created>
  <dcterms:modified xsi:type="dcterms:W3CDTF">2020-08-17T06:59:53Z</dcterms:modified>
</cp:coreProperties>
</file>