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599B50-CAD7-4231-82FA-17F45E7B15A2}" type="datetimeFigureOut">
              <a:rPr lang="en-US" smtClean="0"/>
              <a:pPr/>
              <a:t>17/Aug/20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4FAC57-87A6-40FE-95F7-2809ABA0921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ECA5A2B-51AE-4048-B297-8FAB3378EA8B}" type="slidenum">
              <a:rPr lang="en-GB" smtClean="0"/>
              <a:pPr fontAlgn="base">
                <a:spcBef>
                  <a:spcPct val="0"/>
                </a:spcBef>
                <a:spcAft>
                  <a:spcPct val="0"/>
                </a:spcAft>
                <a:defRPr/>
              </a:pPr>
              <a:t>3</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22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A0B58E7-D364-4E7A-84D1-32A4968C092D}" type="slidenum">
              <a:rPr lang="en-GB" smtClean="0"/>
              <a:pPr fontAlgn="base">
                <a:spcBef>
                  <a:spcPct val="0"/>
                </a:spcBef>
                <a:spcAft>
                  <a:spcPct val="0"/>
                </a:spcAft>
                <a:defRPr/>
              </a:pPr>
              <a:t>4</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32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6C70C1-74AE-4EEC-9393-C35DA0B7DB42}" type="slidenum">
              <a:rPr lang="en-GB" smtClean="0"/>
              <a:pPr fontAlgn="base">
                <a:spcBef>
                  <a:spcPct val="0"/>
                </a:spcBef>
                <a:spcAft>
                  <a:spcPct val="0"/>
                </a:spcAft>
                <a:defRPr/>
              </a:pPr>
              <a:t>5</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65F73C-EDB7-4344-AFC2-236C7BA92CA7}" type="slidenum">
              <a:rPr lang="en-GB" smtClean="0"/>
              <a:pPr fontAlgn="base">
                <a:spcBef>
                  <a:spcPct val="0"/>
                </a:spcBef>
                <a:spcAft>
                  <a:spcPct val="0"/>
                </a:spcAft>
                <a:defRPr/>
              </a:pPr>
              <a:t>6</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53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34D7C9-90F3-48D1-816E-759B1E977CAD}" type="slidenum">
              <a:rPr lang="en-GB" smtClean="0"/>
              <a:pPr fontAlgn="base">
                <a:spcBef>
                  <a:spcPct val="0"/>
                </a:spcBef>
                <a:spcAft>
                  <a:spcPct val="0"/>
                </a:spcAft>
                <a:defRPr/>
              </a:pPr>
              <a:t>7</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63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21E2C4-9329-4E50-A55E-CF87176BCDFD}" type="slidenum">
              <a:rPr lang="en-GB" smtClean="0"/>
              <a:pPr fontAlgn="base">
                <a:spcBef>
                  <a:spcPct val="0"/>
                </a:spcBef>
                <a:spcAft>
                  <a:spcPct val="0"/>
                </a:spcAft>
                <a:defRPr/>
              </a:pPr>
              <a:t>8</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17/Aug/20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17/Aug/20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17/Aug/20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17/Aug/20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17/Aug/20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17/Aug/20</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17/Aug/20</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17/Aug/20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17/Aug/20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17/Aug/20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17/Aug/20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17/Aug/20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81000"/>
            <a:ext cx="7543800" cy="1828800"/>
          </a:xfrm>
        </p:spPr>
        <p:txBody>
          <a:bodyPr/>
          <a:lstStyle/>
          <a:p>
            <a:r>
              <a:rPr lang="en-US" dirty="0" smtClean="0"/>
              <a:t>Systemic Mycoses</a:t>
            </a:r>
            <a:endParaRPr lang="en-US" dirty="0"/>
          </a:p>
        </p:txBody>
      </p:sp>
      <p:sp>
        <p:nvSpPr>
          <p:cNvPr id="3" name="Subtitle 2"/>
          <p:cNvSpPr>
            <a:spLocks noGrp="1"/>
          </p:cNvSpPr>
          <p:nvPr>
            <p:ph type="subTitle" idx="1"/>
          </p:nvPr>
        </p:nvSpPr>
        <p:spPr>
          <a:xfrm>
            <a:off x="2438400" y="6019800"/>
            <a:ext cx="6705600" cy="685800"/>
          </a:xfrm>
        </p:spPr>
        <p:txBody>
          <a:bodyPr/>
          <a:lstStyle/>
          <a:p>
            <a:r>
              <a:rPr lang="en-US" dirty="0" smtClean="0">
                <a:solidFill>
                  <a:schemeClr val="bg1"/>
                </a:solidFill>
              </a:rPr>
              <a:t>Dr. </a:t>
            </a:r>
            <a:r>
              <a:rPr lang="en-US" dirty="0" err="1" smtClean="0">
                <a:solidFill>
                  <a:schemeClr val="bg1"/>
                </a:solidFill>
              </a:rPr>
              <a:t>Himani</a:t>
            </a:r>
            <a:r>
              <a:rPr lang="en-US" dirty="0" smtClean="0">
                <a:solidFill>
                  <a:schemeClr val="bg1"/>
                </a:solidFill>
              </a:rPr>
              <a:t> </a:t>
            </a:r>
            <a:r>
              <a:rPr lang="en-US" dirty="0" err="1" smtClean="0">
                <a:solidFill>
                  <a:schemeClr val="bg1"/>
                </a:solidFill>
              </a:rPr>
              <a:t>Pandya</a:t>
            </a:r>
            <a:r>
              <a:rPr lang="en-US" dirty="0" smtClean="0">
                <a:solidFill>
                  <a:schemeClr val="bg1"/>
                </a:solidFill>
              </a:rPr>
              <a:t>, Dept. of Microbiology</a:t>
            </a:r>
            <a:endParaRPr lang="en-US" dirty="0">
              <a:solidFill>
                <a:schemeClr val="bg1"/>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BLASTOMYCOSIS</a:t>
            </a:r>
            <a:endParaRPr lang="en-US" dirty="0"/>
          </a:p>
        </p:txBody>
      </p:sp>
      <p:sp>
        <p:nvSpPr>
          <p:cNvPr id="3" name="Content Placeholder 2"/>
          <p:cNvSpPr>
            <a:spLocks noGrp="1"/>
          </p:cNvSpPr>
          <p:nvPr>
            <p:ph sz="quarter" idx="1"/>
          </p:nvPr>
        </p:nvSpPr>
        <p:spPr/>
        <p:txBody>
          <a:bodyPr/>
          <a:lstStyle/>
          <a:p>
            <a:r>
              <a:rPr lang="en-US" dirty="0" smtClean="0"/>
              <a:t> </a:t>
            </a:r>
            <a:r>
              <a:rPr lang="en-US" dirty="0" err="1" smtClean="0"/>
              <a:t>Blastomyces</a:t>
            </a:r>
            <a:r>
              <a:rPr lang="en-US" dirty="0" smtClean="0"/>
              <a:t> </a:t>
            </a:r>
            <a:r>
              <a:rPr lang="en-US" dirty="0" err="1" smtClean="0"/>
              <a:t>dermatitidis</a:t>
            </a:r>
            <a:endParaRPr lang="en-US" dirty="0" smtClean="0"/>
          </a:p>
          <a:p>
            <a:r>
              <a:rPr lang="en-US" dirty="0" smtClean="0"/>
              <a:t> Soil- source of infection by inhalation</a:t>
            </a:r>
          </a:p>
          <a:p>
            <a:r>
              <a:rPr lang="en-US" dirty="0" smtClean="0"/>
              <a:t> primary infection of lungs </a:t>
            </a:r>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BLASTOMYCOSIS</a:t>
            </a:r>
            <a:endParaRPr lang="en-US" dirty="0"/>
          </a:p>
        </p:txBody>
      </p:sp>
      <p:sp>
        <p:nvSpPr>
          <p:cNvPr id="3" name="Content Placeholder 2"/>
          <p:cNvSpPr>
            <a:spLocks noGrp="1"/>
          </p:cNvSpPr>
          <p:nvPr>
            <p:ph sz="quarter" idx="1"/>
          </p:nvPr>
        </p:nvSpPr>
        <p:spPr>
          <a:xfrm>
            <a:off x="612648" y="1600200"/>
            <a:ext cx="8153400" cy="5029200"/>
          </a:xfrm>
        </p:spPr>
        <p:txBody>
          <a:bodyPr>
            <a:normAutofit/>
          </a:bodyPr>
          <a:lstStyle/>
          <a:p>
            <a:r>
              <a:rPr lang="en-US" dirty="0" smtClean="0"/>
              <a:t> resembles TB or </a:t>
            </a:r>
            <a:r>
              <a:rPr lang="en-US" dirty="0" err="1" smtClean="0"/>
              <a:t>histoplasmosis</a:t>
            </a:r>
            <a:endParaRPr lang="en-US" dirty="0" smtClean="0"/>
          </a:p>
          <a:p>
            <a:r>
              <a:rPr lang="en-US" dirty="0" smtClean="0"/>
              <a:t> May be asymptomatic or lead to focal or diffuse consolidation</a:t>
            </a:r>
          </a:p>
          <a:p>
            <a:r>
              <a:rPr lang="en-US" dirty="0" smtClean="0"/>
              <a:t> </a:t>
            </a:r>
            <a:r>
              <a:rPr lang="en-US" dirty="0" err="1" smtClean="0"/>
              <a:t>Miliary</a:t>
            </a:r>
            <a:r>
              <a:rPr lang="en-US" dirty="0" smtClean="0"/>
              <a:t> lesions or abscess formation</a:t>
            </a:r>
          </a:p>
          <a:p>
            <a:r>
              <a:rPr lang="en-US" dirty="0" smtClean="0"/>
              <a:t> through blood stream-disseminated disease- highly fatal</a:t>
            </a:r>
          </a:p>
          <a:p>
            <a:r>
              <a:rPr lang="en-US" dirty="0" smtClean="0"/>
              <a:t> </a:t>
            </a:r>
            <a:r>
              <a:rPr lang="en-US" dirty="0" err="1" smtClean="0"/>
              <a:t>Cutaneous</a:t>
            </a:r>
            <a:r>
              <a:rPr lang="en-US" dirty="0" smtClean="0"/>
              <a:t> disease – affects skin of face or other exposed parts of the body-papule, around which secondary nodules develop and coalesce forming large elevated ulcerative lesions</a:t>
            </a:r>
            <a:endParaRPr 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BLASTOMYCOSIS</a:t>
            </a:r>
            <a:endParaRPr lang="en-US" dirty="0"/>
          </a:p>
        </p:txBody>
      </p:sp>
      <p:sp>
        <p:nvSpPr>
          <p:cNvPr id="3" name="Content Placeholder 2"/>
          <p:cNvSpPr>
            <a:spLocks noGrp="1"/>
          </p:cNvSpPr>
          <p:nvPr>
            <p:ph sz="quarter" idx="1"/>
          </p:nvPr>
        </p:nvSpPr>
        <p:spPr/>
        <p:txBody>
          <a:bodyPr/>
          <a:lstStyle/>
          <a:p>
            <a:pPr>
              <a:buNone/>
            </a:pPr>
            <a:r>
              <a:rPr lang="en-US" dirty="0" smtClean="0"/>
              <a:t>Laboratory Diagnosis:</a:t>
            </a:r>
          </a:p>
          <a:p>
            <a:r>
              <a:rPr lang="en-US" dirty="0" smtClean="0"/>
              <a:t>Appears as budding yeast cell, which is large and spherical, with a thick, double contoured wall, only single broad based bud.</a:t>
            </a:r>
          </a:p>
          <a:p>
            <a:r>
              <a:rPr lang="en-US" dirty="0" smtClean="0"/>
              <a:t> At room temperature, the culture is filamentous with </a:t>
            </a:r>
            <a:r>
              <a:rPr lang="en-US" dirty="0" err="1" smtClean="0"/>
              <a:t>septate</a:t>
            </a:r>
            <a:r>
              <a:rPr lang="en-US" dirty="0" smtClean="0"/>
              <a:t> </a:t>
            </a:r>
            <a:r>
              <a:rPr lang="en-US" dirty="0" err="1" smtClean="0"/>
              <a:t>hyphae</a:t>
            </a:r>
            <a:r>
              <a:rPr lang="en-US" dirty="0" smtClean="0"/>
              <a:t> and many round or oval conidia and old cultures show </a:t>
            </a:r>
            <a:r>
              <a:rPr lang="en-US" smtClean="0"/>
              <a:t>chlamydospores </a:t>
            </a:r>
            <a:endParaRPr 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Coccidioidomycosis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 It is a primary pulmonary infection that may be </a:t>
            </a:r>
            <a:r>
              <a:rPr lang="en-US" dirty="0" err="1" smtClean="0"/>
              <a:t>inapparent</a:t>
            </a:r>
            <a:r>
              <a:rPr lang="en-US" dirty="0" smtClean="0"/>
              <a:t>, benign, severe or even fatal</a:t>
            </a:r>
          </a:p>
          <a:p>
            <a:r>
              <a:rPr lang="en-US" dirty="0" smtClean="0"/>
              <a:t> The disease is endemic in dry, arid regions of southwestern USA, where the fungus is present in soil and rodents</a:t>
            </a:r>
          </a:p>
          <a:p>
            <a:r>
              <a:rPr lang="en-US" dirty="0" smtClean="0"/>
              <a:t> It is caused by C. </a:t>
            </a:r>
            <a:r>
              <a:rPr lang="en-US" dirty="0" err="1" smtClean="0"/>
              <a:t>immitis</a:t>
            </a:r>
            <a:r>
              <a:rPr lang="en-US" dirty="0" smtClean="0"/>
              <a:t>, thermally dimorphic</a:t>
            </a:r>
          </a:p>
          <a:p>
            <a:r>
              <a:rPr lang="en-US" dirty="0" smtClean="0"/>
              <a:t> Infection is acquired by inhalation of dust containing </a:t>
            </a:r>
            <a:r>
              <a:rPr lang="en-US" dirty="0" err="1" smtClean="0"/>
              <a:t>arthrospores</a:t>
            </a:r>
            <a:r>
              <a:rPr lang="en-US" dirty="0" smtClean="0"/>
              <a:t> of the fungus</a:t>
            </a:r>
          </a:p>
          <a:p>
            <a:r>
              <a:rPr lang="en-US" dirty="0" smtClean="0"/>
              <a:t> Most cases respiratory infection is asymptomatic and leads to life-time immunity</a:t>
            </a:r>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 Many persons develop a self-limited influenza like fever known as valley fever or desert rheumatism</a:t>
            </a:r>
          </a:p>
          <a:p>
            <a:r>
              <a:rPr lang="en-US" dirty="0" smtClean="0"/>
              <a:t> less than 1% develop chronic progressive disseminated disease – </a:t>
            </a:r>
            <a:r>
              <a:rPr lang="en-US" dirty="0" err="1" smtClean="0"/>
              <a:t>coccidioidal</a:t>
            </a:r>
            <a:r>
              <a:rPr lang="en-US" dirty="0" smtClean="0"/>
              <a:t> </a:t>
            </a:r>
            <a:r>
              <a:rPr lang="en-US" dirty="0" err="1" smtClean="0"/>
              <a:t>granuloma</a:t>
            </a:r>
            <a:r>
              <a:rPr lang="en-US" dirty="0" smtClean="0"/>
              <a:t> which is highly fatal</a:t>
            </a:r>
          </a:p>
          <a:p>
            <a:pPr>
              <a:buNone/>
            </a:pPr>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diagnosis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 it is occurring as </a:t>
            </a:r>
            <a:r>
              <a:rPr lang="en-US" dirty="0" err="1" smtClean="0"/>
              <a:t>sperules</a:t>
            </a:r>
            <a:r>
              <a:rPr lang="en-US" dirty="0" smtClean="0"/>
              <a:t> in tissues and in culture at 37</a:t>
            </a:r>
            <a:r>
              <a:rPr lang="en-US" baseline="30000" dirty="0" smtClean="0"/>
              <a:t> 0</a:t>
            </a:r>
            <a:r>
              <a:rPr lang="en-US" dirty="0" smtClean="0"/>
              <a:t> C and as </a:t>
            </a:r>
            <a:r>
              <a:rPr lang="en-US" dirty="0" err="1" smtClean="0"/>
              <a:t>mycelial</a:t>
            </a:r>
            <a:r>
              <a:rPr lang="en-US" dirty="0" smtClean="0"/>
              <a:t> form in soil and room temperature cultures.</a:t>
            </a:r>
          </a:p>
          <a:p>
            <a:r>
              <a:rPr lang="en-US" dirty="0" smtClean="0"/>
              <a:t> Spherule has a thick, doubly </a:t>
            </a:r>
            <a:r>
              <a:rPr lang="en-US" dirty="0" err="1" smtClean="0"/>
              <a:t>refractile</a:t>
            </a:r>
            <a:r>
              <a:rPr lang="en-US" dirty="0" smtClean="0"/>
              <a:t> wall and filled with </a:t>
            </a:r>
            <a:r>
              <a:rPr lang="en-US" dirty="0" err="1" smtClean="0"/>
              <a:t>endospores</a:t>
            </a:r>
            <a:endParaRPr lang="en-US" baseline="30000" dirty="0" smtClean="0"/>
          </a:p>
          <a:p>
            <a:r>
              <a:rPr lang="en-US" baseline="30000" dirty="0" smtClean="0"/>
              <a:t> </a:t>
            </a:r>
            <a:r>
              <a:rPr lang="en-US" dirty="0" smtClean="0"/>
              <a:t>  </a:t>
            </a:r>
            <a:r>
              <a:rPr lang="en-US" dirty="0" err="1" smtClean="0"/>
              <a:t>Mycelial</a:t>
            </a:r>
            <a:r>
              <a:rPr lang="en-US" dirty="0" smtClean="0"/>
              <a:t> form consists of </a:t>
            </a:r>
            <a:r>
              <a:rPr lang="en-US" dirty="0" err="1" smtClean="0"/>
              <a:t>hyphae</a:t>
            </a:r>
            <a:r>
              <a:rPr lang="en-US" dirty="0" smtClean="0"/>
              <a:t> which fragment into </a:t>
            </a:r>
            <a:r>
              <a:rPr lang="en-US" dirty="0" err="1" smtClean="0"/>
              <a:t>arthropores</a:t>
            </a:r>
            <a:r>
              <a:rPr lang="en-US" dirty="0" smtClean="0"/>
              <a:t> and highly infectious</a:t>
            </a:r>
          </a:p>
          <a:p>
            <a:r>
              <a:rPr lang="en-US" dirty="0" smtClean="0"/>
              <a:t> Culture confirmation can be performed rapidly and with less risk to staff by DNA  probe or </a:t>
            </a:r>
            <a:r>
              <a:rPr lang="en-US" dirty="0" err="1" smtClean="0"/>
              <a:t>exoantigen</a:t>
            </a:r>
            <a:r>
              <a:rPr lang="en-US" dirty="0" smtClean="0"/>
              <a:t> testing</a:t>
            </a:r>
          </a:p>
          <a:p>
            <a:r>
              <a:rPr lang="en-US" dirty="0" smtClean="0"/>
              <a:t> Skin test: Delayed hypersensitivity testing using </a:t>
            </a:r>
            <a:r>
              <a:rPr lang="en-US" dirty="0" err="1" smtClean="0"/>
              <a:t>coccidioidin</a:t>
            </a:r>
            <a:r>
              <a:rPr lang="en-US" dirty="0" smtClean="0"/>
              <a:t>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Paracoccidioidomycosis</a:t>
            </a:r>
            <a:endParaRPr lang="en-US" dirty="0"/>
          </a:p>
        </p:txBody>
      </p:sp>
      <p:sp>
        <p:nvSpPr>
          <p:cNvPr id="3" name="Content Placeholder 2"/>
          <p:cNvSpPr>
            <a:spLocks noGrp="1"/>
          </p:cNvSpPr>
          <p:nvPr>
            <p:ph sz="quarter" idx="1"/>
          </p:nvPr>
        </p:nvSpPr>
        <p:spPr>
          <a:xfrm>
            <a:off x="612648" y="1600200"/>
            <a:ext cx="8153400" cy="4800600"/>
          </a:xfrm>
        </p:spPr>
        <p:txBody>
          <a:bodyPr>
            <a:normAutofit fontScale="92500"/>
          </a:bodyPr>
          <a:lstStyle/>
          <a:p>
            <a:r>
              <a:rPr lang="en-US" dirty="0" smtClean="0"/>
              <a:t> It is a chronic </a:t>
            </a:r>
            <a:r>
              <a:rPr lang="en-US" dirty="0" err="1" smtClean="0"/>
              <a:t>granulomatous</a:t>
            </a:r>
            <a:r>
              <a:rPr lang="en-US" dirty="0" smtClean="0"/>
              <a:t> diseases of the skin, mucosa, lymph nodes and internal organs</a:t>
            </a:r>
          </a:p>
          <a:p>
            <a:r>
              <a:rPr lang="en-US" dirty="0" smtClean="0"/>
              <a:t> diseases is </a:t>
            </a:r>
            <a:r>
              <a:rPr lang="en-US" dirty="0" err="1" smtClean="0"/>
              <a:t>confinec</a:t>
            </a:r>
            <a:r>
              <a:rPr lang="en-US" dirty="0" smtClean="0"/>
              <a:t> to South America and so called South American </a:t>
            </a:r>
            <a:r>
              <a:rPr lang="en-US" dirty="0" err="1" smtClean="0"/>
              <a:t>blastomycosis</a:t>
            </a:r>
            <a:endParaRPr lang="en-US" dirty="0" smtClean="0"/>
          </a:p>
          <a:p>
            <a:r>
              <a:rPr lang="en-US" dirty="0" smtClean="0"/>
              <a:t> It is caused by P. </a:t>
            </a:r>
            <a:r>
              <a:rPr lang="en-US" dirty="0" err="1" smtClean="0"/>
              <a:t>brasiliensis</a:t>
            </a:r>
            <a:r>
              <a:rPr lang="en-US" dirty="0" smtClean="0"/>
              <a:t>, thermally dimorphic</a:t>
            </a:r>
          </a:p>
          <a:p>
            <a:r>
              <a:rPr lang="en-US" dirty="0" smtClean="0"/>
              <a:t> Spores are inhaled and result in primary pulmonary infection that spreads by the </a:t>
            </a:r>
            <a:r>
              <a:rPr lang="en-US" dirty="0" err="1" smtClean="0"/>
              <a:t>hematogenous</a:t>
            </a:r>
            <a:r>
              <a:rPr lang="en-US" dirty="0" smtClean="0"/>
              <a:t> route to the mucosa of  nose, mouth, GIT, skin and </a:t>
            </a:r>
            <a:r>
              <a:rPr lang="en-US" dirty="0" err="1" smtClean="0"/>
              <a:t>lymphatics</a:t>
            </a:r>
            <a:r>
              <a:rPr lang="en-US" dirty="0" smtClean="0"/>
              <a:t>.</a:t>
            </a:r>
          </a:p>
          <a:p>
            <a:r>
              <a:rPr lang="en-US" dirty="0" smtClean="0"/>
              <a:t> it leads to ulcerative  </a:t>
            </a:r>
            <a:r>
              <a:rPr lang="en-US" dirty="0" err="1" smtClean="0"/>
              <a:t>granulomas</a:t>
            </a:r>
            <a:r>
              <a:rPr lang="en-US" dirty="0" smtClean="0"/>
              <a:t> of the </a:t>
            </a:r>
            <a:r>
              <a:rPr lang="en-US" dirty="0" err="1" smtClean="0"/>
              <a:t>buccal</a:t>
            </a:r>
            <a:r>
              <a:rPr lang="en-US" dirty="0" smtClean="0"/>
              <a:t> and nasal mucosa</a:t>
            </a:r>
            <a:endParaRPr lang="en-US"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diagnosis</a:t>
            </a:r>
            <a:endParaRPr lang="en-US" dirty="0"/>
          </a:p>
        </p:txBody>
      </p:sp>
      <p:sp>
        <p:nvSpPr>
          <p:cNvPr id="3" name="Content Placeholder 2"/>
          <p:cNvSpPr>
            <a:spLocks noGrp="1"/>
          </p:cNvSpPr>
          <p:nvPr>
            <p:ph sz="quarter" idx="1"/>
          </p:nvPr>
        </p:nvSpPr>
        <p:spPr/>
        <p:txBody>
          <a:bodyPr/>
          <a:lstStyle/>
          <a:p>
            <a:r>
              <a:rPr lang="en-US" dirty="0" smtClean="0"/>
              <a:t> the yeast phase occurs in tissues and cultures at 37</a:t>
            </a:r>
            <a:r>
              <a:rPr lang="en-US" baseline="30000" dirty="0" smtClean="0"/>
              <a:t>0</a:t>
            </a:r>
            <a:r>
              <a:rPr lang="en-US" dirty="0" smtClean="0"/>
              <a:t> C  as large, </a:t>
            </a:r>
            <a:r>
              <a:rPr lang="en-US" dirty="0" err="1" smtClean="0"/>
              <a:t>globose</a:t>
            </a:r>
            <a:r>
              <a:rPr lang="en-US" dirty="0" smtClean="0"/>
              <a:t> or oval cells with multiple buds encircling the mother cell; this mariners or pilot’s wheel appearance is characteristic.</a:t>
            </a:r>
          </a:p>
          <a:p>
            <a:r>
              <a:rPr lang="en-US" dirty="0" smtClean="0"/>
              <a:t> </a:t>
            </a:r>
            <a:r>
              <a:rPr lang="en-US" dirty="0" err="1" smtClean="0"/>
              <a:t>Mycelial</a:t>
            </a:r>
            <a:r>
              <a:rPr lang="en-US" dirty="0" smtClean="0"/>
              <a:t> phase is found in nature and can be </a:t>
            </a:r>
            <a:r>
              <a:rPr lang="en-US" dirty="0" err="1" smtClean="0"/>
              <a:t>isolataed</a:t>
            </a:r>
            <a:r>
              <a:rPr lang="en-US" dirty="0" smtClean="0"/>
              <a:t> from culture on incubation at 25-30</a:t>
            </a:r>
            <a:r>
              <a:rPr lang="en-US" baseline="30000" dirty="0" smtClean="0"/>
              <a:t>0</a:t>
            </a:r>
            <a:r>
              <a:rPr lang="en-US" dirty="0" smtClean="0"/>
              <a:t> C for 2 weeks</a:t>
            </a:r>
            <a:endParaRPr lang="en-US" baseline="30000"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1</a:t>
            </a:r>
            <a:endParaRPr lang="en-US" dirty="0"/>
          </a:p>
        </p:txBody>
      </p:sp>
      <p:sp>
        <p:nvSpPr>
          <p:cNvPr id="3" name="Content Placeholder 2"/>
          <p:cNvSpPr>
            <a:spLocks noGrp="1"/>
          </p:cNvSpPr>
          <p:nvPr>
            <p:ph sz="quarter" idx="1"/>
          </p:nvPr>
        </p:nvSpPr>
        <p:spPr/>
        <p:txBody>
          <a:bodyPr/>
          <a:lstStyle/>
          <a:p>
            <a:pPr>
              <a:buNone/>
            </a:pPr>
            <a:r>
              <a:rPr lang="en-US" dirty="0" smtClean="0"/>
              <a:t>A pulmonary infection in which the fungus is found as a yeast form inside the macrophages is caused by: </a:t>
            </a:r>
          </a:p>
          <a:p>
            <a:pPr marL="514350" indent="-514350">
              <a:buFont typeface="+mj-lt"/>
              <a:buAutoNum type="alphaLcParenR"/>
            </a:pPr>
            <a:r>
              <a:rPr lang="en-US" dirty="0" smtClean="0"/>
              <a:t> </a:t>
            </a:r>
            <a:r>
              <a:rPr lang="en-US" dirty="0" err="1" smtClean="0"/>
              <a:t>Blastomyces</a:t>
            </a:r>
            <a:r>
              <a:rPr lang="en-US" dirty="0" smtClean="0"/>
              <a:t> </a:t>
            </a:r>
            <a:r>
              <a:rPr lang="en-US" dirty="0" err="1" smtClean="0"/>
              <a:t>dermatitidis</a:t>
            </a:r>
            <a:endParaRPr lang="en-US" dirty="0" smtClean="0"/>
          </a:p>
          <a:p>
            <a:pPr marL="514350" indent="-514350">
              <a:buFont typeface="+mj-lt"/>
              <a:buAutoNum type="alphaLcParenR"/>
            </a:pPr>
            <a:r>
              <a:rPr lang="en-US" dirty="0" smtClean="0"/>
              <a:t> </a:t>
            </a:r>
            <a:r>
              <a:rPr lang="en-US" dirty="0" err="1" smtClean="0"/>
              <a:t>Histoplasma</a:t>
            </a:r>
            <a:r>
              <a:rPr lang="en-US" dirty="0" smtClean="0"/>
              <a:t> </a:t>
            </a:r>
            <a:r>
              <a:rPr lang="en-US" dirty="0" err="1" smtClean="0"/>
              <a:t>capsulatum</a:t>
            </a:r>
            <a:endParaRPr lang="en-US" dirty="0" smtClean="0"/>
          </a:p>
          <a:p>
            <a:pPr marL="514350" indent="-514350">
              <a:buFont typeface="+mj-lt"/>
              <a:buAutoNum type="alphaLcParenR"/>
            </a:pPr>
            <a:r>
              <a:rPr lang="en-US" dirty="0" smtClean="0"/>
              <a:t> </a:t>
            </a:r>
            <a:r>
              <a:rPr lang="en-US" dirty="0" err="1" smtClean="0"/>
              <a:t>Coccidioides</a:t>
            </a:r>
            <a:r>
              <a:rPr lang="en-US" dirty="0" smtClean="0"/>
              <a:t> </a:t>
            </a:r>
            <a:r>
              <a:rPr lang="en-US" dirty="0" err="1" smtClean="0"/>
              <a:t>immitis</a:t>
            </a:r>
            <a:endParaRPr lang="en-US" dirty="0" smtClean="0"/>
          </a:p>
          <a:p>
            <a:pPr marL="514350" indent="-514350">
              <a:buFont typeface="+mj-lt"/>
              <a:buAutoNum type="alphaLcParenR"/>
            </a:pPr>
            <a:r>
              <a:rPr lang="en-US" dirty="0" smtClean="0"/>
              <a:t> </a:t>
            </a:r>
            <a:r>
              <a:rPr lang="en-US" dirty="0" err="1" smtClean="0"/>
              <a:t>Paracoccidioides</a:t>
            </a:r>
            <a:r>
              <a:rPr lang="en-US" dirty="0" smtClean="0"/>
              <a:t> </a:t>
            </a:r>
            <a:r>
              <a:rPr lang="en-US" dirty="0" err="1" smtClean="0"/>
              <a:t>brasiliensis</a:t>
            </a:r>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2</a:t>
            </a:r>
            <a:endParaRPr lang="en-US" dirty="0"/>
          </a:p>
        </p:txBody>
      </p:sp>
      <p:sp>
        <p:nvSpPr>
          <p:cNvPr id="3" name="Content Placeholder 2"/>
          <p:cNvSpPr>
            <a:spLocks noGrp="1"/>
          </p:cNvSpPr>
          <p:nvPr>
            <p:ph sz="quarter" idx="1"/>
          </p:nvPr>
        </p:nvSpPr>
        <p:spPr/>
        <p:txBody>
          <a:bodyPr/>
          <a:lstStyle/>
          <a:p>
            <a:pPr>
              <a:buNone/>
            </a:pPr>
            <a:r>
              <a:rPr lang="en-US" dirty="0" smtClean="0"/>
              <a:t>A pulmonary infection in which the fungus is found in the form of spherules containing </a:t>
            </a:r>
            <a:r>
              <a:rPr lang="en-US" dirty="0" err="1" smtClean="0"/>
              <a:t>endospores</a:t>
            </a:r>
            <a:r>
              <a:rPr lang="en-US" dirty="0" smtClean="0"/>
              <a:t> from the tissue sample is caused by: </a:t>
            </a:r>
          </a:p>
          <a:p>
            <a:pPr marL="514350" indent="-514350">
              <a:buFont typeface="+mj-lt"/>
              <a:buAutoNum type="alphaLcParenR"/>
            </a:pPr>
            <a:r>
              <a:rPr lang="en-US" dirty="0" smtClean="0"/>
              <a:t> </a:t>
            </a:r>
            <a:r>
              <a:rPr lang="en-US" dirty="0" err="1" smtClean="0"/>
              <a:t>Blastomyces</a:t>
            </a:r>
            <a:r>
              <a:rPr lang="en-US" dirty="0" smtClean="0"/>
              <a:t> </a:t>
            </a:r>
            <a:r>
              <a:rPr lang="en-US" dirty="0" err="1" smtClean="0"/>
              <a:t>dermatitidis</a:t>
            </a:r>
            <a:endParaRPr lang="en-US" dirty="0" smtClean="0"/>
          </a:p>
          <a:p>
            <a:pPr marL="514350" indent="-514350">
              <a:buFont typeface="+mj-lt"/>
              <a:buAutoNum type="alphaLcParenR"/>
            </a:pPr>
            <a:r>
              <a:rPr lang="en-US" dirty="0" smtClean="0"/>
              <a:t> </a:t>
            </a:r>
            <a:r>
              <a:rPr lang="en-US" dirty="0" err="1" smtClean="0"/>
              <a:t>Histoplasma</a:t>
            </a:r>
            <a:r>
              <a:rPr lang="en-US" dirty="0" smtClean="0"/>
              <a:t> </a:t>
            </a:r>
            <a:r>
              <a:rPr lang="en-US" dirty="0" err="1" smtClean="0"/>
              <a:t>capsulatum</a:t>
            </a:r>
            <a:endParaRPr lang="en-US" dirty="0" smtClean="0"/>
          </a:p>
          <a:p>
            <a:pPr marL="514350" indent="-514350">
              <a:buFont typeface="+mj-lt"/>
              <a:buAutoNum type="alphaLcParenR"/>
            </a:pPr>
            <a:r>
              <a:rPr lang="en-US" dirty="0" smtClean="0"/>
              <a:t> </a:t>
            </a:r>
            <a:r>
              <a:rPr lang="en-US" dirty="0" err="1" smtClean="0"/>
              <a:t>Coccidioides</a:t>
            </a:r>
            <a:r>
              <a:rPr lang="en-US" dirty="0" smtClean="0"/>
              <a:t> </a:t>
            </a:r>
            <a:r>
              <a:rPr lang="en-US" dirty="0" err="1" smtClean="0"/>
              <a:t>immitis</a:t>
            </a:r>
            <a:endParaRPr lang="en-US" dirty="0" smtClean="0"/>
          </a:p>
          <a:p>
            <a:pPr marL="514350" indent="-514350">
              <a:buFont typeface="+mj-lt"/>
              <a:buAutoNum type="alphaLcParenR"/>
            </a:pPr>
            <a:r>
              <a:rPr lang="en-US" dirty="0" smtClean="0"/>
              <a:t> </a:t>
            </a:r>
            <a:r>
              <a:rPr lang="en-US" dirty="0" err="1" smtClean="0"/>
              <a:t>Paracoccidioides</a:t>
            </a:r>
            <a:r>
              <a:rPr lang="en-US" dirty="0" smtClean="0"/>
              <a:t> </a:t>
            </a:r>
            <a:r>
              <a:rPr lang="en-US" dirty="0" err="1" smtClean="0"/>
              <a:t>brasiliensis</a:t>
            </a:r>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p:txBody>
          <a:bodyPr/>
          <a:lstStyle/>
          <a:p>
            <a:r>
              <a:rPr lang="en-US" dirty="0" smtClean="0"/>
              <a:t> HISTOPLASMOSIS</a:t>
            </a:r>
          </a:p>
          <a:p>
            <a:r>
              <a:rPr lang="en-US" dirty="0" smtClean="0"/>
              <a:t> BLASTOMYCOSIS</a:t>
            </a:r>
          </a:p>
          <a:p>
            <a:r>
              <a:rPr lang="en-US" dirty="0" smtClean="0"/>
              <a:t> PARACOCCIDIOIDES</a:t>
            </a:r>
          </a:p>
          <a:p>
            <a:r>
              <a:rPr lang="en-US" dirty="0" smtClean="0"/>
              <a:t> COCCIDIOIDES</a:t>
            </a:r>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3</a:t>
            </a:r>
            <a:endParaRPr lang="en-US" dirty="0"/>
          </a:p>
        </p:txBody>
      </p:sp>
      <p:sp>
        <p:nvSpPr>
          <p:cNvPr id="3" name="Content Placeholder 2"/>
          <p:cNvSpPr>
            <a:spLocks noGrp="1"/>
          </p:cNvSpPr>
          <p:nvPr>
            <p:ph sz="quarter" idx="1"/>
          </p:nvPr>
        </p:nvSpPr>
        <p:spPr/>
        <p:txBody>
          <a:bodyPr/>
          <a:lstStyle/>
          <a:p>
            <a:pPr>
              <a:buNone/>
            </a:pPr>
            <a:r>
              <a:rPr lang="en-US" dirty="0" smtClean="0"/>
              <a:t>A pulmonary infection in which the fungus appears as mariner’s or pilot’s wheel from the tissue samples caused by: </a:t>
            </a:r>
          </a:p>
          <a:p>
            <a:pPr marL="514350" indent="-514350">
              <a:buFont typeface="+mj-lt"/>
              <a:buAutoNum type="alphaLcParenR"/>
            </a:pPr>
            <a:r>
              <a:rPr lang="en-US" dirty="0" smtClean="0"/>
              <a:t> </a:t>
            </a:r>
            <a:r>
              <a:rPr lang="en-US" dirty="0" err="1" smtClean="0"/>
              <a:t>Blastomyces</a:t>
            </a:r>
            <a:r>
              <a:rPr lang="en-US" dirty="0" smtClean="0"/>
              <a:t> </a:t>
            </a:r>
            <a:r>
              <a:rPr lang="en-US" dirty="0" err="1" smtClean="0"/>
              <a:t>dermatitidis</a:t>
            </a:r>
            <a:endParaRPr lang="en-US" dirty="0" smtClean="0"/>
          </a:p>
          <a:p>
            <a:pPr marL="514350" indent="-514350">
              <a:buFont typeface="+mj-lt"/>
              <a:buAutoNum type="alphaLcParenR"/>
            </a:pPr>
            <a:r>
              <a:rPr lang="en-US" dirty="0" smtClean="0"/>
              <a:t> </a:t>
            </a:r>
            <a:r>
              <a:rPr lang="en-US" dirty="0" err="1" smtClean="0"/>
              <a:t>Histoplasma</a:t>
            </a:r>
            <a:r>
              <a:rPr lang="en-US" dirty="0" smtClean="0"/>
              <a:t> </a:t>
            </a:r>
            <a:r>
              <a:rPr lang="en-US" dirty="0" err="1" smtClean="0"/>
              <a:t>capsulatum</a:t>
            </a:r>
            <a:endParaRPr lang="en-US" dirty="0" smtClean="0"/>
          </a:p>
          <a:p>
            <a:pPr marL="514350" indent="-514350">
              <a:buFont typeface="+mj-lt"/>
              <a:buAutoNum type="alphaLcParenR"/>
            </a:pPr>
            <a:r>
              <a:rPr lang="en-US" dirty="0" smtClean="0"/>
              <a:t> </a:t>
            </a:r>
            <a:r>
              <a:rPr lang="en-US" dirty="0" err="1" smtClean="0"/>
              <a:t>Coccidioides</a:t>
            </a:r>
            <a:r>
              <a:rPr lang="en-US" dirty="0" smtClean="0"/>
              <a:t> </a:t>
            </a:r>
            <a:r>
              <a:rPr lang="en-US" dirty="0" err="1" smtClean="0"/>
              <a:t>immitis</a:t>
            </a:r>
            <a:endParaRPr lang="en-US" dirty="0" smtClean="0"/>
          </a:p>
          <a:p>
            <a:pPr marL="514350" indent="-514350">
              <a:buFont typeface="+mj-lt"/>
              <a:buAutoNum type="alphaLcParenR"/>
            </a:pPr>
            <a:r>
              <a:rPr lang="en-US" dirty="0" smtClean="0"/>
              <a:t> </a:t>
            </a:r>
            <a:r>
              <a:rPr lang="en-US" dirty="0" err="1" smtClean="0"/>
              <a:t>Paracoccidioides</a:t>
            </a:r>
            <a:r>
              <a:rPr lang="en-US" dirty="0" smtClean="0"/>
              <a:t> </a:t>
            </a:r>
            <a:r>
              <a:rPr lang="en-US" dirty="0" err="1" smtClean="0"/>
              <a:t>brasiliensis</a:t>
            </a:r>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4</a:t>
            </a:r>
            <a:endParaRPr lang="en-US" dirty="0"/>
          </a:p>
        </p:txBody>
      </p:sp>
      <p:sp>
        <p:nvSpPr>
          <p:cNvPr id="3" name="Content Placeholder 2"/>
          <p:cNvSpPr>
            <a:spLocks noGrp="1"/>
          </p:cNvSpPr>
          <p:nvPr>
            <p:ph sz="quarter" idx="1"/>
          </p:nvPr>
        </p:nvSpPr>
        <p:spPr/>
        <p:txBody>
          <a:bodyPr/>
          <a:lstStyle/>
          <a:p>
            <a:pPr>
              <a:buNone/>
            </a:pPr>
            <a:r>
              <a:rPr lang="en-US" dirty="0" smtClean="0"/>
              <a:t>A pulmonary infection which is also called as North American </a:t>
            </a:r>
            <a:r>
              <a:rPr lang="en-US" dirty="0" err="1" smtClean="0"/>
              <a:t>Blastomycosis</a:t>
            </a:r>
            <a:r>
              <a:rPr lang="en-US" dirty="0" smtClean="0"/>
              <a:t> is caused by: </a:t>
            </a:r>
          </a:p>
          <a:p>
            <a:pPr marL="514350" indent="-514350">
              <a:buFont typeface="+mj-lt"/>
              <a:buAutoNum type="alphaLcParenR"/>
            </a:pPr>
            <a:r>
              <a:rPr lang="en-US" dirty="0" smtClean="0"/>
              <a:t> </a:t>
            </a:r>
            <a:r>
              <a:rPr lang="en-US" dirty="0" err="1" smtClean="0"/>
              <a:t>Blastomyces</a:t>
            </a:r>
            <a:r>
              <a:rPr lang="en-US" dirty="0" smtClean="0"/>
              <a:t> </a:t>
            </a:r>
            <a:r>
              <a:rPr lang="en-US" dirty="0" err="1" smtClean="0"/>
              <a:t>dermatitidis</a:t>
            </a:r>
            <a:endParaRPr lang="en-US" dirty="0" smtClean="0"/>
          </a:p>
          <a:p>
            <a:pPr marL="514350" indent="-514350">
              <a:buFont typeface="+mj-lt"/>
              <a:buAutoNum type="alphaLcParenR"/>
            </a:pPr>
            <a:r>
              <a:rPr lang="en-US" dirty="0" smtClean="0"/>
              <a:t> </a:t>
            </a:r>
            <a:r>
              <a:rPr lang="en-US" dirty="0" err="1" smtClean="0"/>
              <a:t>Histoplasma</a:t>
            </a:r>
            <a:r>
              <a:rPr lang="en-US" dirty="0" smtClean="0"/>
              <a:t> </a:t>
            </a:r>
            <a:r>
              <a:rPr lang="en-US" dirty="0" err="1" smtClean="0"/>
              <a:t>capsulatum</a:t>
            </a:r>
            <a:endParaRPr lang="en-US" dirty="0" smtClean="0"/>
          </a:p>
          <a:p>
            <a:pPr marL="514350" indent="-514350">
              <a:buFont typeface="+mj-lt"/>
              <a:buAutoNum type="alphaLcParenR"/>
            </a:pPr>
            <a:r>
              <a:rPr lang="en-US" dirty="0" smtClean="0"/>
              <a:t> </a:t>
            </a:r>
            <a:r>
              <a:rPr lang="en-US" dirty="0" err="1" smtClean="0"/>
              <a:t>Coccidioides</a:t>
            </a:r>
            <a:r>
              <a:rPr lang="en-US" dirty="0" smtClean="0"/>
              <a:t> </a:t>
            </a:r>
            <a:r>
              <a:rPr lang="en-US" dirty="0" err="1" smtClean="0"/>
              <a:t>immitis</a:t>
            </a:r>
            <a:endParaRPr lang="en-US" dirty="0" smtClean="0"/>
          </a:p>
          <a:p>
            <a:pPr marL="514350" indent="-514350">
              <a:buFont typeface="+mj-lt"/>
              <a:buAutoNum type="alphaLcParenR"/>
            </a:pPr>
            <a:r>
              <a:rPr lang="en-US" dirty="0" smtClean="0"/>
              <a:t> </a:t>
            </a:r>
            <a:r>
              <a:rPr lang="en-US" dirty="0" err="1" smtClean="0"/>
              <a:t>Paracoccidioides</a:t>
            </a:r>
            <a:r>
              <a:rPr lang="en-US" dirty="0" smtClean="0"/>
              <a:t> </a:t>
            </a:r>
            <a:r>
              <a:rPr lang="en-US" dirty="0" err="1" smtClean="0"/>
              <a:t>brasiliensis</a:t>
            </a:r>
            <a:endParaRPr 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5</a:t>
            </a:r>
            <a:endParaRPr lang="en-US" dirty="0"/>
          </a:p>
        </p:txBody>
      </p:sp>
      <p:sp>
        <p:nvSpPr>
          <p:cNvPr id="3" name="Content Placeholder 2"/>
          <p:cNvSpPr>
            <a:spLocks noGrp="1"/>
          </p:cNvSpPr>
          <p:nvPr>
            <p:ph sz="quarter" idx="1"/>
          </p:nvPr>
        </p:nvSpPr>
        <p:spPr/>
        <p:txBody>
          <a:bodyPr/>
          <a:lstStyle/>
          <a:p>
            <a:pPr>
              <a:buNone/>
            </a:pPr>
            <a:r>
              <a:rPr lang="en-US" dirty="0" smtClean="0"/>
              <a:t>A pulmonary infection which is also called as South  American </a:t>
            </a:r>
            <a:r>
              <a:rPr lang="en-US" dirty="0" err="1" smtClean="0"/>
              <a:t>Blastomycosis</a:t>
            </a:r>
            <a:r>
              <a:rPr lang="en-US" dirty="0" smtClean="0"/>
              <a:t> is caused by: </a:t>
            </a:r>
          </a:p>
          <a:p>
            <a:pPr marL="514350" indent="-514350">
              <a:buFont typeface="+mj-lt"/>
              <a:buAutoNum type="alphaLcParenR"/>
            </a:pPr>
            <a:r>
              <a:rPr lang="en-US" dirty="0" smtClean="0"/>
              <a:t> </a:t>
            </a:r>
            <a:r>
              <a:rPr lang="en-US" dirty="0" err="1" smtClean="0"/>
              <a:t>Blastomyces</a:t>
            </a:r>
            <a:r>
              <a:rPr lang="en-US" dirty="0" smtClean="0"/>
              <a:t> </a:t>
            </a:r>
            <a:r>
              <a:rPr lang="en-US" dirty="0" err="1" smtClean="0"/>
              <a:t>dermatitidis</a:t>
            </a:r>
            <a:endParaRPr lang="en-US" dirty="0" smtClean="0"/>
          </a:p>
          <a:p>
            <a:pPr marL="514350" indent="-514350">
              <a:buFont typeface="+mj-lt"/>
              <a:buAutoNum type="alphaLcParenR"/>
            </a:pPr>
            <a:r>
              <a:rPr lang="en-US" dirty="0" smtClean="0"/>
              <a:t> </a:t>
            </a:r>
            <a:r>
              <a:rPr lang="en-US" dirty="0" err="1" smtClean="0"/>
              <a:t>Histoplasma</a:t>
            </a:r>
            <a:r>
              <a:rPr lang="en-US" dirty="0" smtClean="0"/>
              <a:t> </a:t>
            </a:r>
            <a:r>
              <a:rPr lang="en-US" dirty="0" err="1" smtClean="0"/>
              <a:t>capsulatum</a:t>
            </a:r>
            <a:endParaRPr lang="en-US" dirty="0" smtClean="0"/>
          </a:p>
          <a:p>
            <a:pPr marL="514350" indent="-514350">
              <a:buFont typeface="+mj-lt"/>
              <a:buAutoNum type="alphaLcParenR"/>
            </a:pPr>
            <a:r>
              <a:rPr lang="en-US" dirty="0" smtClean="0"/>
              <a:t> </a:t>
            </a:r>
            <a:r>
              <a:rPr lang="en-US" dirty="0" err="1" smtClean="0"/>
              <a:t>Coccidioides</a:t>
            </a:r>
            <a:r>
              <a:rPr lang="en-US" dirty="0" smtClean="0"/>
              <a:t> </a:t>
            </a:r>
            <a:r>
              <a:rPr lang="en-US" dirty="0" err="1" smtClean="0"/>
              <a:t>immitis</a:t>
            </a:r>
            <a:endParaRPr lang="en-US" dirty="0" smtClean="0"/>
          </a:p>
          <a:p>
            <a:pPr marL="514350" indent="-514350">
              <a:buFont typeface="+mj-lt"/>
              <a:buAutoNum type="alphaLcParenR"/>
            </a:pPr>
            <a:r>
              <a:rPr lang="en-US" dirty="0" smtClean="0"/>
              <a:t> </a:t>
            </a:r>
            <a:r>
              <a:rPr lang="en-US" dirty="0" err="1" smtClean="0"/>
              <a:t>Paracoccidioides</a:t>
            </a:r>
            <a:r>
              <a:rPr lang="en-US" dirty="0" smtClean="0"/>
              <a:t> </a:t>
            </a:r>
            <a:r>
              <a:rPr lang="en-US" dirty="0" err="1" smtClean="0"/>
              <a:t>brasiliensis</a:t>
            </a:r>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mtClean="0"/>
              <a:t>HISTOPLASMOSIS</a:t>
            </a:r>
            <a:endParaRPr lang="en-GB" smtClean="0"/>
          </a:p>
        </p:txBody>
      </p:sp>
      <p:sp>
        <p:nvSpPr>
          <p:cNvPr id="19459" name="Content Placeholder 2"/>
          <p:cNvSpPr>
            <a:spLocks noGrp="1"/>
          </p:cNvSpPr>
          <p:nvPr>
            <p:ph sz="quarter" idx="1"/>
          </p:nvPr>
        </p:nvSpPr>
        <p:spPr>
          <a:xfrm>
            <a:off x="500063" y="2000250"/>
            <a:ext cx="8229600" cy="4525963"/>
          </a:xfrm>
        </p:spPr>
        <p:txBody>
          <a:bodyPr/>
          <a:lstStyle/>
          <a:p>
            <a:pPr eaLnBrk="1" hangingPunct="1"/>
            <a:r>
              <a:rPr lang="en-US" smtClean="0"/>
              <a:t>Caused by </a:t>
            </a:r>
            <a:r>
              <a:rPr lang="en-US" i="1" smtClean="0"/>
              <a:t>Histoplasma capsulatum</a:t>
            </a:r>
            <a:r>
              <a:rPr lang="en-US" smtClean="0"/>
              <a:t> , a yeast in its parasitic phase but is a filamentous fungus of the soil at other times.</a:t>
            </a:r>
          </a:p>
          <a:p>
            <a:pPr eaLnBrk="1" hangingPunct="1"/>
            <a:r>
              <a:rPr lang="en-US" smtClean="0"/>
              <a:t>The organism multiplies in soil enriched with the droppings of birds and bats and the spores remain viable for years</a:t>
            </a:r>
          </a:p>
          <a:p>
            <a:pPr eaLnBrk="1" hangingPunct="1"/>
            <a:r>
              <a:rPr lang="en-US" smtClean="0"/>
              <a:t>Infection is by inhalation of infected dust ( a hazard for cave explorers and people who clear out bird roosts)</a:t>
            </a:r>
            <a:endParaRPr lang="en-GB"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t>HISTOPLASMOSIS- pathology</a:t>
            </a:r>
            <a:endParaRPr lang="en-GB" smtClean="0"/>
          </a:p>
        </p:txBody>
      </p:sp>
      <p:sp>
        <p:nvSpPr>
          <p:cNvPr id="20483" name="Content Placeholder 2"/>
          <p:cNvSpPr>
            <a:spLocks noGrp="1"/>
          </p:cNvSpPr>
          <p:nvPr>
            <p:ph sz="quarter" idx="1"/>
          </p:nvPr>
        </p:nvSpPr>
        <p:spPr/>
        <p:txBody>
          <a:bodyPr/>
          <a:lstStyle/>
          <a:p>
            <a:pPr eaLnBrk="1" hangingPunct="1"/>
            <a:r>
              <a:rPr lang="en-US" smtClean="0"/>
              <a:t>The parasite in its yeast phase multiplies in the monocytes and macrophages and produces areas of necrosis where parasites may abound. From these foci the blood stream may be invaded producing metastatic lesions in the liver, spleen and lymph nodes.</a:t>
            </a:r>
          </a:p>
          <a:p>
            <a:pPr eaLnBrk="1" hangingPunct="1"/>
            <a:r>
              <a:rPr lang="en-US" smtClean="0"/>
              <a:t>Pulmonary histoplasmosis may produce changes similar to those of tuberculosis</a:t>
            </a:r>
            <a:endParaRPr lang="en-GB"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sz="2800" dirty="0"/>
              <a:t>HISTOPLASMOSIS</a:t>
            </a:r>
            <a:br>
              <a:rPr lang="en-US" sz="2800" dirty="0"/>
            </a:br>
            <a:r>
              <a:rPr lang="en-US" sz="2800" dirty="0"/>
              <a:t>Clinical Features</a:t>
            </a:r>
            <a:endParaRPr lang="en-GB" sz="2800" dirty="0"/>
          </a:p>
        </p:txBody>
      </p:sp>
      <p:sp>
        <p:nvSpPr>
          <p:cNvPr id="21507" name="Text Placeholder 3"/>
          <p:cNvSpPr>
            <a:spLocks noGrp="1"/>
          </p:cNvSpPr>
          <p:nvPr>
            <p:ph type="body" idx="2"/>
          </p:nvPr>
        </p:nvSpPr>
        <p:spPr/>
        <p:txBody>
          <a:bodyPr/>
          <a:lstStyle/>
          <a:p>
            <a:pPr eaLnBrk="1" hangingPunct="1"/>
            <a:endParaRPr lang="en-GB" smtClean="0">
              <a:solidFill>
                <a:srgbClr val="FFFFFF"/>
              </a:solidFill>
            </a:endParaRPr>
          </a:p>
        </p:txBody>
      </p:sp>
      <p:pic>
        <p:nvPicPr>
          <p:cNvPr id="21508" name="Content Placeholder 4"/>
          <p:cNvPicPr>
            <a:picLocks noGrp="1"/>
          </p:cNvPicPr>
          <p:nvPr>
            <p:ph sz="quarter" idx="1"/>
          </p:nvPr>
        </p:nvPicPr>
        <p:blipFill>
          <a:blip r:embed="rId3"/>
          <a:srcRect r="26" b="67"/>
          <a:stretch>
            <a:fillRect/>
          </a:stretch>
        </p:blipFill>
        <p:spPr>
          <a:xfrm>
            <a:off x="3143250" y="214313"/>
            <a:ext cx="5857875" cy="6643687"/>
          </a:xfrm>
        </p:spPr>
      </p:pic>
      <p:sp>
        <p:nvSpPr>
          <p:cNvPr id="6" name="Rectangle 5"/>
          <p:cNvSpPr/>
          <p:nvPr/>
        </p:nvSpPr>
        <p:spPr>
          <a:xfrm>
            <a:off x="3214688" y="642938"/>
            <a:ext cx="3857625" cy="214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mtClean="0"/>
              <a:t>HISTOPLASMOSIS- investigations</a:t>
            </a:r>
            <a:endParaRPr lang="en-GB" smtClean="0"/>
          </a:p>
        </p:txBody>
      </p:sp>
      <p:sp>
        <p:nvSpPr>
          <p:cNvPr id="22531" name="Content Placeholder 2"/>
          <p:cNvSpPr>
            <a:spLocks noGrp="1"/>
          </p:cNvSpPr>
          <p:nvPr>
            <p:ph sz="quarter" idx="1"/>
          </p:nvPr>
        </p:nvSpPr>
        <p:spPr/>
        <p:txBody>
          <a:bodyPr/>
          <a:lstStyle/>
          <a:p>
            <a:pPr eaLnBrk="1" hangingPunct="1"/>
            <a:r>
              <a:rPr lang="en-US" smtClean="0"/>
              <a:t>In an area where the disease occurs, histoplasmosis should be suspected in every obscure infections in which there are pulmonary signs, enlarged lymph nodes or hepatosplenomegaly.</a:t>
            </a:r>
          </a:p>
          <a:p>
            <a:pPr eaLnBrk="1" hangingPunct="1"/>
            <a:r>
              <a:rPr lang="en-US" smtClean="0"/>
              <a:t>Tissue is obtained by biopsy for an impression smear, histology and culture</a:t>
            </a:r>
          </a:p>
          <a:p>
            <a:pPr eaLnBrk="1" hangingPunct="1"/>
            <a:r>
              <a:rPr lang="en-US" smtClean="0"/>
              <a:t>Radiological examination in long standing cases may show calcified lesions in the lungs, spleen and other organs.</a:t>
            </a:r>
            <a:endParaRPr lang="en-GB"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mtClean="0"/>
              <a:t>HISTOPLASMOSIS- management</a:t>
            </a:r>
            <a:endParaRPr lang="en-GB" smtClean="0"/>
          </a:p>
        </p:txBody>
      </p:sp>
      <p:sp>
        <p:nvSpPr>
          <p:cNvPr id="23555" name="Content Placeholder 2"/>
          <p:cNvSpPr>
            <a:spLocks noGrp="1"/>
          </p:cNvSpPr>
          <p:nvPr>
            <p:ph sz="quarter" idx="1"/>
          </p:nvPr>
        </p:nvSpPr>
        <p:spPr>
          <a:xfrm>
            <a:off x="457200" y="2071688"/>
            <a:ext cx="8258175" cy="4286250"/>
          </a:xfrm>
        </p:spPr>
        <p:txBody>
          <a:bodyPr/>
          <a:lstStyle/>
          <a:p>
            <a:pPr eaLnBrk="1" hangingPunct="1"/>
            <a:r>
              <a:rPr lang="en-GB" smtClean="0"/>
              <a:t>Only symptomatic acute pulmonary histoplasmosis, chronic histoplasmosis and acute disseminated histoplasmosis require therapy. </a:t>
            </a:r>
          </a:p>
          <a:p>
            <a:pPr eaLnBrk="1" hangingPunct="1"/>
            <a:r>
              <a:rPr lang="en-GB" smtClean="0"/>
              <a:t>Itraconazole or ketoconazole are indicated for moderate disease. Severe infection is treated with intravenous amphotericin B to a total dose of 1.5 g followed by itraconazole.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endParaRPr lang="en-GB" smtClean="0"/>
          </a:p>
        </p:txBody>
      </p:sp>
      <p:sp>
        <p:nvSpPr>
          <p:cNvPr id="24579" name="Content Placeholder 2"/>
          <p:cNvSpPr>
            <a:spLocks noGrp="1"/>
          </p:cNvSpPr>
          <p:nvPr>
            <p:ph sz="quarter" idx="1"/>
          </p:nvPr>
        </p:nvSpPr>
        <p:spPr/>
        <p:txBody>
          <a:bodyPr/>
          <a:lstStyle/>
          <a:p>
            <a:pPr eaLnBrk="1" hangingPunct="1"/>
            <a:r>
              <a:rPr lang="en-GB" smtClean="0"/>
              <a:t>Patients with AIDS usually require treatment with parenteral amphotericin B followed by lifelong maintenance therapy with itraconazole 200 mg twice daily. Surgical excision of histoplasmomas (pulmonary granuloma due to </a:t>
            </a:r>
            <a:r>
              <a:rPr lang="en-GB" i="1" smtClean="0"/>
              <a:t>H. Capsulatum) </a:t>
            </a:r>
            <a:r>
              <a:rPr lang="en-GB" smtClean="0"/>
              <a:t>or chronic cavitatory lung lesions and release of adhesions following mediastinitis are often required.</a:t>
            </a:r>
          </a:p>
          <a:p>
            <a:pPr eaLnBrk="1" hangingPunct="1"/>
            <a:endParaRPr lang="en-GB"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BLASTOMYCOSIS</a:t>
            </a:r>
            <a:endParaRPr lang="en-US" dirty="0"/>
          </a:p>
        </p:txBody>
      </p:sp>
      <p:sp>
        <p:nvSpPr>
          <p:cNvPr id="3" name="Content Placeholder 2"/>
          <p:cNvSpPr>
            <a:spLocks noGrp="1"/>
          </p:cNvSpPr>
          <p:nvPr>
            <p:ph sz="quarter" idx="1"/>
          </p:nvPr>
        </p:nvSpPr>
        <p:spPr/>
        <p:txBody>
          <a:bodyPr/>
          <a:lstStyle/>
          <a:p>
            <a:r>
              <a:rPr lang="en-US" dirty="0" smtClean="0"/>
              <a:t> Chronic infection, </a:t>
            </a:r>
            <a:r>
              <a:rPr lang="en-US" dirty="0" err="1" smtClean="0"/>
              <a:t>characteised</a:t>
            </a:r>
            <a:r>
              <a:rPr lang="en-US" dirty="0" smtClean="0"/>
              <a:t> by formation of </a:t>
            </a:r>
            <a:r>
              <a:rPr lang="en-US" dirty="0" err="1" smtClean="0"/>
              <a:t>suppurative</a:t>
            </a:r>
            <a:r>
              <a:rPr lang="en-US" dirty="0" smtClean="0"/>
              <a:t> and </a:t>
            </a:r>
            <a:r>
              <a:rPr lang="en-US" dirty="0" err="1" smtClean="0"/>
              <a:t>granulomatous</a:t>
            </a:r>
            <a:r>
              <a:rPr lang="en-US" dirty="0" smtClean="0"/>
              <a:t> lesions in any part of the body but with predilection for the lungs and skin</a:t>
            </a:r>
          </a:p>
          <a:p>
            <a:r>
              <a:rPr lang="en-US" dirty="0" smtClean="0"/>
              <a:t> North American continent-North American </a:t>
            </a:r>
            <a:r>
              <a:rPr lang="en-US" dirty="0" err="1" smtClean="0"/>
              <a:t>blastomycosis</a:t>
            </a:r>
            <a:r>
              <a:rPr lang="en-US" dirty="0" smtClean="0"/>
              <a:t> to differentiate it from South American </a:t>
            </a:r>
            <a:r>
              <a:rPr lang="en-US" dirty="0" err="1" smtClean="0"/>
              <a:t>blastomycosis</a:t>
            </a:r>
            <a:r>
              <a:rPr lang="en-US" dirty="0" smtClean="0"/>
              <a:t> (caused by </a:t>
            </a:r>
            <a:r>
              <a:rPr lang="en-US" dirty="0" err="1" smtClean="0"/>
              <a:t>paracoccidioidomycosis</a:t>
            </a:r>
            <a:r>
              <a:rPr lang="en-US" dirty="0" smtClean="0"/>
              <a:t>)</a:t>
            </a:r>
          </a:p>
          <a:p>
            <a:r>
              <a:rPr lang="en-US" dirty="0" smtClean="0"/>
              <a:t> Africa &amp; India (Delhi from BAL)</a:t>
            </a:r>
            <a:endParaRPr lang="en-US" dirty="0"/>
          </a:p>
        </p:txBody>
      </p:sp>
    </p:spTree>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TotalTime>
  <Words>989</Words>
  <Application>Microsoft Office PowerPoint</Application>
  <PresentationFormat>On-screen Show (4:3)</PresentationFormat>
  <Paragraphs>100</Paragraphs>
  <Slides>22</Slides>
  <Notes>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Median</vt:lpstr>
      <vt:lpstr>Systemic Mycoses</vt:lpstr>
      <vt:lpstr>OUTLINE</vt:lpstr>
      <vt:lpstr>HISTOPLASMOSIS</vt:lpstr>
      <vt:lpstr>HISTOPLASMOSIS- pathology</vt:lpstr>
      <vt:lpstr>HISTOPLASMOSIS Clinical Features</vt:lpstr>
      <vt:lpstr>HISTOPLASMOSIS- investigations</vt:lpstr>
      <vt:lpstr>HISTOPLASMOSIS- management</vt:lpstr>
      <vt:lpstr>Slide 8</vt:lpstr>
      <vt:lpstr>BLASTOMYCOSIS</vt:lpstr>
      <vt:lpstr>BLASTOMYCOSIS</vt:lpstr>
      <vt:lpstr>BLASTOMYCOSIS</vt:lpstr>
      <vt:lpstr>BLASTOMYCOSIS</vt:lpstr>
      <vt:lpstr>Coccidioidomycosis</vt:lpstr>
      <vt:lpstr>Slide 14</vt:lpstr>
      <vt:lpstr>Lab. diagnosis</vt:lpstr>
      <vt:lpstr>Paracoccidioidomycosis</vt:lpstr>
      <vt:lpstr>Lab. diagnosis</vt:lpstr>
      <vt:lpstr>MCQ 1</vt:lpstr>
      <vt:lpstr>MCQ 2</vt:lpstr>
      <vt:lpstr>MCQ 3</vt:lpstr>
      <vt:lpstr>MCQ 4</vt:lpstr>
      <vt:lpstr>MCQ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Systemic &amp; Opportunistic Mycoses</dc:title>
  <dc:creator>DELL</dc:creator>
  <cp:lastModifiedBy>user</cp:lastModifiedBy>
  <cp:revision>44</cp:revision>
  <dcterms:created xsi:type="dcterms:W3CDTF">2006-08-16T00:00:00Z</dcterms:created>
  <dcterms:modified xsi:type="dcterms:W3CDTF">2020-08-17T04:34:02Z</dcterms:modified>
</cp:coreProperties>
</file>