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300" r:id="rId8"/>
    <p:sldId id="301" r:id="rId9"/>
    <p:sldId id="269" r:id="rId10"/>
    <p:sldId id="308" r:id="rId11"/>
    <p:sldId id="261" r:id="rId12"/>
    <p:sldId id="262" r:id="rId13"/>
    <p:sldId id="263" r:id="rId14"/>
    <p:sldId id="264" r:id="rId15"/>
    <p:sldId id="265" r:id="rId16"/>
    <p:sldId id="266" r:id="rId17"/>
    <p:sldId id="283" r:id="rId18"/>
    <p:sldId id="281" r:id="rId19"/>
    <p:sldId id="282" r:id="rId20"/>
    <p:sldId id="267" r:id="rId21"/>
    <p:sldId id="271" r:id="rId22"/>
    <p:sldId id="272" r:id="rId23"/>
    <p:sldId id="309" r:id="rId24"/>
    <p:sldId id="302" r:id="rId25"/>
    <p:sldId id="273" r:id="rId26"/>
    <p:sldId id="303" r:id="rId27"/>
    <p:sldId id="274" r:id="rId28"/>
    <p:sldId id="306" r:id="rId29"/>
    <p:sldId id="275" r:id="rId30"/>
    <p:sldId id="298" r:id="rId31"/>
    <p:sldId id="276" r:id="rId32"/>
    <p:sldId id="284" r:id="rId33"/>
    <p:sldId id="285" r:id="rId34"/>
    <p:sldId id="277" r:id="rId35"/>
    <p:sldId id="278" r:id="rId36"/>
    <p:sldId id="299" r:id="rId37"/>
    <p:sldId id="304" r:id="rId38"/>
    <p:sldId id="279" r:id="rId39"/>
    <p:sldId id="305" r:id="rId40"/>
    <p:sldId id="280" r:id="rId41"/>
    <p:sldId id="286" r:id="rId42"/>
    <p:sldId id="296" r:id="rId43"/>
    <p:sldId id="297" r:id="rId44"/>
    <p:sldId id="287" r:id="rId45"/>
    <p:sldId id="288" r:id="rId46"/>
    <p:sldId id="289" r:id="rId47"/>
    <p:sldId id="290" r:id="rId48"/>
    <p:sldId id="295" r:id="rId49"/>
    <p:sldId id="30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7"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193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image" Target="../media/image9.wmf"/></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670175"/>
          </a:xfrm>
        </p:spPr>
        <p:txBody>
          <a:bodyPr>
            <a:noAutofit/>
          </a:bodyPr>
          <a:lstStyle/>
          <a:p>
            <a:pPr algn="r"/>
            <a:r>
              <a:rPr lang="en-IN" sz="5400" b="1" dirty="0"/>
              <a:t>PHYSIOTHERAPY IN SKIN CONDITIONS</a:t>
            </a:r>
            <a:br>
              <a:rPr lang="en-IN" sz="5400" b="1" dirty="0"/>
            </a:br>
            <a:br>
              <a:rPr lang="en-IN" sz="5400" b="1" dirty="0"/>
            </a:br>
            <a:r>
              <a:rPr lang="en-IN" sz="2000" b="1"/>
              <a:t>By, Dr</a:t>
            </a:r>
            <a:r>
              <a:rPr lang="en-IN" sz="2000" b="1" dirty="0"/>
              <a:t>. Nandini Kushwaha</a:t>
            </a:r>
            <a:endParaRPr lang="en-IN" sz="5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CAUSES OF ACNE VULGARIS</a:t>
            </a:r>
          </a:p>
        </p:txBody>
      </p:sp>
      <p:sp>
        <p:nvSpPr>
          <p:cNvPr id="3" name="Content Placeholder 2"/>
          <p:cNvSpPr>
            <a:spLocks noGrp="1"/>
          </p:cNvSpPr>
          <p:nvPr>
            <p:ph idx="1"/>
          </p:nvPr>
        </p:nvSpPr>
        <p:spPr/>
        <p:txBody>
          <a:bodyPr>
            <a:normAutofit fontScale="85000" lnSpcReduction="10000"/>
          </a:bodyPr>
          <a:lstStyle/>
          <a:p>
            <a:pPr>
              <a:lnSpc>
                <a:spcPct val="200000"/>
              </a:lnSpc>
              <a:buNone/>
            </a:pPr>
            <a:r>
              <a:rPr lang="en-IN" b="1" dirty="0"/>
              <a:t>6)Accumulation of dead skin cells </a:t>
            </a:r>
          </a:p>
          <a:p>
            <a:pPr>
              <a:lnSpc>
                <a:spcPct val="200000"/>
              </a:lnSpc>
              <a:buNone/>
            </a:pPr>
            <a:r>
              <a:rPr lang="en-IN" b="1" dirty="0"/>
              <a:t>7)Bacteria in pores.</a:t>
            </a:r>
          </a:p>
          <a:p>
            <a:pPr>
              <a:lnSpc>
                <a:spcPct val="200000"/>
              </a:lnSpc>
              <a:buNone/>
            </a:pPr>
            <a:r>
              <a:rPr lang="en-IN" b="1" dirty="0"/>
              <a:t>8) Anabolic steroids</a:t>
            </a:r>
          </a:p>
          <a:p>
            <a:pPr>
              <a:lnSpc>
                <a:spcPct val="200000"/>
              </a:lnSpc>
              <a:buNone/>
            </a:pPr>
            <a:r>
              <a:rPr lang="en-IN" b="1" dirty="0"/>
              <a:t>9) Diet</a:t>
            </a:r>
          </a:p>
          <a:p>
            <a:pPr>
              <a:lnSpc>
                <a:spcPct val="200000"/>
              </a:lnSpc>
              <a:buNone/>
            </a:pPr>
            <a:r>
              <a:rPr lang="en-IN" b="1" dirty="0"/>
              <a:t>10)</a:t>
            </a:r>
            <a:r>
              <a:rPr lang="en-IN" b="1" dirty="0">
                <a:latin typeface="Times New Roman" pitchFamily="18" charset="0"/>
                <a:cs typeface="Times New Roman" pitchFamily="18" charset="0"/>
              </a:rPr>
              <a:t>Vitamin A and E deficiency</a:t>
            </a:r>
            <a:endParaRPr lang="en-IN" b="1" dirty="0"/>
          </a:p>
          <a:p>
            <a:pPr>
              <a:lnSpc>
                <a:spcPct val="200000"/>
              </a:lnSpc>
            </a:pP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PATHOGENESIS</a:t>
            </a:r>
          </a:p>
        </p:txBody>
      </p:sp>
      <p:sp>
        <p:nvSpPr>
          <p:cNvPr id="3" name="Content Placeholder 2"/>
          <p:cNvSpPr>
            <a:spLocks noGrp="1"/>
          </p:cNvSpPr>
          <p:nvPr>
            <p:ph idx="1"/>
          </p:nvPr>
        </p:nvSpPr>
        <p:spPr/>
        <p:txBody>
          <a:bodyPr>
            <a:normAutofit fontScale="92500" lnSpcReduction="10000"/>
          </a:bodyPr>
          <a:lstStyle/>
          <a:p>
            <a:pPr>
              <a:buNone/>
            </a:pPr>
            <a:r>
              <a:rPr lang="en-IN" dirty="0"/>
              <a:t>  </a:t>
            </a:r>
            <a:r>
              <a:rPr lang="en-IN" dirty="0">
                <a:latin typeface="Times New Roman" pitchFamily="18" charset="0"/>
                <a:cs typeface="Times New Roman" pitchFamily="18" charset="0"/>
              </a:rPr>
              <a:t>Acne has four main </a:t>
            </a:r>
            <a:r>
              <a:rPr lang="en-IN" dirty="0" err="1">
                <a:latin typeface="Times New Roman" pitchFamily="18" charset="0"/>
                <a:cs typeface="Times New Roman" pitchFamily="18" charset="0"/>
              </a:rPr>
              <a:t>pathogenetic</a:t>
            </a:r>
            <a:r>
              <a:rPr lang="en-IN" dirty="0">
                <a:latin typeface="Times New Roman" pitchFamily="18" charset="0"/>
                <a:cs typeface="Times New Roman" pitchFamily="18" charset="0"/>
              </a:rPr>
              <a:t> mechanism :</a:t>
            </a:r>
          </a:p>
          <a:p>
            <a:pPr>
              <a:lnSpc>
                <a:spcPct val="200000"/>
              </a:lnSpc>
            </a:pPr>
            <a:r>
              <a:rPr lang="en-IN" dirty="0">
                <a:latin typeface="Times New Roman" pitchFamily="18" charset="0"/>
                <a:cs typeface="Times New Roman" pitchFamily="18" charset="0"/>
              </a:rPr>
              <a:t>Increased sebum productions, </a:t>
            </a:r>
          </a:p>
          <a:p>
            <a:pPr>
              <a:lnSpc>
                <a:spcPct val="200000"/>
              </a:lnSpc>
            </a:pPr>
            <a:r>
              <a:rPr lang="en-IN" dirty="0">
                <a:latin typeface="Times New Roman" pitchFamily="18" charset="0"/>
                <a:cs typeface="Times New Roman" pitchFamily="18" charset="0"/>
              </a:rPr>
              <a:t>Follicular </a:t>
            </a:r>
            <a:r>
              <a:rPr lang="en-IN" dirty="0" err="1">
                <a:latin typeface="Times New Roman" pitchFamily="18" charset="0"/>
                <a:cs typeface="Times New Roman" pitchFamily="18" charset="0"/>
              </a:rPr>
              <a:t>hyperkeratinization</a:t>
            </a:r>
            <a:r>
              <a:rPr lang="en-IN" dirty="0">
                <a:latin typeface="Times New Roman" pitchFamily="18" charset="0"/>
                <a:cs typeface="Times New Roman" pitchFamily="18" charset="0"/>
              </a:rPr>
              <a:t>, </a:t>
            </a:r>
          </a:p>
          <a:p>
            <a:pPr>
              <a:lnSpc>
                <a:spcPct val="200000"/>
              </a:lnSpc>
            </a:pPr>
            <a:r>
              <a:rPr lang="en-IN" i="1" dirty="0" err="1">
                <a:latin typeface="Times New Roman" pitchFamily="18" charset="0"/>
                <a:cs typeface="Times New Roman" pitchFamily="18" charset="0"/>
              </a:rPr>
              <a:t>Propionibacterium</a:t>
            </a:r>
            <a:r>
              <a:rPr lang="en-IN" i="1" dirty="0">
                <a:latin typeface="Times New Roman" pitchFamily="18" charset="0"/>
                <a:cs typeface="Times New Roman" pitchFamily="18" charset="0"/>
              </a:rPr>
              <a:t> acne (P. acne)</a:t>
            </a:r>
            <a:r>
              <a:rPr lang="en-IN" dirty="0">
                <a:latin typeface="Times New Roman" pitchFamily="18" charset="0"/>
                <a:cs typeface="Times New Roman" pitchFamily="18" charset="0"/>
              </a:rPr>
              <a:t> colonization,</a:t>
            </a:r>
          </a:p>
          <a:p>
            <a:pPr>
              <a:lnSpc>
                <a:spcPct val="200000"/>
              </a:lnSpc>
            </a:pPr>
            <a:r>
              <a:rPr lang="en-IN" dirty="0">
                <a:latin typeface="Times New Roman" pitchFamily="18" charset="0"/>
                <a:cs typeface="Times New Roman" pitchFamily="18" charset="0"/>
              </a:rPr>
              <a:t> The products of inflammation</a:t>
            </a:r>
          </a:p>
          <a:p>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PATHOGENESIS</a:t>
            </a:r>
          </a:p>
        </p:txBody>
      </p:sp>
      <p:pic>
        <p:nvPicPr>
          <p:cNvPr id="2050" name="Picture 2" descr="C:\Users\HP\Desktop\SKIN\ACNE\IMD_acne_whitehead_EN.png"/>
          <p:cNvPicPr>
            <a:picLocks noGrp="1" noChangeAspect="1" noChangeArrowheads="1"/>
          </p:cNvPicPr>
          <p:nvPr>
            <p:ph idx="1"/>
          </p:nvPr>
        </p:nvPicPr>
        <p:blipFill>
          <a:blip r:embed="rId2" cstate="print"/>
          <a:srcRect/>
          <a:stretch>
            <a:fillRect/>
          </a:stretch>
        </p:blipFill>
        <p:spPr bwMode="auto">
          <a:xfrm>
            <a:off x="1371600" y="1752600"/>
            <a:ext cx="6553200" cy="4343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PHYSIOTHERAPY TREATMENT </a:t>
            </a:r>
          </a:p>
        </p:txBody>
      </p:sp>
      <p:sp>
        <p:nvSpPr>
          <p:cNvPr id="3" name="Content Placeholder 2"/>
          <p:cNvSpPr>
            <a:spLocks noGrp="1"/>
          </p:cNvSpPr>
          <p:nvPr>
            <p:ph idx="1"/>
          </p:nvPr>
        </p:nvSpPr>
        <p:spPr/>
        <p:txBody>
          <a:bodyPr>
            <a:normAutofit fontScale="92500" lnSpcReduction="10000"/>
          </a:bodyPr>
          <a:lstStyle/>
          <a:p>
            <a:r>
              <a:rPr lang="en-IN" b="1" dirty="0"/>
              <a:t>GOALS</a:t>
            </a:r>
            <a:endParaRPr lang="en-IN" dirty="0"/>
          </a:p>
          <a:p>
            <a:pPr>
              <a:lnSpc>
                <a:spcPct val="200000"/>
              </a:lnSpc>
              <a:buNone/>
            </a:pPr>
            <a:r>
              <a:rPr lang="en-IN" dirty="0"/>
              <a:t>1)To obtain desquamation of skin.</a:t>
            </a:r>
          </a:p>
          <a:p>
            <a:pPr>
              <a:lnSpc>
                <a:spcPct val="200000"/>
              </a:lnSpc>
              <a:buNone/>
            </a:pPr>
            <a:r>
              <a:rPr lang="en-IN" dirty="0"/>
              <a:t>2)To Increase </a:t>
            </a:r>
            <a:r>
              <a:rPr lang="en-IN" dirty="0" err="1"/>
              <a:t>vascularity</a:t>
            </a:r>
            <a:r>
              <a:rPr lang="en-IN" dirty="0"/>
              <a:t>.</a:t>
            </a:r>
          </a:p>
          <a:p>
            <a:pPr>
              <a:lnSpc>
                <a:spcPct val="200000"/>
              </a:lnSpc>
              <a:buNone/>
            </a:pPr>
            <a:r>
              <a:rPr lang="en-IN" dirty="0"/>
              <a:t>3)To Reduce number of micro-organism.</a:t>
            </a:r>
          </a:p>
          <a:p>
            <a:pPr>
              <a:lnSpc>
                <a:spcPct val="200000"/>
              </a:lnSpc>
              <a:buNone/>
            </a:pPr>
            <a:r>
              <a:rPr lang="en-IN" dirty="0"/>
              <a:t>4)To Improve general health and hygiene.</a:t>
            </a:r>
          </a:p>
          <a:p>
            <a:pPr>
              <a:buNone/>
            </a:pP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UVR</a:t>
            </a:r>
            <a:endParaRPr lang="en-IN" dirty="0"/>
          </a:p>
        </p:txBody>
      </p:sp>
      <p:sp>
        <p:nvSpPr>
          <p:cNvPr id="3" name="Content Placeholder 2"/>
          <p:cNvSpPr>
            <a:spLocks noGrp="1"/>
          </p:cNvSpPr>
          <p:nvPr>
            <p:ph idx="1"/>
          </p:nvPr>
        </p:nvSpPr>
        <p:spPr/>
        <p:txBody>
          <a:bodyPr>
            <a:normAutofit fontScale="85000" lnSpcReduction="20000"/>
          </a:bodyPr>
          <a:lstStyle/>
          <a:p>
            <a:pPr algn="just">
              <a:lnSpc>
                <a:spcPct val="120000"/>
              </a:lnSpc>
            </a:pPr>
            <a:r>
              <a:rPr lang="en-IN" dirty="0">
                <a:latin typeface="Times New Roman" pitchFamily="18" charset="0"/>
                <a:cs typeface="Times New Roman" pitchFamily="18" charset="0"/>
              </a:rPr>
              <a:t>First the skin is washed with soap water and then gently dried with clean towel then irradiated by UVR.</a:t>
            </a:r>
          </a:p>
          <a:p>
            <a:pPr algn="just">
              <a:lnSpc>
                <a:spcPct val="120000"/>
              </a:lnSpc>
            </a:pPr>
            <a:r>
              <a:rPr lang="en-IN" dirty="0">
                <a:latin typeface="Times New Roman" pitchFamily="18" charset="0"/>
                <a:cs typeface="Times New Roman" pitchFamily="18" charset="0"/>
              </a:rPr>
              <a:t> E 1 dose is given 2-3 times a week for about 3-4 weeks. This is given to improve the condition of the skin and this is repeated. </a:t>
            </a:r>
          </a:p>
          <a:p>
            <a:pPr algn="just">
              <a:lnSpc>
                <a:spcPct val="120000"/>
              </a:lnSpc>
            </a:pPr>
            <a:r>
              <a:rPr lang="en-IN" dirty="0">
                <a:latin typeface="Times New Roman" pitchFamily="18" charset="0"/>
                <a:cs typeface="Times New Roman" pitchFamily="18" charset="0"/>
              </a:rPr>
              <a:t>E2 and E3 doses are given for healing purpose. This will open the block causing the infected material to discharge rather than retain it in the skin.</a:t>
            </a:r>
          </a:p>
          <a:p>
            <a:pPr algn="just">
              <a:lnSpc>
                <a:spcPct val="120000"/>
              </a:lnSpc>
              <a:buNone/>
            </a:pPr>
            <a:br>
              <a:rPr lang="en-IN" dirty="0">
                <a:latin typeface="Times New Roman" pitchFamily="18" charset="0"/>
                <a:cs typeface="Times New Roman" pitchFamily="18" charset="0"/>
              </a:rPr>
            </a:br>
            <a:endParaRPr lang="en-IN"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LASER</a:t>
            </a:r>
          </a:p>
        </p:txBody>
      </p:sp>
      <p:sp>
        <p:nvSpPr>
          <p:cNvPr id="3" name="Content Placeholder 2"/>
          <p:cNvSpPr>
            <a:spLocks noGrp="1"/>
          </p:cNvSpPr>
          <p:nvPr>
            <p:ph idx="1"/>
          </p:nvPr>
        </p:nvSpPr>
        <p:spPr/>
        <p:txBody>
          <a:bodyPr>
            <a:normAutofit lnSpcReduction="10000"/>
          </a:bodyPr>
          <a:lstStyle/>
          <a:p>
            <a:pPr algn="just"/>
            <a:r>
              <a:rPr lang="en-IN" dirty="0">
                <a:latin typeface="Times New Roman" pitchFamily="18" charset="0"/>
                <a:cs typeface="Times New Roman" pitchFamily="18" charset="0"/>
              </a:rPr>
              <a:t>He-Ne laser with wavelength 632.8nm to burn away the follicle sac from which the hair grows. It burns away the infected sebaceous gland which produce oil.</a:t>
            </a:r>
          </a:p>
          <a:p>
            <a:pPr algn="just"/>
            <a:r>
              <a:rPr lang="en-IN" dirty="0">
                <a:latin typeface="Times New Roman" pitchFamily="18" charset="0"/>
                <a:cs typeface="Times New Roman" pitchFamily="18" charset="0"/>
              </a:rPr>
              <a:t> Also it induce formation of oxygen which kills the bacteria which cause acne </a:t>
            </a:r>
            <a:r>
              <a:rPr lang="en-IN" dirty="0" err="1">
                <a:latin typeface="Times New Roman" pitchFamily="18" charset="0"/>
                <a:cs typeface="Times New Roman" pitchFamily="18" charset="0"/>
              </a:rPr>
              <a:t>vulgaris</a:t>
            </a:r>
            <a:r>
              <a:rPr lang="en-IN" dirty="0">
                <a:latin typeface="Times New Roman" pitchFamily="18" charset="0"/>
                <a:cs typeface="Times New Roman" pitchFamily="18" charset="0"/>
              </a:rPr>
              <a:t>. </a:t>
            </a:r>
          </a:p>
          <a:p>
            <a:pPr algn="just"/>
            <a:r>
              <a:rPr lang="en-IN" dirty="0">
                <a:latin typeface="Times New Roman" pitchFamily="18" charset="0"/>
                <a:cs typeface="Times New Roman" pitchFamily="18" charset="0"/>
              </a:rPr>
              <a:t>LASER can be used for scar marks </a:t>
            </a:r>
            <a:r>
              <a:rPr lang="en-IN" dirty="0" err="1">
                <a:latin typeface="Times New Roman" pitchFamily="18" charset="0"/>
                <a:cs typeface="Times New Roman" pitchFamily="18" charset="0"/>
              </a:rPr>
              <a:t>Keloids</a:t>
            </a:r>
            <a:r>
              <a:rPr lang="en-IN" dirty="0">
                <a:latin typeface="Times New Roman" pitchFamily="18" charset="0"/>
                <a:cs typeface="Times New Roman" pitchFamily="18" charset="0"/>
              </a:rPr>
              <a:t>.</a:t>
            </a:r>
          </a:p>
          <a:p>
            <a:pPr algn="just">
              <a:buNone/>
            </a:pPr>
            <a:br>
              <a:rPr lang="en-IN" dirty="0">
                <a:latin typeface="Times New Roman" pitchFamily="18" charset="0"/>
                <a:cs typeface="Times New Roman" pitchFamily="18" charset="0"/>
              </a:rPr>
            </a:br>
            <a:endParaRPr lang="en-IN"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PSORIASIS</a:t>
            </a:r>
          </a:p>
        </p:txBody>
      </p:sp>
      <p:sp>
        <p:nvSpPr>
          <p:cNvPr id="3" name="Content Placeholder 2"/>
          <p:cNvSpPr>
            <a:spLocks noGrp="1"/>
          </p:cNvSpPr>
          <p:nvPr>
            <p:ph idx="1"/>
          </p:nvPr>
        </p:nvSpPr>
        <p:spPr>
          <a:xfrm>
            <a:off x="457200" y="1600200"/>
            <a:ext cx="8229600" cy="4953000"/>
          </a:xfrm>
        </p:spPr>
        <p:txBody>
          <a:bodyPr>
            <a:normAutofit fontScale="92500"/>
          </a:bodyPr>
          <a:lstStyle/>
          <a:p>
            <a:pPr algn="just"/>
            <a:r>
              <a:rPr lang="en-IN" dirty="0">
                <a:latin typeface="Times New Roman" pitchFamily="18" charset="0"/>
                <a:cs typeface="Times New Roman" pitchFamily="18" charset="0"/>
              </a:rPr>
              <a:t>Psoriasis is a non-contagious, chronic inflammatory disease of the skin characterized by clearly defined dry, rounded red patches with silvery white scales on the surface.</a:t>
            </a:r>
          </a:p>
          <a:p>
            <a:pPr algn="just"/>
            <a:r>
              <a:rPr lang="en-IN" dirty="0">
                <a:latin typeface="Times New Roman" pitchFamily="18" charset="0"/>
                <a:cs typeface="Times New Roman" pitchFamily="18" charset="0"/>
              </a:rPr>
              <a:t>Aetiology Age: Common age of first occurrence is 15-30 years. It can occur as young as 2 years. Also it can start as late as 80 years.</a:t>
            </a:r>
          </a:p>
          <a:p>
            <a:pPr algn="just"/>
            <a:r>
              <a:rPr lang="en-IN" dirty="0">
                <a:latin typeface="Times New Roman" pitchFamily="18" charset="0"/>
                <a:cs typeface="Times New Roman" pitchFamily="18" charset="0"/>
              </a:rPr>
              <a:t> Sex: Both sexes are equally affected. </a:t>
            </a:r>
          </a:p>
          <a:p>
            <a:pPr algn="just"/>
            <a:r>
              <a:rPr lang="en-IN" dirty="0">
                <a:latin typeface="Times New Roman" pitchFamily="18" charset="0"/>
                <a:cs typeface="Times New Roman" pitchFamily="18" charset="0"/>
              </a:rPr>
              <a:t>Climate: The condition is worse in damp, cold climates.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62500" lnSpcReduction="20000"/>
          </a:bodyPr>
          <a:lstStyle/>
          <a:p>
            <a:pPr algn="just" fontAlgn="base"/>
            <a:r>
              <a:rPr lang="en-IN" sz="3400" dirty="0">
                <a:latin typeface="Times New Roman" pitchFamily="18" charset="0"/>
                <a:cs typeface="Times New Roman" pitchFamily="18" charset="0"/>
              </a:rPr>
              <a:t>Common areas of distribution of psoriasis. </a:t>
            </a:r>
          </a:p>
          <a:p>
            <a:pPr algn="just" fontAlgn="base">
              <a:buNone/>
            </a:pPr>
            <a:endParaRPr lang="en-IN" sz="3400" dirty="0">
              <a:latin typeface="Times New Roman" pitchFamily="18" charset="0"/>
              <a:cs typeface="Times New Roman" pitchFamily="18" charset="0"/>
            </a:endParaRPr>
          </a:p>
          <a:p>
            <a:pPr algn="just" fontAlgn="base"/>
            <a:r>
              <a:rPr lang="en-IN" sz="3400" dirty="0">
                <a:latin typeface="Times New Roman" pitchFamily="18" charset="0"/>
                <a:cs typeface="Times New Roman" pitchFamily="18" charset="0"/>
              </a:rPr>
              <a:t>The lesions are usually symmetrically distributed and are characteristically located on the ears, elbows, knees, umbilicus, </a:t>
            </a:r>
            <a:r>
              <a:rPr lang="en-IN" sz="3400" dirty="0" err="1">
                <a:latin typeface="Times New Roman" pitchFamily="18" charset="0"/>
                <a:cs typeface="Times New Roman" pitchFamily="18" charset="0"/>
              </a:rPr>
              <a:t>gluteal</a:t>
            </a:r>
            <a:r>
              <a:rPr lang="en-IN" sz="3400" dirty="0">
                <a:latin typeface="Times New Roman" pitchFamily="18" charset="0"/>
                <a:cs typeface="Times New Roman" pitchFamily="18" charset="0"/>
              </a:rPr>
              <a:t> cleft and genitalia. </a:t>
            </a:r>
          </a:p>
          <a:p>
            <a:pPr algn="just" fontAlgn="base">
              <a:buNone/>
            </a:pPr>
            <a:endParaRPr lang="en-IN" sz="3400" dirty="0">
              <a:latin typeface="Times New Roman" pitchFamily="18" charset="0"/>
              <a:cs typeface="Times New Roman" pitchFamily="18" charset="0"/>
            </a:endParaRPr>
          </a:p>
          <a:p>
            <a:pPr algn="just" fontAlgn="base"/>
            <a:r>
              <a:rPr lang="en-IN" sz="3400" dirty="0">
                <a:latin typeface="Times New Roman" pitchFamily="18" charset="0"/>
                <a:cs typeface="Times New Roman" pitchFamily="18" charset="0"/>
              </a:rPr>
              <a:t>The joints (psoriatic arthritis), nails and scalp may also be affected.</a:t>
            </a:r>
          </a:p>
          <a:p>
            <a:pPr algn="just" fontAlgn="base">
              <a:buNone/>
            </a:pPr>
            <a:endParaRPr lang="en-IN" sz="3400" b="1" dirty="0">
              <a:latin typeface="Times New Roman" pitchFamily="18" charset="0"/>
              <a:cs typeface="Times New Roman" pitchFamily="18" charset="0"/>
            </a:endParaRPr>
          </a:p>
          <a:p>
            <a:pPr algn="just" fontAlgn="base"/>
            <a:r>
              <a:rPr lang="en-IN" sz="3400" dirty="0">
                <a:latin typeface="Times New Roman" pitchFamily="18" charset="0"/>
                <a:cs typeface="Times New Roman" pitchFamily="18" charset="0"/>
              </a:rPr>
              <a:t> The size of plaques and distribution varies so that different types are described. </a:t>
            </a:r>
          </a:p>
          <a:p>
            <a:pPr algn="just" fontAlgn="base">
              <a:buNone/>
            </a:pPr>
            <a:endParaRPr lang="en-IN" sz="3400" dirty="0">
              <a:latin typeface="Times New Roman" pitchFamily="18" charset="0"/>
              <a:cs typeface="Times New Roman" pitchFamily="18" charset="0"/>
            </a:endParaRPr>
          </a:p>
          <a:p>
            <a:pPr algn="just" fontAlgn="base"/>
            <a:r>
              <a:rPr lang="en-IN" sz="3400" dirty="0">
                <a:latin typeface="Times New Roman" pitchFamily="18" charset="0"/>
                <a:cs typeface="Times New Roman" pitchFamily="18" charset="0"/>
              </a:rPr>
              <a:t>Plaque psoriasis is characterized by raised inflamed lesions covered with a silvery white scale.</a:t>
            </a:r>
          </a:p>
          <a:p>
            <a:pPr algn="just" fontAlgn="base">
              <a:buNone/>
            </a:pPr>
            <a:endParaRPr lang="en-IN" sz="3400" dirty="0">
              <a:latin typeface="Times New Roman" pitchFamily="18" charset="0"/>
              <a:cs typeface="Times New Roman" pitchFamily="18" charset="0"/>
            </a:endParaRPr>
          </a:p>
          <a:p>
            <a:pPr algn="just" fontAlgn="base"/>
            <a:r>
              <a:rPr lang="en-IN" sz="3400" dirty="0">
                <a:latin typeface="Times New Roman" pitchFamily="18" charset="0"/>
                <a:cs typeface="Times New Roman" pitchFamily="18" charset="0"/>
              </a:rPr>
              <a:t> The scale may be scraped away to reveal inflamed skin beneath. This is most common on the extensor surfaces of the knees, elbows, scalp, and trunk.</a:t>
            </a:r>
          </a:p>
          <a:p>
            <a:pPr algn="just">
              <a:buNone/>
            </a:pPr>
            <a:br>
              <a:rPr lang="en-IN" dirty="0">
                <a:latin typeface="Times New Roman" pitchFamily="18" charset="0"/>
                <a:cs typeface="Times New Roman" pitchFamily="18" charset="0"/>
              </a:rPr>
            </a:br>
            <a:endParaRPr lang="en-IN"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180611" y="1600200"/>
            <a:ext cx="6782778" cy="45259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838201" y="1219200"/>
            <a:ext cx="7696200" cy="4800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OBJECTIVES</a:t>
            </a:r>
          </a:p>
        </p:txBody>
      </p:sp>
      <p:sp>
        <p:nvSpPr>
          <p:cNvPr id="3" name="Content Placeholder 2"/>
          <p:cNvSpPr>
            <a:spLocks noGrp="1"/>
          </p:cNvSpPr>
          <p:nvPr>
            <p:ph idx="1"/>
          </p:nvPr>
        </p:nvSpPr>
        <p:spPr/>
        <p:txBody>
          <a:bodyPr/>
          <a:lstStyle/>
          <a:p>
            <a:r>
              <a:rPr lang="en-IN" dirty="0"/>
              <a:t>To know about different skin conditions in brief .</a:t>
            </a:r>
          </a:p>
          <a:p>
            <a:r>
              <a:rPr lang="en-IN" dirty="0"/>
              <a:t>To learn about physiotherapy treatment in various skin conditions.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PREDISPOSING / PRECIPITATING FACTORS</a:t>
            </a: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algn="just"/>
            <a:r>
              <a:rPr lang="en-IN" dirty="0">
                <a:latin typeface="Times New Roman" pitchFamily="18" charset="0"/>
                <a:cs typeface="Times New Roman" pitchFamily="18" charset="0"/>
              </a:rPr>
              <a:t>A number of factors appear to predispose or precipitate an exacerbation of the psoriasis are :</a:t>
            </a:r>
          </a:p>
          <a:p>
            <a:pPr algn="just">
              <a:buNone/>
            </a:pPr>
            <a:endParaRPr lang="en-IN" dirty="0">
              <a:latin typeface="Times New Roman" pitchFamily="18" charset="0"/>
              <a:cs typeface="Times New Roman" pitchFamily="18" charset="0"/>
            </a:endParaRPr>
          </a:p>
          <a:p>
            <a:pPr algn="just"/>
            <a:r>
              <a:rPr lang="en-IN" u="sng" dirty="0">
                <a:latin typeface="Times New Roman" pitchFamily="18" charset="0"/>
                <a:cs typeface="Times New Roman" pitchFamily="18" charset="0"/>
              </a:rPr>
              <a:t>Heredity:</a:t>
            </a:r>
            <a:r>
              <a:rPr lang="en-IN" dirty="0">
                <a:latin typeface="Times New Roman" pitchFamily="18" charset="0"/>
                <a:cs typeface="Times New Roman" pitchFamily="18" charset="0"/>
              </a:rPr>
              <a:t> There is an inherited defect in the skin which results in psoriasis developing in certain circumstances; 30 percent of patients have blood relative with the condition.</a:t>
            </a:r>
          </a:p>
          <a:p>
            <a:pPr algn="just">
              <a:buNone/>
            </a:pPr>
            <a:endParaRPr lang="en-IN" dirty="0">
              <a:latin typeface="Times New Roman" pitchFamily="18" charset="0"/>
              <a:cs typeface="Times New Roman" pitchFamily="18" charset="0"/>
            </a:endParaRPr>
          </a:p>
          <a:p>
            <a:pPr algn="just"/>
            <a:r>
              <a:rPr lang="en-IN" dirty="0">
                <a:latin typeface="Times New Roman" pitchFamily="18" charset="0"/>
                <a:cs typeface="Times New Roman" pitchFamily="18" charset="0"/>
              </a:rPr>
              <a:t> </a:t>
            </a:r>
            <a:r>
              <a:rPr lang="en-IN" u="sng" dirty="0">
                <a:latin typeface="Times New Roman" pitchFamily="18" charset="0"/>
                <a:cs typeface="Times New Roman" pitchFamily="18" charset="0"/>
              </a:rPr>
              <a:t>Infection:</a:t>
            </a:r>
            <a:r>
              <a:rPr lang="en-IN" dirty="0">
                <a:latin typeface="Times New Roman" pitchFamily="18" charset="0"/>
                <a:cs typeface="Times New Roman" pitchFamily="18" charset="0"/>
              </a:rPr>
              <a:t> Psoriasis has been known to develop after, for example, an upper respiratory tract infection.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CONTII..</a:t>
            </a:r>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algn="just"/>
            <a:r>
              <a:rPr lang="en-IN" u="sng" dirty="0">
                <a:latin typeface="Times New Roman" pitchFamily="18" charset="0"/>
                <a:cs typeface="Times New Roman" pitchFamily="18" charset="0"/>
              </a:rPr>
              <a:t>Trauma:</a:t>
            </a:r>
            <a:r>
              <a:rPr lang="en-IN" dirty="0">
                <a:latin typeface="Times New Roman" pitchFamily="18" charset="0"/>
                <a:cs typeface="Times New Roman" pitchFamily="18" charset="0"/>
              </a:rPr>
              <a:t> Lesions tend to develop at sites of potential or actual trauma, e.g. mechanical friction, cuts, stings etc.</a:t>
            </a:r>
          </a:p>
          <a:p>
            <a:pPr algn="just">
              <a:buNone/>
            </a:pPr>
            <a:endParaRPr lang="en-IN" dirty="0">
              <a:latin typeface="Times New Roman" pitchFamily="18" charset="0"/>
              <a:cs typeface="Times New Roman" pitchFamily="18" charset="0"/>
            </a:endParaRPr>
          </a:p>
          <a:p>
            <a:pPr algn="just"/>
            <a:r>
              <a:rPr lang="en-IN" dirty="0">
                <a:latin typeface="Times New Roman" pitchFamily="18" charset="0"/>
                <a:cs typeface="Times New Roman" pitchFamily="18" charset="0"/>
              </a:rPr>
              <a:t> </a:t>
            </a:r>
            <a:r>
              <a:rPr lang="en-IN" u="sng" dirty="0">
                <a:latin typeface="Times New Roman" pitchFamily="18" charset="0"/>
                <a:cs typeface="Times New Roman" pitchFamily="18" charset="0"/>
              </a:rPr>
              <a:t>Anxiety:</a:t>
            </a:r>
            <a:r>
              <a:rPr lang="en-IN" dirty="0">
                <a:latin typeface="Times New Roman" pitchFamily="18" charset="0"/>
                <a:cs typeface="Times New Roman" pitchFamily="18" charset="0"/>
              </a:rPr>
              <a:t> Psoriasis often appears in relation to mental stress, e.g. bereavement, examinations etc. </a:t>
            </a:r>
          </a:p>
          <a:p>
            <a:pPr algn="just">
              <a:buNone/>
            </a:pPr>
            <a:endParaRPr lang="en-IN" dirty="0">
              <a:latin typeface="Times New Roman" pitchFamily="18" charset="0"/>
              <a:cs typeface="Times New Roman" pitchFamily="18" charset="0"/>
            </a:endParaRPr>
          </a:p>
          <a:p>
            <a:pPr algn="just"/>
            <a:r>
              <a:rPr lang="en-IN" u="sng" dirty="0">
                <a:latin typeface="Times New Roman" pitchFamily="18" charset="0"/>
                <a:cs typeface="Times New Roman" pitchFamily="18" charset="0"/>
              </a:rPr>
              <a:t>Drugs:</a:t>
            </a:r>
            <a:r>
              <a:rPr lang="en-IN" dirty="0">
                <a:latin typeface="Times New Roman" pitchFamily="18" charset="0"/>
                <a:cs typeface="Times New Roman" pitchFamily="18" charset="0"/>
              </a:rPr>
              <a:t> Some drugs, e.g. </a:t>
            </a:r>
            <a:r>
              <a:rPr lang="en-IN" dirty="0" err="1">
                <a:latin typeface="Times New Roman" pitchFamily="18" charset="0"/>
                <a:cs typeface="Times New Roman" pitchFamily="18" charset="0"/>
              </a:rPr>
              <a:t>chloroquine</a:t>
            </a:r>
            <a:r>
              <a:rPr lang="en-IN" dirty="0">
                <a:latin typeface="Times New Roman" pitchFamily="18" charset="0"/>
                <a:cs typeface="Times New Roman" pitchFamily="18" charset="0"/>
              </a:rPr>
              <a:t>, may precipitate the condition. </a:t>
            </a:r>
          </a:p>
          <a:p>
            <a:pPr algn="just">
              <a:buNone/>
            </a:pPr>
            <a:endParaRPr lang="en-IN" dirty="0">
              <a:latin typeface="Times New Roman" pitchFamily="18" charset="0"/>
              <a:cs typeface="Times New Roman" pitchFamily="18" charset="0"/>
            </a:endParaRPr>
          </a:p>
          <a:p>
            <a:pPr algn="just"/>
            <a:r>
              <a:rPr lang="en-IN" u="sng" dirty="0">
                <a:latin typeface="Times New Roman" pitchFamily="18" charset="0"/>
                <a:cs typeface="Times New Roman" pitchFamily="18" charset="0"/>
              </a:rPr>
              <a:t>Diabetes:</a:t>
            </a:r>
            <a:r>
              <a:rPr lang="en-IN" dirty="0">
                <a:latin typeface="Times New Roman" pitchFamily="18" charset="0"/>
                <a:cs typeface="Times New Roman" pitchFamily="18" charset="0"/>
              </a:rPr>
              <a:t> Some patients with diabetes develop the condition. </a:t>
            </a:r>
          </a:p>
          <a:p>
            <a:pPr algn="just">
              <a:buNone/>
            </a:pPr>
            <a:br>
              <a:rPr lang="en-IN" dirty="0">
                <a:latin typeface="Times New Roman" pitchFamily="18" charset="0"/>
                <a:cs typeface="Times New Roman" pitchFamily="18" charset="0"/>
              </a:rPr>
            </a:br>
            <a:endParaRPr lang="en-IN" dirty="0">
              <a:latin typeface="Times New Roman" pitchFamily="18" charset="0"/>
              <a:cs typeface="Times New Roman" pitchFamily="18" charset="0"/>
            </a:endParaRPr>
          </a:p>
          <a:p>
            <a:pPr algn="just"/>
            <a:endParaRPr lang="en-IN"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PATHOGENESIS</a:t>
            </a:r>
          </a:p>
        </p:txBody>
      </p:sp>
      <p:sp>
        <p:nvSpPr>
          <p:cNvPr id="3" name="Content Placeholder 2"/>
          <p:cNvSpPr>
            <a:spLocks noGrp="1"/>
          </p:cNvSpPr>
          <p:nvPr>
            <p:ph idx="1"/>
          </p:nvPr>
        </p:nvSpPr>
        <p:spPr>
          <a:xfrm>
            <a:off x="228600" y="1219200"/>
            <a:ext cx="8686800" cy="5410200"/>
          </a:xfrm>
        </p:spPr>
        <p:txBody>
          <a:bodyPr>
            <a:normAutofit/>
          </a:bodyPr>
          <a:lstStyle/>
          <a:p>
            <a:pPr algn="just"/>
            <a:endParaRPr lang="en-IN" dirty="0"/>
          </a:p>
          <a:p>
            <a:pPr algn="just"/>
            <a:r>
              <a:rPr lang="en-IN" dirty="0"/>
              <a:t>There is increased reproduction in the stratum </a:t>
            </a:r>
            <a:r>
              <a:rPr lang="en-IN" dirty="0" err="1"/>
              <a:t>granulosum</a:t>
            </a:r>
            <a:r>
              <a:rPr lang="en-IN" dirty="0"/>
              <a:t>. </a:t>
            </a:r>
          </a:p>
          <a:p>
            <a:pPr algn="just"/>
            <a:r>
              <a:rPr lang="en-IN" dirty="0"/>
              <a:t>The stratum </a:t>
            </a:r>
            <a:r>
              <a:rPr lang="en-IN" dirty="0" err="1"/>
              <a:t>spinosum</a:t>
            </a:r>
            <a:r>
              <a:rPr lang="en-IN" dirty="0"/>
              <a:t> is thicker due to an increased number of cells plus </a:t>
            </a:r>
            <a:r>
              <a:rPr lang="en-IN" dirty="0" err="1"/>
              <a:t>edema</a:t>
            </a:r>
            <a:r>
              <a:rPr lang="en-IN" dirty="0"/>
              <a:t>. </a:t>
            </a:r>
          </a:p>
          <a:p>
            <a:pPr algn="just"/>
            <a:r>
              <a:rPr lang="en-IN" dirty="0"/>
              <a:t>The strata </a:t>
            </a:r>
            <a:r>
              <a:rPr lang="en-IN" dirty="0" err="1"/>
              <a:t>lucidum</a:t>
            </a:r>
            <a:r>
              <a:rPr lang="en-IN" dirty="0"/>
              <a:t> and </a:t>
            </a:r>
            <a:r>
              <a:rPr lang="en-IN" dirty="0" err="1"/>
              <a:t>corneum</a:t>
            </a:r>
            <a:r>
              <a:rPr lang="en-IN" dirty="0"/>
              <a:t> are replaced by several layers of nucleated, incompletely keratinized, soft cells (</a:t>
            </a:r>
            <a:r>
              <a:rPr lang="en-IN" dirty="0" err="1"/>
              <a:t>para-keratotic</a:t>
            </a:r>
            <a:r>
              <a:rPr lang="en-IN" dirty="0"/>
              <a:t> cells).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PATHOGENESIS</a:t>
            </a:r>
          </a:p>
        </p:txBody>
      </p:sp>
      <p:sp>
        <p:nvSpPr>
          <p:cNvPr id="3" name="Content Placeholder 2"/>
          <p:cNvSpPr>
            <a:spLocks noGrp="1"/>
          </p:cNvSpPr>
          <p:nvPr>
            <p:ph idx="1"/>
          </p:nvPr>
        </p:nvSpPr>
        <p:spPr/>
        <p:txBody>
          <a:bodyPr/>
          <a:lstStyle/>
          <a:p>
            <a:r>
              <a:rPr lang="en-IN" dirty="0"/>
              <a:t> There is no time for the normal changes to take place through the skin layers. The cells at the surface are sticky and do not fall off like normal keratin.</a:t>
            </a:r>
          </a:p>
          <a:p>
            <a:r>
              <a:rPr lang="en-IN" dirty="0"/>
              <a:t>Accumulation of these cells forms scales, which over 2-3 weeks dry out and fall off in big flakes.</a:t>
            </a:r>
          </a:p>
          <a:p>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3800475" y="3182938"/>
          <a:ext cx="1541463" cy="490537"/>
        </p:xfrm>
        <a:graphic>
          <a:graphicData uri="http://schemas.openxmlformats.org/presentationml/2006/ole">
            <mc:AlternateContent xmlns:mc="http://schemas.openxmlformats.org/markup-compatibility/2006">
              <mc:Choice xmlns:v="urn:schemas-microsoft-com:vml" Requires="v">
                <p:oleObj spid="_x0000_s3076" name="Packager Shell Object" showAsIcon="1" r:id="rId3" imgW="1541160" imgH="491040" progId="Package">
                  <p:embed/>
                </p:oleObj>
              </mc:Choice>
              <mc:Fallback>
                <p:oleObj name="Packager Shell Object" showAsIcon="1" r:id="rId3" imgW="1541160" imgH="491040" progId="Package">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475" y="3182938"/>
                        <a:ext cx="1541463"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5" name="Picture 3"/>
          <p:cNvPicPr>
            <a:picLocks noGrp="1" noChangeAspect="1" noChangeArrowheads="1"/>
          </p:cNvPicPr>
          <p:nvPr>
            <p:ph idx="1"/>
          </p:nvPr>
        </p:nvPicPr>
        <p:blipFill>
          <a:blip r:embed="rId5" cstate="print"/>
          <a:srcRect/>
          <a:stretch>
            <a:fillRect/>
          </a:stretch>
        </p:blipFill>
        <p:spPr bwMode="auto">
          <a:xfrm>
            <a:off x="533400" y="381000"/>
            <a:ext cx="8458200" cy="6172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2" cstate="print"/>
          <a:srcRect/>
          <a:stretch>
            <a:fillRect/>
          </a:stretch>
        </p:blipFill>
        <p:spPr bwMode="auto">
          <a:xfrm>
            <a:off x="762000" y="1066800"/>
            <a:ext cx="7620000" cy="5257799"/>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PHYSIOTHERAPY TREATMENT</a:t>
            </a:r>
          </a:p>
        </p:txBody>
      </p:sp>
      <p:sp>
        <p:nvSpPr>
          <p:cNvPr id="3" name="Content Placeholder 2"/>
          <p:cNvSpPr>
            <a:spLocks noGrp="1"/>
          </p:cNvSpPr>
          <p:nvPr>
            <p:ph idx="1"/>
          </p:nvPr>
        </p:nvSpPr>
        <p:spPr/>
        <p:txBody>
          <a:bodyPr>
            <a:normAutofit fontScale="92500"/>
          </a:bodyPr>
          <a:lstStyle/>
          <a:p>
            <a:r>
              <a:rPr lang="en-IN" dirty="0"/>
              <a:t>GOALS</a:t>
            </a:r>
          </a:p>
          <a:p>
            <a:pPr>
              <a:lnSpc>
                <a:spcPct val="200000"/>
              </a:lnSpc>
              <a:buNone/>
            </a:pPr>
            <a:r>
              <a:rPr lang="en-IN" dirty="0"/>
              <a:t>1.To decrease the rate of DNA synthesis in the cells of the skin.</a:t>
            </a:r>
          </a:p>
          <a:p>
            <a:pPr>
              <a:lnSpc>
                <a:spcPct val="200000"/>
              </a:lnSpc>
              <a:buNone/>
            </a:pPr>
            <a:r>
              <a:rPr lang="en-IN" dirty="0"/>
              <a:t>2.To slow down the excessive skin proliferation.</a:t>
            </a:r>
          </a:p>
          <a:p>
            <a:pPr>
              <a:lnSpc>
                <a:spcPct val="200000"/>
              </a:lnSpc>
              <a:buNone/>
            </a:pPr>
            <a:r>
              <a:rPr lang="en-IN" dirty="0"/>
              <a:t>3.Desquamation of the skin.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PHYSIOTHERAPY TREATMENT</a:t>
            </a:r>
          </a:p>
        </p:txBody>
      </p:sp>
      <p:sp>
        <p:nvSpPr>
          <p:cNvPr id="3" name="Content Placeholder 2"/>
          <p:cNvSpPr>
            <a:spLocks noGrp="1"/>
          </p:cNvSpPr>
          <p:nvPr>
            <p:ph idx="1"/>
          </p:nvPr>
        </p:nvSpPr>
        <p:spPr/>
        <p:txBody>
          <a:bodyPr>
            <a:normAutofit fontScale="85000" lnSpcReduction="20000"/>
          </a:bodyPr>
          <a:lstStyle/>
          <a:p>
            <a:pPr algn="just"/>
            <a:r>
              <a:rPr lang="en-IN" dirty="0"/>
              <a:t> The </a:t>
            </a:r>
            <a:r>
              <a:rPr lang="en-IN" u="sng" dirty="0"/>
              <a:t>THERAKTIN </a:t>
            </a:r>
            <a:r>
              <a:rPr lang="en-IN" dirty="0"/>
              <a:t> is usually in the form of a tunnel with four fluorescent tubes. </a:t>
            </a:r>
          </a:p>
          <a:p>
            <a:pPr algn="just"/>
            <a:r>
              <a:rPr lang="en-IN" dirty="0"/>
              <a:t>The patient lies flat for the treatment, therefore in order to treat the whole body the patient is generally naked and lies supine for half the treatment session and prone for other half.</a:t>
            </a:r>
          </a:p>
          <a:p>
            <a:pPr algn="just"/>
            <a:r>
              <a:rPr lang="en-IN" dirty="0"/>
              <a:t> The spectrum of UVR emitted is 280-350 nm and peak emission is around 393nm,therefore this constitutes UVB treatment.</a:t>
            </a:r>
          </a:p>
          <a:p>
            <a:pPr algn="just"/>
            <a:r>
              <a:rPr lang="en-IN" dirty="0"/>
              <a:t> It may be used alone or in conjunction with coal tar or </a:t>
            </a:r>
            <a:r>
              <a:rPr lang="en-IN" dirty="0" err="1"/>
              <a:t>diathranol</a:t>
            </a:r>
            <a:r>
              <a:rPr lang="en-IN" dirty="0"/>
              <a:t>.</a:t>
            </a:r>
            <a:br>
              <a:rPr lang="en-IN" dirty="0"/>
            </a:br>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7890" name="Picture 2" descr="C:\Users\HP\Desktop\final-uvr-25-638.jpg"/>
          <p:cNvPicPr>
            <a:picLocks noGrp="1" noChangeAspect="1" noChangeArrowheads="1"/>
          </p:cNvPicPr>
          <p:nvPr>
            <p:ph idx="1"/>
          </p:nvPr>
        </p:nvPicPr>
        <p:blipFill>
          <a:blip r:embed="rId2" cstate="print"/>
          <a:srcRect/>
          <a:stretch>
            <a:fillRect/>
          </a:stretch>
        </p:blipFill>
        <p:spPr bwMode="auto">
          <a:xfrm>
            <a:off x="304800" y="381000"/>
            <a:ext cx="8686799" cy="59436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PUVA</a:t>
            </a:r>
          </a:p>
        </p:txBody>
      </p:sp>
      <p:sp>
        <p:nvSpPr>
          <p:cNvPr id="3" name="Content Placeholder 2"/>
          <p:cNvSpPr>
            <a:spLocks noGrp="1"/>
          </p:cNvSpPr>
          <p:nvPr>
            <p:ph idx="1"/>
          </p:nvPr>
        </p:nvSpPr>
        <p:spPr>
          <a:xfrm>
            <a:off x="457200" y="1600200"/>
            <a:ext cx="8229600" cy="5029200"/>
          </a:xfrm>
        </p:spPr>
        <p:txBody>
          <a:bodyPr>
            <a:normAutofit lnSpcReduction="10000"/>
          </a:bodyPr>
          <a:lstStyle/>
          <a:p>
            <a:pPr algn="just"/>
            <a:r>
              <a:rPr lang="en-IN" dirty="0"/>
              <a:t>This is </a:t>
            </a:r>
            <a:r>
              <a:rPr lang="en-IN" dirty="0" err="1"/>
              <a:t>psoralen</a:t>
            </a:r>
            <a:r>
              <a:rPr lang="en-IN" dirty="0"/>
              <a:t> plus UVA and is used for resistant psoriasis.</a:t>
            </a:r>
          </a:p>
          <a:p>
            <a:pPr algn="just"/>
            <a:r>
              <a:rPr lang="en-IN" dirty="0"/>
              <a:t> </a:t>
            </a:r>
            <a:r>
              <a:rPr lang="en-IN" dirty="0" err="1"/>
              <a:t>Psoralen</a:t>
            </a:r>
            <a:r>
              <a:rPr lang="en-IN" dirty="0"/>
              <a:t> is photosensitizing substance, which occurs in plants such as parsley, parsnips and celery.</a:t>
            </a:r>
          </a:p>
          <a:p>
            <a:pPr algn="just"/>
            <a:r>
              <a:rPr lang="en-IN" dirty="0"/>
              <a:t> The one used for psoriasis is 8-methoxy </a:t>
            </a:r>
            <a:r>
              <a:rPr lang="en-IN" dirty="0" err="1"/>
              <a:t>psoralen</a:t>
            </a:r>
            <a:r>
              <a:rPr lang="en-IN" dirty="0"/>
              <a:t> (8-MOP). UVA is produced from fluorescent tubes, mounted upright in a hexagonal shaped cabinet inside which the patient stands throughout the treatment.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N" dirty="0"/>
              <a:t>WHAT IS SKIN ? WHAT ARE THE FUNCTIONS OF SKIN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PUVA</a:t>
            </a:r>
          </a:p>
        </p:txBody>
      </p:sp>
      <p:sp>
        <p:nvSpPr>
          <p:cNvPr id="3" name="Content Placeholder 2"/>
          <p:cNvSpPr>
            <a:spLocks noGrp="1"/>
          </p:cNvSpPr>
          <p:nvPr>
            <p:ph idx="1"/>
          </p:nvPr>
        </p:nvSpPr>
        <p:spPr/>
        <p:txBody>
          <a:bodyPr>
            <a:normAutofit fontScale="85000" lnSpcReduction="20000"/>
          </a:bodyPr>
          <a:lstStyle/>
          <a:p>
            <a:pPr algn="just"/>
            <a:r>
              <a:rPr lang="en-IN" dirty="0" err="1"/>
              <a:t>Psoralens</a:t>
            </a:r>
            <a:r>
              <a:rPr lang="en-IN" dirty="0"/>
              <a:t> are taken as pills (systemically) or can be applied directly to the skin, by soaking the skin in a solution that contains the </a:t>
            </a:r>
            <a:r>
              <a:rPr lang="en-IN" dirty="0" err="1"/>
              <a:t>psoralens</a:t>
            </a:r>
            <a:r>
              <a:rPr lang="en-IN" dirty="0"/>
              <a:t>. They allow UVA energy to be effective at lower doses. When combined with exposure to the UVA in PUVA, </a:t>
            </a:r>
            <a:r>
              <a:rPr lang="en-IN" dirty="0" err="1"/>
              <a:t>psoralens</a:t>
            </a:r>
            <a:r>
              <a:rPr lang="en-IN" dirty="0"/>
              <a:t> are highly effective at clearing psoriasis.</a:t>
            </a:r>
          </a:p>
          <a:p>
            <a:pPr algn="just">
              <a:buNone/>
            </a:pPr>
            <a:endParaRPr lang="en-IN" dirty="0"/>
          </a:p>
          <a:p>
            <a:pPr algn="just"/>
            <a:r>
              <a:rPr lang="en-IN" dirty="0"/>
              <a:t> The spectrum of UVR emitted is 330-390 nm and peaks at 360 nm. Infrared rays are also emitted and it is essential to have a cooling fan so that the patient can tolerate up to ½ hour in the cabinet.</a:t>
            </a:r>
            <a:br>
              <a:rPr lang="en-IN" dirty="0"/>
            </a:br>
            <a:endParaRPr lang="en-IN" dirty="0"/>
          </a:p>
          <a:p>
            <a:pPr algn="just"/>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VITILIGO</a:t>
            </a:r>
          </a:p>
        </p:txBody>
      </p:sp>
      <p:sp>
        <p:nvSpPr>
          <p:cNvPr id="3" name="Content Placeholder 2"/>
          <p:cNvSpPr>
            <a:spLocks noGrp="1"/>
          </p:cNvSpPr>
          <p:nvPr>
            <p:ph idx="1"/>
          </p:nvPr>
        </p:nvSpPr>
        <p:spPr>
          <a:xfrm>
            <a:off x="457200" y="1600200"/>
            <a:ext cx="8229600" cy="5029200"/>
          </a:xfrm>
        </p:spPr>
        <p:txBody>
          <a:bodyPr>
            <a:normAutofit fontScale="92500"/>
          </a:bodyPr>
          <a:lstStyle/>
          <a:p>
            <a:pPr algn="just"/>
            <a:r>
              <a:rPr lang="en-IN" dirty="0" err="1"/>
              <a:t>Vitiligo</a:t>
            </a:r>
            <a:r>
              <a:rPr lang="en-IN" dirty="0"/>
              <a:t> Disease is a chronic disorder that causes </a:t>
            </a:r>
            <a:r>
              <a:rPr lang="en-IN" dirty="0" err="1"/>
              <a:t>depigmentation</a:t>
            </a:r>
            <a:r>
              <a:rPr lang="en-IN" dirty="0"/>
              <a:t> patches in </a:t>
            </a:r>
            <a:r>
              <a:rPr lang="en-IN" b="1" dirty="0"/>
              <a:t>skin</a:t>
            </a:r>
            <a:r>
              <a:rPr lang="en-IN" dirty="0"/>
              <a:t>. It occurs when the </a:t>
            </a:r>
            <a:r>
              <a:rPr lang="en-IN" dirty="0" err="1"/>
              <a:t>melanocytes</a:t>
            </a:r>
            <a:r>
              <a:rPr lang="en-IN" dirty="0"/>
              <a:t>, the cells responsible for skin pigmentation, die or are unable to function. </a:t>
            </a:r>
          </a:p>
          <a:p>
            <a:pPr algn="just"/>
            <a:r>
              <a:rPr lang="en-IN" dirty="0" err="1"/>
              <a:t>Vitiligo</a:t>
            </a:r>
            <a:r>
              <a:rPr lang="en-IN" dirty="0"/>
              <a:t> disease affects 1-2% of the population and affects both males and females of all races.</a:t>
            </a:r>
          </a:p>
          <a:p>
            <a:pPr algn="just"/>
            <a:r>
              <a:rPr lang="en-IN" dirty="0" err="1"/>
              <a:t>Vitiligo</a:t>
            </a:r>
            <a:r>
              <a:rPr lang="en-IN" dirty="0"/>
              <a:t> can begin at any age although about fifty percent of people who have </a:t>
            </a:r>
            <a:r>
              <a:rPr lang="en-IN" dirty="0" err="1"/>
              <a:t>Vitiligo</a:t>
            </a:r>
            <a:r>
              <a:rPr lang="en-IN" dirty="0"/>
              <a:t> developed it before they turned 25.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0000" lnSpcReduction="20000"/>
          </a:bodyPr>
          <a:lstStyle/>
          <a:p>
            <a:pPr fontAlgn="base"/>
            <a:r>
              <a:rPr lang="en-IN" dirty="0"/>
              <a:t>The patches often appear equally on both sides of the body, with some measure of symmetry. They often appear on skin that is commonly exposed to the sun, such as the face, neck, and hands.</a:t>
            </a:r>
          </a:p>
          <a:p>
            <a:pPr fontAlgn="base"/>
            <a:r>
              <a:rPr lang="en-IN" dirty="0"/>
              <a:t>Common areas include:</a:t>
            </a:r>
          </a:p>
          <a:p>
            <a:pPr fontAlgn="base"/>
            <a:r>
              <a:rPr lang="en-IN" dirty="0"/>
              <a:t>backs of the hands</a:t>
            </a:r>
          </a:p>
          <a:p>
            <a:pPr fontAlgn="base"/>
            <a:r>
              <a:rPr lang="en-IN" dirty="0"/>
              <a:t>arms</a:t>
            </a:r>
          </a:p>
          <a:p>
            <a:pPr fontAlgn="base"/>
            <a:r>
              <a:rPr lang="en-IN" dirty="0"/>
              <a:t>eyes</a:t>
            </a:r>
          </a:p>
          <a:p>
            <a:pPr fontAlgn="base"/>
            <a:r>
              <a:rPr lang="en-IN" dirty="0"/>
              <a:t>knees</a:t>
            </a:r>
          </a:p>
          <a:p>
            <a:pPr fontAlgn="base"/>
            <a:r>
              <a:rPr lang="en-IN" dirty="0"/>
              <a:t>elbows</a:t>
            </a:r>
          </a:p>
          <a:p>
            <a:pPr fontAlgn="base"/>
            <a:r>
              <a:rPr lang="en-IN" dirty="0"/>
              <a:t>feet</a:t>
            </a:r>
          </a:p>
          <a:p>
            <a:pPr fontAlgn="base"/>
            <a:r>
              <a:rPr lang="en-IN" dirty="0"/>
              <a:t>mouth</a:t>
            </a:r>
          </a:p>
          <a:p>
            <a:pPr fontAlgn="base"/>
            <a:r>
              <a:rPr lang="en-IN" dirty="0"/>
              <a:t>armpit and groin</a:t>
            </a:r>
          </a:p>
          <a:p>
            <a:pPr fontAlgn="base"/>
            <a:r>
              <a:rPr lang="en-IN" dirty="0"/>
              <a:t>nose</a:t>
            </a:r>
          </a:p>
          <a:p>
            <a:pPr fontAlgn="base"/>
            <a:r>
              <a:rPr lang="en-IN" dirty="0"/>
              <a:t>navel</a:t>
            </a:r>
          </a:p>
          <a:p>
            <a:pPr fontAlgn="base"/>
            <a:r>
              <a:rPr lang="en-IN" dirty="0"/>
              <a:t>genitals and rectal area</a:t>
            </a:r>
            <a:br>
              <a:rPr lang="en-IN" dirty="0"/>
            </a:br>
            <a:r>
              <a:rPr lang="en-IN" dirty="0"/>
              <a:t>However, patches can also appear in other areas.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Desktop\SKIN\VITILIGO\vitiligo.jpg"/>
          <p:cNvPicPr>
            <a:picLocks noGrp="1" noChangeAspect="1" noChangeArrowheads="1"/>
          </p:cNvPicPr>
          <p:nvPr>
            <p:ph sz="half" idx="1"/>
          </p:nvPr>
        </p:nvPicPr>
        <p:blipFill>
          <a:blip r:embed="rId2" cstate="print"/>
          <a:srcRect/>
          <a:stretch>
            <a:fillRect/>
          </a:stretch>
        </p:blipFill>
        <p:spPr bwMode="auto">
          <a:xfrm>
            <a:off x="457200" y="1752600"/>
            <a:ext cx="4038600" cy="4495800"/>
          </a:xfrm>
          <a:prstGeom prst="rect">
            <a:avLst/>
          </a:prstGeom>
          <a:noFill/>
        </p:spPr>
      </p:pic>
      <p:pic>
        <p:nvPicPr>
          <p:cNvPr id="6147" name="Picture 3" descr="C:\Users\HP\Desktop\SKIN\VITILIGO\ds00586-r7_vitiligothu_jpg.jpg"/>
          <p:cNvPicPr>
            <a:picLocks noGrp="1" noChangeAspect="1" noChangeArrowheads="1"/>
          </p:cNvPicPr>
          <p:nvPr>
            <p:ph sz="half" idx="2"/>
          </p:nvPr>
        </p:nvPicPr>
        <p:blipFill>
          <a:blip r:embed="rId3" cstate="print"/>
          <a:srcRect/>
          <a:stretch>
            <a:fillRect/>
          </a:stretch>
        </p:blipFill>
        <p:spPr bwMode="auto">
          <a:xfrm>
            <a:off x="4648200" y="1828800"/>
            <a:ext cx="4038600" cy="42672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CAUSES</a:t>
            </a: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fontAlgn="base"/>
            <a:r>
              <a:rPr lang="en-IN" dirty="0"/>
              <a:t>The exact causes of </a:t>
            </a:r>
            <a:r>
              <a:rPr lang="en-IN" dirty="0" err="1"/>
              <a:t>vitiligo</a:t>
            </a:r>
            <a:r>
              <a:rPr lang="en-IN" dirty="0"/>
              <a:t> are unclear. A number of factors may contribute. These include:</a:t>
            </a:r>
          </a:p>
          <a:p>
            <a:pPr marL="514350" indent="-514350" fontAlgn="base">
              <a:buFont typeface="+mj-lt"/>
              <a:buAutoNum type="arabicPeriod"/>
            </a:pPr>
            <a:r>
              <a:rPr lang="en-IN" dirty="0"/>
              <a:t>an autoimmune disorder, in which the immune system becomes overactive and destroys the </a:t>
            </a:r>
            <a:r>
              <a:rPr lang="en-IN" dirty="0" err="1"/>
              <a:t>melanocytes</a:t>
            </a:r>
            <a:r>
              <a:rPr lang="en-IN" dirty="0"/>
              <a:t>.</a:t>
            </a:r>
          </a:p>
          <a:p>
            <a:pPr marL="514350" indent="-514350" fontAlgn="base">
              <a:buFont typeface="+mj-lt"/>
              <a:buAutoNum type="arabicPeriod"/>
            </a:pPr>
            <a:r>
              <a:rPr lang="en-IN" dirty="0"/>
              <a:t>harm to the skin due to a critical sunburn or cut</a:t>
            </a:r>
          </a:p>
          <a:p>
            <a:pPr marL="514350" indent="-514350" fontAlgn="base">
              <a:buFont typeface="+mj-lt"/>
              <a:buAutoNum type="arabicPeriod"/>
            </a:pPr>
            <a:r>
              <a:rPr lang="en-IN" dirty="0"/>
              <a:t>exposure to some chemicals</a:t>
            </a:r>
          </a:p>
          <a:p>
            <a:pPr marL="514350" indent="-514350" fontAlgn="base">
              <a:buFont typeface="+mj-lt"/>
              <a:buAutoNum type="arabicPeriod"/>
            </a:pPr>
            <a:r>
              <a:rPr lang="en-IN" dirty="0"/>
              <a:t>a neural cause</a:t>
            </a:r>
          </a:p>
          <a:p>
            <a:pPr marL="514350" indent="-514350" fontAlgn="base">
              <a:buFont typeface="+mj-lt"/>
              <a:buAutoNum type="arabicPeriod"/>
            </a:pPr>
            <a:r>
              <a:rPr lang="en-IN" dirty="0"/>
              <a:t>heredity, as it may run in families</a:t>
            </a:r>
          </a:p>
          <a:p>
            <a:pPr marL="514350" indent="-514350" fontAlgn="base">
              <a:buFont typeface="+mj-lt"/>
              <a:buAutoNum type="arabicPeriod"/>
            </a:pPr>
            <a:r>
              <a:rPr lang="en-IN" dirty="0"/>
              <a:t>Viral infection</a:t>
            </a:r>
          </a:p>
          <a:p>
            <a:pPr marL="514350" indent="-514350" fontAlgn="base">
              <a:buNone/>
            </a:pPr>
            <a:endParaRPr lang="en-IN" dirty="0"/>
          </a:p>
          <a:p>
            <a:pPr marL="514350" indent="-514350" fontAlgn="base">
              <a:buNone/>
            </a:pPr>
            <a:endParaRPr lang="en-IN" dirty="0"/>
          </a:p>
          <a:p>
            <a:pPr>
              <a:buNone/>
            </a:pPr>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TYPES OF VITILIGO</a:t>
            </a:r>
          </a:p>
        </p:txBody>
      </p:sp>
      <p:sp>
        <p:nvSpPr>
          <p:cNvPr id="3" name="Content Placeholder 2"/>
          <p:cNvSpPr>
            <a:spLocks noGrp="1"/>
          </p:cNvSpPr>
          <p:nvPr>
            <p:ph idx="1"/>
          </p:nvPr>
        </p:nvSpPr>
        <p:spPr/>
        <p:txBody>
          <a:bodyPr/>
          <a:lstStyle/>
          <a:p>
            <a:r>
              <a:rPr lang="en-IN" b="1" u="sng" dirty="0" err="1"/>
              <a:t>Vitiligo</a:t>
            </a:r>
            <a:r>
              <a:rPr lang="en-IN" b="1" u="sng" dirty="0"/>
              <a:t> generally appears in one of the three patterns:</a:t>
            </a:r>
            <a:endParaRPr lang="en-IN" dirty="0"/>
          </a:p>
          <a:p>
            <a:r>
              <a:rPr lang="en-IN" b="1" dirty="0"/>
              <a:t>Focal Pattern </a:t>
            </a:r>
            <a:r>
              <a:rPr lang="en-IN" dirty="0"/>
              <a:t>: </a:t>
            </a:r>
            <a:r>
              <a:rPr lang="en-IN" dirty="0" err="1"/>
              <a:t>Depigmentation</a:t>
            </a:r>
            <a:r>
              <a:rPr lang="en-IN" dirty="0"/>
              <a:t> is limited to one or only few areas.</a:t>
            </a:r>
          </a:p>
          <a:p>
            <a:r>
              <a:rPr lang="en-IN" b="1" dirty="0"/>
              <a:t>Segmental Pattern </a:t>
            </a:r>
            <a:r>
              <a:rPr lang="en-IN" dirty="0"/>
              <a:t>: </a:t>
            </a:r>
            <a:r>
              <a:rPr lang="en-IN" dirty="0" err="1"/>
              <a:t>Depigmentation</a:t>
            </a:r>
            <a:r>
              <a:rPr lang="en-IN" dirty="0"/>
              <a:t> develops on only one side of the body.</a:t>
            </a:r>
          </a:p>
          <a:p>
            <a:r>
              <a:rPr lang="en-IN" b="1" dirty="0"/>
              <a:t>Generalised Pattern </a:t>
            </a:r>
            <a:r>
              <a:rPr lang="en-IN" dirty="0"/>
              <a:t>: </a:t>
            </a:r>
            <a:r>
              <a:rPr lang="en-IN" dirty="0" err="1"/>
              <a:t>Depigmentation</a:t>
            </a:r>
            <a:r>
              <a:rPr lang="en-IN" dirty="0"/>
              <a:t> develops on different parts of the body.</a:t>
            </a:r>
          </a:p>
          <a:p>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Focal-vitiligo.jpg"/>
          <p:cNvPicPr>
            <a:picLocks noGrp="1" noChangeAspect="1" noChangeArrowheads="1"/>
          </p:cNvPicPr>
          <p:nvPr>
            <p:ph sz="half" idx="1"/>
          </p:nvPr>
        </p:nvPicPr>
        <p:blipFill>
          <a:blip r:embed="rId2" cstate="print"/>
          <a:srcRect/>
          <a:stretch>
            <a:fillRect/>
          </a:stretch>
        </p:blipFill>
        <p:spPr bwMode="auto">
          <a:xfrm>
            <a:off x="457200" y="1143000"/>
            <a:ext cx="4038600" cy="4876800"/>
          </a:xfrm>
          <a:prstGeom prst="rect">
            <a:avLst/>
          </a:prstGeom>
          <a:noFill/>
        </p:spPr>
      </p:pic>
      <p:pic>
        <p:nvPicPr>
          <p:cNvPr id="1027" name="Picture 3" descr="C:\Users\HP\Desktop\main-qimg-bb9179d0ec05c16eac8e466f882ec30f.jpg"/>
          <p:cNvPicPr>
            <a:picLocks noGrp="1" noChangeAspect="1" noChangeArrowheads="1"/>
          </p:cNvPicPr>
          <p:nvPr>
            <p:ph sz="half" idx="2"/>
          </p:nvPr>
        </p:nvPicPr>
        <p:blipFill>
          <a:blip r:embed="rId3" cstate="print"/>
          <a:srcRect/>
          <a:stretch>
            <a:fillRect/>
          </a:stretch>
        </p:blipFill>
        <p:spPr bwMode="auto">
          <a:xfrm>
            <a:off x="4648200" y="1143000"/>
            <a:ext cx="4038600" cy="4952999"/>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PHYSIOTHERAPY TREATMENT</a:t>
            </a:r>
          </a:p>
        </p:txBody>
      </p:sp>
      <p:sp>
        <p:nvSpPr>
          <p:cNvPr id="5" name="Content Placeholder 4"/>
          <p:cNvSpPr>
            <a:spLocks noGrp="1"/>
          </p:cNvSpPr>
          <p:nvPr>
            <p:ph idx="1"/>
          </p:nvPr>
        </p:nvSpPr>
        <p:spPr/>
        <p:txBody>
          <a:bodyPr/>
          <a:lstStyle/>
          <a:p>
            <a:r>
              <a:rPr lang="en-IN" dirty="0"/>
              <a:t>GOALS </a:t>
            </a:r>
          </a:p>
          <a:p>
            <a:pPr marL="514350" indent="-514350">
              <a:lnSpc>
                <a:spcPct val="200000"/>
              </a:lnSpc>
              <a:buAutoNum type="arabicPeriod"/>
            </a:pPr>
            <a:r>
              <a:rPr lang="en-IN" dirty="0"/>
              <a:t>To activate the pigmentation process.</a:t>
            </a:r>
          </a:p>
          <a:p>
            <a:pPr>
              <a:lnSpc>
                <a:spcPct val="200000"/>
              </a:lnSpc>
              <a:buNone/>
            </a:pPr>
            <a:r>
              <a:rPr lang="en-IN" dirty="0"/>
              <a:t>2)To Increase </a:t>
            </a:r>
            <a:r>
              <a:rPr lang="en-IN" dirty="0" err="1"/>
              <a:t>vascularity</a:t>
            </a:r>
            <a:r>
              <a:rPr lang="en-IN" dirty="0"/>
              <a:t>.</a:t>
            </a:r>
          </a:p>
          <a:p>
            <a:pPr>
              <a:lnSpc>
                <a:spcPct val="200000"/>
              </a:lnSpc>
              <a:buNone/>
            </a:pPr>
            <a:r>
              <a:rPr lang="en-IN" dirty="0"/>
              <a:t>3)To Improve general health and hygiene.</a:t>
            </a:r>
          </a:p>
          <a:p>
            <a:pPr marL="514350" indent="-514350">
              <a:buAutoNum type="arabicPeriod"/>
            </a:pPr>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PHYSIOTHERAPY TREATMENT</a:t>
            </a:r>
          </a:p>
        </p:txBody>
      </p:sp>
      <p:sp>
        <p:nvSpPr>
          <p:cNvPr id="3" name="Content Placeholder 2"/>
          <p:cNvSpPr>
            <a:spLocks noGrp="1"/>
          </p:cNvSpPr>
          <p:nvPr>
            <p:ph idx="1"/>
          </p:nvPr>
        </p:nvSpPr>
        <p:spPr>
          <a:xfrm>
            <a:off x="457200" y="1600200"/>
            <a:ext cx="8229600" cy="5029200"/>
          </a:xfrm>
        </p:spPr>
        <p:txBody>
          <a:bodyPr>
            <a:normAutofit lnSpcReduction="10000"/>
          </a:bodyPr>
          <a:lstStyle/>
          <a:p>
            <a:pPr>
              <a:buNone/>
            </a:pPr>
            <a:r>
              <a:rPr lang="en-IN" b="1" dirty="0"/>
              <a:t>                                   PUVA</a:t>
            </a:r>
          </a:p>
          <a:p>
            <a:pPr algn="just"/>
            <a:r>
              <a:rPr lang="en-IN" dirty="0"/>
              <a:t>PUVA is a form of </a:t>
            </a:r>
            <a:r>
              <a:rPr lang="en-IN" dirty="0" err="1"/>
              <a:t>repigmentation</a:t>
            </a:r>
            <a:r>
              <a:rPr lang="en-IN" dirty="0"/>
              <a:t> therapy where a type of medication known as </a:t>
            </a:r>
            <a:r>
              <a:rPr lang="en-IN" dirty="0" err="1"/>
              <a:t>psoralen</a:t>
            </a:r>
            <a:r>
              <a:rPr lang="en-IN" dirty="0"/>
              <a:t> is used. This chemical makes the skin very sensitive to light. </a:t>
            </a:r>
          </a:p>
          <a:p>
            <a:pPr algn="just"/>
            <a:r>
              <a:rPr lang="en-IN" dirty="0"/>
              <a:t>Then the skin is treated with a special type of ultraviolet light call UVA.</a:t>
            </a:r>
          </a:p>
          <a:p>
            <a:pPr algn="just"/>
            <a:r>
              <a:rPr lang="en-IN" dirty="0"/>
              <a:t> Sometimes, when </a:t>
            </a:r>
            <a:r>
              <a:rPr lang="en-IN" dirty="0" err="1"/>
              <a:t>vitiligo</a:t>
            </a:r>
            <a:r>
              <a:rPr lang="en-IN" dirty="0"/>
              <a:t> is limited to a few small areas, </a:t>
            </a:r>
            <a:r>
              <a:rPr lang="en-IN" b="1" dirty="0" err="1"/>
              <a:t>psoralens</a:t>
            </a:r>
            <a:r>
              <a:rPr lang="en-IN" b="1" dirty="0"/>
              <a:t> </a:t>
            </a:r>
            <a:r>
              <a:rPr lang="en-IN" dirty="0"/>
              <a:t>can be applied to the </a:t>
            </a:r>
            <a:r>
              <a:rPr lang="en-IN" dirty="0" err="1"/>
              <a:t>vitiligo</a:t>
            </a:r>
            <a:r>
              <a:rPr lang="en-IN" dirty="0"/>
              <a:t> areas before UVA treatments.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CONTI..</a:t>
            </a:r>
          </a:p>
        </p:txBody>
      </p:sp>
      <p:sp>
        <p:nvSpPr>
          <p:cNvPr id="3" name="Content Placeholder 2"/>
          <p:cNvSpPr>
            <a:spLocks noGrp="1"/>
          </p:cNvSpPr>
          <p:nvPr>
            <p:ph idx="1"/>
          </p:nvPr>
        </p:nvSpPr>
        <p:spPr/>
        <p:txBody>
          <a:bodyPr/>
          <a:lstStyle/>
          <a:p>
            <a:pPr algn="just"/>
            <a:r>
              <a:rPr lang="en-IN" dirty="0"/>
              <a:t>Usually, however, </a:t>
            </a:r>
            <a:r>
              <a:rPr lang="en-IN" dirty="0" err="1"/>
              <a:t>psoralens</a:t>
            </a:r>
            <a:r>
              <a:rPr lang="en-IN" dirty="0"/>
              <a:t> are given in pill form. Treatment with PUVA has a 50 to 70% chance of returning </a:t>
            </a:r>
            <a:r>
              <a:rPr lang="en-IN" dirty="0" err="1"/>
              <a:t>color</a:t>
            </a:r>
            <a:r>
              <a:rPr lang="en-IN" dirty="0"/>
              <a:t> on the face, trunk, and upper arms and upper legs. </a:t>
            </a:r>
          </a:p>
          <a:p>
            <a:pPr algn="just"/>
            <a:r>
              <a:rPr lang="en-IN" dirty="0"/>
              <a:t>Hands and feet respond very poorly. Usually at least a year of twice weekly treatments are required. </a:t>
            </a:r>
          </a:p>
          <a:p>
            <a:pPr>
              <a:buNone/>
            </a:pP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SKIN CONDITIONS :</a:t>
            </a:r>
          </a:p>
        </p:txBody>
      </p:sp>
      <p:sp>
        <p:nvSpPr>
          <p:cNvPr id="3" name="Content Placeholder 2"/>
          <p:cNvSpPr>
            <a:spLocks noGrp="1"/>
          </p:cNvSpPr>
          <p:nvPr>
            <p:ph idx="1"/>
          </p:nvPr>
        </p:nvSpPr>
        <p:spPr/>
        <p:txBody>
          <a:bodyPr/>
          <a:lstStyle/>
          <a:p>
            <a:r>
              <a:rPr lang="en-IN" dirty="0"/>
              <a:t>Different  types of skin condition includes :</a:t>
            </a:r>
          </a:p>
          <a:p>
            <a:pPr marL="514350" indent="-514350">
              <a:buAutoNum type="arabicPeriod"/>
            </a:pPr>
            <a:r>
              <a:rPr lang="en-IN" dirty="0"/>
              <a:t>Acne </a:t>
            </a:r>
            <a:r>
              <a:rPr lang="en-IN" dirty="0" err="1"/>
              <a:t>vulgaris</a:t>
            </a:r>
            <a:endParaRPr lang="en-IN" dirty="0"/>
          </a:p>
          <a:p>
            <a:pPr marL="514350" indent="-514350">
              <a:buAutoNum type="arabicPeriod"/>
            </a:pPr>
            <a:r>
              <a:rPr lang="en-IN" dirty="0"/>
              <a:t>Psoriasis</a:t>
            </a:r>
          </a:p>
          <a:p>
            <a:pPr marL="514350" indent="-514350">
              <a:buAutoNum type="arabicPeriod"/>
            </a:pPr>
            <a:r>
              <a:rPr lang="en-IN" dirty="0" err="1"/>
              <a:t>Vitiligo</a:t>
            </a:r>
            <a:endParaRPr lang="en-IN" dirty="0"/>
          </a:p>
          <a:p>
            <a:pPr marL="514350" indent="-514350">
              <a:buAutoNum type="arabicPeriod"/>
            </a:pPr>
            <a:r>
              <a:rPr lang="en-IN" dirty="0"/>
              <a:t>Alopecia</a:t>
            </a:r>
          </a:p>
          <a:p>
            <a:pPr marL="514350" indent="-514350">
              <a:buNone/>
            </a:pPr>
            <a:endParaRPr lang="en-IN" dirty="0"/>
          </a:p>
          <a:p>
            <a:pPr marL="514350" indent="-514350">
              <a:buNone/>
            </a:pP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Narrow Band UVB (NBUVB)</a:t>
            </a:r>
          </a:p>
        </p:txBody>
      </p:sp>
      <p:sp>
        <p:nvSpPr>
          <p:cNvPr id="3" name="Content Placeholder 2"/>
          <p:cNvSpPr>
            <a:spLocks noGrp="1"/>
          </p:cNvSpPr>
          <p:nvPr>
            <p:ph idx="1"/>
          </p:nvPr>
        </p:nvSpPr>
        <p:spPr/>
        <p:txBody>
          <a:bodyPr/>
          <a:lstStyle/>
          <a:p>
            <a:pPr algn="just"/>
            <a:r>
              <a:rPr lang="en-IN" dirty="0"/>
              <a:t>This is a form of photo-therapy that requires the skin to be treated two, sometimes three, times a week for a few months. </a:t>
            </a:r>
          </a:p>
          <a:p>
            <a:pPr algn="just"/>
            <a:r>
              <a:rPr lang="en-IN" dirty="0"/>
              <a:t>At this time this form of treatment is not widely available. It may be especially useful in treating children with </a:t>
            </a:r>
            <a:r>
              <a:rPr lang="en-IN" dirty="0" err="1"/>
              <a:t>vitiligo</a:t>
            </a:r>
            <a:r>
              <a:rPr lang="en-IN" dirty="0"/>
              <a:t> disease.</a:t>
            </a:r>
          </a:p>
          <a:p>
            <a:pPr algn="just">
              <a:buNone/>
            </a:pPr>
            <a:br>
              <a:rPr lang="en-IN" dirty="0"/>
            </a:br>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ALOPECIA</a:t>
            </a:r>
          </a:p>
        </p:txBody>
      </p:sp>
      <p:sp>
        <p:nvSpPr>
          <p:cNvPr id="3" name="Content Placeholder 2"/>
          <p:cNvSpPr>
            <a:spLocks noGrp="1"/>
          </p:cNvSpPr>
          <p:nvPr>
            <p:ph idx="1"/>
          </p:nvPr>
        </p:nvSpPr>
        <p:spPr/>
        <p:txBody>
          <a:bodyPr>
            <a:normAutofit lnSpcReduction="10000"/>
          </a:bodyPr>
          <a:lstStyle/>
          <a:p>
            <a:pPr algn="just"/>
            <a:r>
              <a:rPr lang="en-IN" dirty="0"/>
              <a:t>Alopecia is defined as premature loss of hair. Some times leads to total loss of hair from the body.</a:t>
            </a:r>
          </a:p>
          <a:p>
            <a:pPr algn="just"/>
            <a:r>
              <a:rPr lang="en-IN" dirty="0"/>
              <a:t>The condition is thought to be an autoimmune disorder in which the body attacks its own hair follicles and suppresses or stops hair growth.</a:t>
            </a:r>
          </a:p>
          <a:p>
            <a:pPr algn="just"/>
            <a:r>
              <a:rPr lang="en-IN" dirty="0"/>
              <a:t>There is evidence that T cell lymphocytes cluster around these follicles, causing inflammation and subsequent hair loss.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CLASSIFICATION</a:t>
            </a:r>
          </a:p>
        </p:txBody>
      </p:sp>
      <p:sp>
        <p:nvSpPr>
          <p:cNvPr id="3" name="Content Placeholder 2"/>
          <p:cNvSpPr>
            <a:spLocks noGrp="1"/>
          </p:cNvSpPr>
          <p:nvPr>
            <p:ph idx="1"/>
          </p:nvPr>
        </p:nvSpPr>
        <p:spPr/>
        <p:txBody>
          <a:bodyPr/>
          <a:lstStyle/>
          <a:p>
            <a:r>
              <a:rPr lang="en-IN" b="1" dirty="0"/>
              <a:t>Alopecia </a:t>
            </a:r>
            <a:r>
              <a:rPr lang="en-IN" b="1" dirty="0" err="1"/>
              <a:t>areata</a:t>
            </a:r>
            <a:r>
              <a:rPr lang="en-IN" b="1" dirty="0"/>
              <a:t> :</a:t>
            </a:r>
            <a:r>
              <a:rPr lang="en-IN" dirty="0"/>
              <a:t> Loss of hair from scalp in patches.</a:t>
            </a:r>
          </a:p>
          <a:p>
            <a:r>
              <a:rPr lang="en-IN" b="1" dirty="0"/>
              <a:t>Alopecia </a:t>
            </a:r>
            <a:r>
              <a:rPr lang="en-IN" b="1" dirty="0" err="1"/>
              <a:t>totalis</a:t>
            </a:r>
            <a:r>
              <a:rPr lang="en-IN" b="1" dirty="0"/>
              <a:t> :</a:t>
            </a:r>
            <a:r>
              <a:rPr lang="en-IN" dirty="0"/>
              <a:t> Scalp hair loss along with eye brows.</a:t>
            </a:r>
          </a:p>
          <a:p>
            <a:r>
              <a:rPr lang="en-IN" b="1" dirty="0"/>
              <a:t>Alopecia </a:t>
            </a:r>
            <a:r>
              <a:rPr lang="en-IN" b="1" dirty="0" err="1"/>
              <a:t>universalis</a:t>
            </a:r>
            <a:r>
              <a:rPr lang="en-IN" b="1" dirty="0"/>
              <a:t> :</a:t>
            </a:r>
            <a:r>
              <a:rPr lang="en-IN" dirty="0"/>
              <a:t> Loss of hair all over the body.</a:t>
            </a:r>
          </a:p>
          <a:p>
            <a:pPr>
              <a:buNone/>
            </a:pPr>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pic>
        <p:nvPicPr>
          <p:cNvPr id="7170" name="Picture 2" descr="C:\Users\HP\Desktop\SKIN\ALOPECIA\alopecia_areata_man2.jpg"/>
          <p:cNvPicPr>
            <a:picLocks noGrp="1" noChangeAspect="1" noChangeArrowheads="1"/>
          </p:cNvPicPr>
          <p:nvPr>
            <p:ph sz="half" idx="1"/>
          </p:nvPr>
        </p:nvPicPr>
        <p:blipFill>
          <a:blip r:embed="rId2" cstate="print"/>
          <a:srcRect/>
          <a:stretch>
            <a:fillRect/>
          </a:stretch>
        </p:blipFill>
        <p:spPr bwMode="auto">
          <a:xfrm>
            <a:off x="457200" y="1905000"/>
            <a:ext cx="4038600" cy="4190999"/>
          </a:xfrm>
          <a:prstGeom prst="rect">
            <a:avLst/>
          </a:prstGeom>
          <a:noFill/>
        </p:spPr>
      </p:pic>
      <p:pic>
        <p:nvPicPr>
          <p:cNvPr id="7171" name="Picture 3" descr="C:\Users\HP\Desktop\SKIN\ALOPECIA\Alopecia-Areata-Hair-Loss.jpg"/>
          <p:cNvPicPr>
            <a:picLocks noGrp="1" noChangeAspect="1" noChangeArrowheads="1"/>
          </p:cNvPicPr>
          <p:nvPr>
            <p:ph sz="half" idx="2"/>
          </p:nvPr>
        </p:nvPicPr>
        <p:blipFill>
          <a:blip r:embed="rId3" cstate="print"/>
          <a:srcRect/>
          <a:stretch>
            <a:fillRect/>
          </a:stretch>
        </p:blipFill>
        <p:spPr bwMode="auto">
          <a:xfrm>
            <a:off x="4648200" y="1905000"/>
            <a:ext cx="4038600" cy="42672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CAUSES</a:t>
            </a:r>
          </a:p>
        </p:txBody>
      </p:sp>
      <p:sp>
        <p:nvSpPr>
          <p:cNvPr id="3" name="Content Placeholder 2"/>
          <p:cNvSpPr>
            <a:spLocks noGrp="1"/>
          </p:cNvSpPr>
          <p:nvPr>
            <p:ph idx="1"/>
          </p:nvPr>
        </p:nvSpPr>
        <p:spPr/>
        <p:txBody>
          <a:bodyPr/>
          <a:lstStyle/>
          <a:p>
            <a:r>
              <a:rPr lang="en-IN" b="1" dirty="0"/>
              <a:t>Age</a:t>
            </a:r>
            <a:r>
              <a:rPr lang="en-IN" dirty="0"/>
              <a:t>: Generally affects under 30 years of age.</a:t>
            </a:r>
          </a:p>
          <a:p>
            <a:r>
              <a:rPr lang="en-IN" b="1" dirty="0"/>
              <a:t>Predisposing factors</a:t>
            </a:r>
            <a:r>
              <a:rPr lang="en-IN" dirty="0"/>
              <a:t>:</a:t>
            </a:r>
            <a:br>
              <a:rPr lang="en-IN" dirty="0"/>
            </a:br>
            <a:r>
              <a:rPr lang="en-IN" dirty="0"/>
              <a:t>a) Poor health</a:t>
            </a:r>
            <a:br>
              <a:rPr lang="en-IN" dirty="0"/>
            </a:br>
            <a:r>
              <a:rPr lang="en-IN" dirty="0"/>
              <a:t>b) Heredity plays an important role</a:t>
            </a:r>
            <a:br>
              <a:rPr lang="en-IN" dirty="0"/>
            </a:br>
            <a:r>
              <a:rPr lang="en-IN" dirty="0"/>
              <a:t>c) Anxiety and fatigue.</a:t>
            </a:r>
          </a:p>
          <a:p>
            <a:r>
              <a:rPr lang="en-IN" b="1" dirty="0"/>
              <a:t>Sex</a:t>
            </a:r>
            <a:r>
              <a:rPr lang="en-IN" dirty="0"/>
              <a:t>: It affects both the sexes equally.</a:t>
            </a:r>
          </a:p>
          <a:p>
            <a:pPr>
              <a:buNone/>
            </a:pPr>
            <a:endParaRPr lang="en-I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PATHOGENESIS</a:t>
            </a:r>
          </a:p>
        </p:txBody>
      </p:sp>
      <p:sp>
        <p:nvSpPr>
          <p:cNvPr id="3" name="Content Placeholder 2"/>
          <p:cNvSpPr>
            <a:spLocks noGrp="1"/>
          </p:cNvSpPr>
          <p:nvPr>
            <p:ph idx="1"/>
          </p:nvPr>
        </p:nvSpPr>
        <p:spPr/>
        <p:txBody>
          <a:bodyPr/>
          <a:lstStyle/>
          <a:p>
            <a:pPr algn="just"/>
            <a:r>
              <a:rPr lang="en-IN" dirty="0"/>
              <a:t>There is evidence that T cell lymphocytes cluster around these follicles.</a:t>
            </a:r>
          </a:p>
          <a:p>
            <a:pPr algn="just"/>
            <a:r>
              <a:rPr lang="en-IN" dirty="0"/>
              <a:t>Hair becomes weak from root and comes out of follicle.</a:t>
            </a:r>
          </a:p>
          <a:p>
            <a:pPr algn="just"/>
            <a:r>
              <a:rPr lang="en-IN" dirty="0"/>
              <a:t>Atrophy of hair follicle occurs.</a:t>
            </a:r>
          </a:p>
          <a:p>
            <a:pPr algn="just"/>
            <a:r>
              <a:rPr lang="en-IN" dirty="0"/>
              <a:t>Sebaceous glands becomes inactive or less active.</a:t>
            </a:r>
          </a:p>
          <a:p>
            <a:pPr algn="just"/>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PHYSIOTHERAPY TREATMENT</a:t>
            </a:r>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pPr algn="just">
              <a:buNone/>
            </a:pPr>
            <a:r>
              <a:rPr lang="en-IN" b="1" dirty="0"/>
              <a:t>     Aims:</a:t>
            </a:r>
            <a:endParaRPr lang="en-IN" dirty="0"/>
          </a:p>
          <a:p>
            <a:pPr algn="just"/>
            <a:r>
              <a:rPr lang="en-IN" dirty="0"/>
              <a:t>To improve general health</a:t>
            </a:r>
          </a:p>
          <a:p>
            <a:pPr algn="just"/>
            <a:r>
              <a:rPr lang="en-IN" dirty="0"/>
              <a:t>To improve nutrition to hair follicles</a:t>
            </a:r>
          </a:p>
          <a:p>
            <a:pPr algn="just">
              <a:buNone/>
            </a:pPr>
            <a:r>
              <a:rPr lang="en-IN" b="1" dirty="0"/>
              <a:t>     Means:</a:t>
            </a:r>
            <a:endParaRPr lang="en-IN" dirty="0"/>
          </a:p>
          <a:p>
            <a:pPr algn="just"/>
            <a:r>
              <a:rPr lang="en-IN" dirty="0"/>
              <a:t>To improve general health UVR treatment + </a:t>
            </a:r>
            <a:r>
              <a:rPr lang="en-IN" dirty="0" err="1"/>
              <a:t>Theraktin</a:t>
            </a:r>
            <a:r>
              <a:rPr lang="en-IN" dirty="0"/>
              <a:t> are given. Sub-</a:t>
            </a:r>
            <a:r>
              <a:rPr lang="en-IN" dirty="0" err="1"/>
              <a:t>erythema</a:t>
            </a:r>
            <a:r>
              <a:rPr lang="en-IN" dirty="0"/>
              <a:t> or doses of E1 are given for 5-8 minutes daily.</a:t>
            </a:r>
          </a:p>
          <a:p>
            <a:pPr algn="just"/>
            <a:r>
              <a:rPr lang="en-IN" dirty="0"/>
              <a:t>Individual patches are treated by E2 and E3 doses of  UVR and </a:t>
            </a:r>
            <a:r>
              <a:rPr lang="en-IN" dirty="0" err="1"/>
              <a:t>Kromayer</a:t>
            </a:r>
            <a:r>
              <a:rPr lang="en-IN" dirty="0"/>
              <a:t>, twice a week.</a:t>
            </a:r>
          </a:p>
          <a:p>
            <a:pPr algn="just"/>
            <a:r>
              <a:rPr lang="en-IN" dirty="0"/>
              <a:t>Treatment should be continued for 2-3 months, and as the hair starts growing UVR must be stopped to that area. </a:t>
            </a:r>
          </a:p>
          <a:p>
            <a:pPr algn="just">
              <a:buNone/>
            </a:pPr>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PHYSIOTHERAPY TREATMENT</a:t>
            </a:r>
          </a:p>
        </p:txBody>
      </p:sp>
      <p:sp>
        <p:nvSpPr>
          <p:cNvPr id="3" name="Content Placeholder 2"/>
          <p:cNvSpPr>
            <a:spLocks noGrp="1"/>
          </p:cNvSpPr>
          <p:nvPr>
            <p:ph idx="1"/>
          </p:nvPr>
        </p:nvSpPr>
        <p:spPr/>
        <p:txBody>
          <a:bodyPr>
            <a:normAutofit/>
          </a:bodyPr>
          <a:lstStyle/>
          <a:p>
            <a:pPr algn="just"/>
            <a:r>
              <a:rPr lang="en-IN" dirty="0"/>
              <a:t>Few studies shows the efficacy of low level laser therapy in treatment of alopecia </a:t>
            </a:r>
            <a:r>
              <a:rPr lang="en-IN" dirty="0" err="1"/>
              <a:t>areata</a:t>
            </a:r>
            <a:r>
              <a:rPr lang="en-IN" dirty="0"/>
              <a:t> of the scalp.</a:t>
            </a:r>
          </a:p>
          <a:p>
            <a:pPr algn="just"/>
            <a:r>
              <a:rPr lang="en-IN" dirty="0"/>
              <a:t> It was observed that there were greater improvement in hair count and reduced visual analogue scale of hair loss in study patches who underwent LLLT.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REFERENCES</a:t>
            </a:r>
          </a:p>
        </p:txBody>
      </p:sp>
      <p:sp>
        <p:nvSpPr>
          <p:cNvPr id="3" name="Content Placeholder 2"/>
          <p:cNvSpPr>
            <a:spLocks noGrp="1"/>
          </p:cNvSpPr>
          <p:nvPr>
            <p:ph idx="1"/>
          </p:nvPr>
        </p:nvSpPr>
        <p:spPr/>
        <p:txBody>
          <a:bodyPr>
            <a:normAutofit/>
          </a:bodyPr>
          <a:lstStyle/>
          <a:p>
            <a:pPr>
              <a:buNone/>
            </a:pPr>
            <a:r>
              <a:rPr lang="en-IN" sz="2000" dirty="0"/>
              <a:t>1. Physiotherapy In Diseases Of The Skin. By Norman Burgess, M.A., M.D., M.R.C.P.</a:t>
            </a:r>
          </a:p>
          <a:p>
            <a:pPr>
              <a:buNone/>
            </a:pPr>
            <a:r>
              <a:rPr lang="en-IN" sz="2000" dirty="0"/>
              <a:t>2.</a:t>
            </a:r>
            <a:r>
              <a:rPr lang="en-IN" sz="2000" b="1" dirty="0"/>
              <a:t> </a:t>
            </a:r>
            <a:r>
              <a:rPr lang="en-IN" sz="2000" dirty="0"/>
              <a:t>Efficacy of </a:t>
            </a:r>
            <a:r>
              <a:rPr lang="en-IN" sz="2000" dirty="0" err="1"/>
              <a:t>lowlevel</a:t>
            </a:r>
            <a:r>
              <a:rPr lang="en-IN" sz="2000" dirty="0"/>
              <a:t> laser therapy in the treatment of alopecia </a:t>
            </a:r>
            <a:r>
              <a:rPr lang="en-IN" sz="2000" dirty="0" err="1"/>
              <a:t>areata</a:t>
            </a:r>
            <a:r>
              <a:rPr lang="en-IN" sz="2000" dirty="0"/>
              <a:t> </a:t>
            </a:r>
            <a:r>
              <a:rPr lang="en-IN" sz="2000" dirty="0" err="1"/>
              <a:t>nermeen</a:t>
            </a:r>
            <a:r>
              <a:rPr lang="en-IN" sz="2000" dirty="0"/>
              <a:t> </a:t>
            </a:r>
            <a:r>
              <a:rPr lang="en-IN" sz="2000" dirty="0" err="1"/>
              <a:t>mohamed</a:t>
            </a:r>
            <a:r>
              <a:rPr lang="en-IN" sz="2000" dirty="0"/>
              <a:t> </a:t>
            </a:r>
            <a:r>
              <a:rPr lang="en-IN" sz="2000" dirty="0" err="1"/>
              <a:t>abdelhalim</a:t>
            </a:r>
            <a:r>
              <a:rPr lang="en-IN" sz="2000" dirty="0"/>
              <a:t>. </a:t>
            </a:r>
            <a:r>
              <a:rPr lang="en-IN" sz="2000" i="1" dirty="0" err="1"/>
              <a:t>phd</a:t>
            </a:r>
            <a:r>
              <a:rPr lang="en-IN" sz="2000" i="1" dirty="0"/>
              <a:t> pt *</a:t>
            </a:r>
          </a:p>
          <a:p>
            <a:pPr>
              <a:buNone/>
            </a:pPr>
            <a:r>
              <a:rPr lang="en-IN" sz="2000" i="1" dirty="0"/>
              <a:t>3.</a:t>
            </a:r>
            <a:r>
              <a:rPr lang="en-IN" sz="2000" dirty="0"/>
              <a:t> Psoriasis Treatment: Traditional Therapy.</a:t>
            </a:r>
            <a:r>
              <a:rPr lang="de-DE" sz="2000" dirty="0"/>
              <a:t> M Lebwohl, P T Ting, J Y M Koo.</a:t>
            </a:r>
          </a:p>
          <a:p>
            <a:pPr>
              <a:buNone/>
            </a:pPr>
            <a:r>
              <a:rPr lang="de-DE" sz="2000" dirty="0"/>
              <a:t>4.Clayton Electrotherapy.8th edition.</a:t>
            </a:r>
          </a:p>
          <a:p>
            <a:pPr>
              <a:buNone/>
            </a:pPr>
            <a:endParaRPr lang="en-IN"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N" dirty="0"/>
              <a:t>THANK YOU !</a:t>
            </a:r>
          </a:p>
        </p:txBody>
      </p:sp>
      <p:sp>
        <p:nvSpPr>
          <p:cNvPr id="5" name="Subtitle 4"/>
          <p:cNvSpPr>
            <a:spLocks noGrp="1"/>
          </p:cNvSpPr>
          <p:nvPr>
            <p:ph type="subTitle" idx="1"/>
          </p:nvPr>
        </p:nvSpPr>
        <p:spPr/>
        <p:txBody>
          <a:bodyPr/>
          <a:lstStyle/>
          <a:p>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ACNE VULGARIS</a:t>
            </a:r>
          </a:p>
        </p:txBody>
      </p:sp>
      <p:sp>
        <p:nvSpPr>
          <p:cNvPr id="3" name="Content Placeholder 2"/>
          <p:cNvSpPr>
            <a:spLocks noGrp="1"/>
          </p:cNvSpPr>
          <p:nvPr>
            <p:ph idx="1"/>
          </p:nvPr>
        </p:nvSpPr>
        <p:spPr/>
        <p:txBody>
          <a:bodyPr>
            <a:noAutofit/>
          </a:bodyPr>
          <a:lstStyle/>
          <a:p>
            <a:pPr algn="just"/>
            <a:r>
              <a:rPr lang="en-IN" sz="2400" dirty="0">
                <a:latin typeface="Times New Roman" pitchFamily="18" charset="0"/>
                <a:cs typeface="Times New Roman" pitchFamily="18" charset="0"/>
              </a:rPr>
              <a:t>Acne by definition is </a:t>
            </a:r>
            <a:r>
              <a:rPr lang="en-IN" sz="2400" dirty="0" err="1">
                <a:latin typeface="Times New Roman" pitchFamily="18" charset="0"/>
                <a:cs typeface="Times New Roman" pitchFamily="18" charset="0"/>
              </a:rPr>
              <a:t>multifactorial</a:t>
            </a:r>
            <a:r>
              <a:rPr lang="en-IN" sz="2400" dirty="0">
                <a:latin typeface="Times New Roman" pitchFamily="18" charset="0"/>
                <a:cs typeface="Times New Roman" pitchFamily="18" charset="0"/>
              </a:rPr>
              <a:t> chronic inflammatory disease of </a:t>
            </a:r>
            <a:r>
              <a:rPr lang="en-IN" sz="2400" dirty="0" err="1">
                <a:latin typeface="Times New Roman" pitchFamily="18" charset="0"/>
                <a:cs typeface="Times New Roman" pitchFamily="18" charset="0"/>
              </a:rPr>
              <a:t>pilosebaceous</a:t>
            </a:r>
            <a:r>
              <a:rPr lang="en-IN" sz="2400" dirty="0">
                <a:latin typeface="Times New Roman" pitchFamily="18" charset="0"/>
                <a:cs typeface="Times New Roman" pitchFamily="18" charset="0"/>
              </a:rPr>
              <a:t> units. </a:t>
            </a:r>
          </a:p>
          <a:p>
            <a:pPr algn="just"/>
            <a:r>
              <a:rPr lang="en-IN" sz="2400" dirty="0">
                <a:latin typeface="Times New Roman" pitchFamily="18" charset="0"/>
                <a:cs typeface="Times New Roman" pitchFamily="18" charset="0"/>
              </a:rPr>
              <a:t>It commonly occurs during adolescents affecting more than 85% of teenagers and frequently continues to adulthood.</a:t>
            </a:r>
          </a:p>
          <a:p>
            <a:pPr algn="just"/>
            <a:r>
              <a:rPr lang="en-IN" sz="2400" dirty="0">
                <a:latin typeface="Times New Roman" pitchFamily="18" charset="0"/>
                <a:cs typeface="Times New Roman" pitchFamily="18" charset="0"/>
              </a:rPr>
              <a:t> Various clinical presentations includes :</a:t>
            </a:r>
          </a:p>
          <a:p>
            <a:pPr algn="just">
              <a:buFont typeface="Courier New" pitchFamily="49" charset="0"/>
              <a:buChar char="o"/>
            </a:pPr>
            <a:r>
              <a:rPr lang="en-IN" sz="2400" dirty="0">
                <a:latin typeface="Times New Roman" pitchFamily="18" charset="0"/>
                <a:cs typeface="Times New Roman" pitchFamily="18" charset="0"/>
              </a:rPr>
              <a:t> Seborrhoea, </a:t>
            </a:r>
          </a:p>
          <a:p>
            <a:pPr algn="just">
              <a:buFont typeface="Courier New" pitchFamily="49" charset="0"/>
              <a:buChar char="o"/>
            </a:pPr>
            <a:r>
              <a:rPr lang="en-IN" sz="2400" dirty="0" err="1">
                <a:latin typeface="Times New Roman" pitchFamily="18" charset="0"/>
                <a:cs typeface="Times New Roman" pitchFamily="18" charset="0"/>
              </a:rPr>
              <a:t>Comedones</a:t>
            </a:r>
            <a:r>
              <a:rPr lang="en-IN" sz="2400" dirty="0">
                <a:latin typeface="Times New Roman" pitchFamily="18" charset="0"/>
                <a:cs typeface="Times New Roman" pitchFamily="18" charset="0"/>
              </a:rPr>
              <a:t>,</a:t>
            </a:r>
          </a:p>
          <a:p>
            <a:pPr algn="just">
              <a:buFont typeface="Courier New" pitchFamily="49" charset="0"/>
              <a:buChar char="o"/>
            </a:pPr>
            <a:r>
              <a:rPr lang="en-IN" sz="2400" dirty="0" err="1">
                <a:latin typeface="Times New Roman" pitchFamily="18" charset="0"/>
                <a:cs typeface="Times New Roman" pitchFamily="18" charset="0"/>
              </a:rPr>
              <a:t>Erythematous</a:t>
            </a:r>
            <a:r>
              <a:rPr lang="en-IN" sz="2400" dirty="0">
                <a:latin typeface="Times New Roman" pitchFamily="18" charset="0"/>
                <a:cs typeface="Times New Roman" pitchFamily="18" charset="0"/>
              </a:rPr>
              <a:t> papules and pustules,</a:t>
            </a:r>
          </a:p>
          <a:p>
            <a:pPr algn="just">
              <a:buFont typeface="Courier New" pitchFamily="49" charset="0"/>
              <a:buChar char="o"/>
            </a:pPr>
            <a:r>
              <a:rPr lang="en-IN" sz="2400" dirty="0">
                <a:latin typeface="Times New Roman" pitchFamily="18" charset="0"/>
                <a:cs typeface="Times New Roman" pitchFamily="18" charset="0"/>
              </a:rPr>
              <a:t> Less frequently nodules, </a:t>
            </a:r>
          </a:p>
          <a:p>
            <a:pPr algn="just">
              <a:buFont typeface="Courier New" pitchFamily="49" charset="0"/>
              <a:buChar char="o"/>
            </a:pPr>
            <a:r>
              <a:rPr lang="en-IN" sz="2400" dirty="0">
                <a:latin typeface="Times New Roman" pitchFamily="18" charset="0"/>
                <a:cs typeface="Times New Roman" pitchFamily="18" charset="0"/>
              </a:rPr>
              <a:t>Deep pustules or </a:t>
            </a:r>
            <a:r>
              <a:rPr lang="en-IN" sz="2400" dirty="0" err="1">
                <a:latin typeface="Times New Roman" pitchFamily="18" charset="0"/>
                <a:cs typeface="Times New Roman" pitchFamily="18" charset="0"/>
              </a:rPr>
              <a:t>pseudocysts</a:t>
            </a:r>
            <a:r>
              <a:rPr lang="en-IN" sz="2400" dirty="0">
                <a:latin typeface="Times New Roman" pitchFamily="18" charset="0"/>
                <a:cs typeface="Times New Roman" pitchFamily="18" charset="0"/>
              </a:rPr>
              <a:t>, and ultimate scarring in few of them.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cstate="print"/>
          <a:srcRect/>
          <a:stretch>
            <a:fillRect/>
          </a:stretch>
        </p:blipFill>
        <p:spPr bwMode="auto">
          <a:xfrm>
            <a:off x="1676400" y="457200"/>
            <a:ext cx="6324600" cy="2692400"/>
          </a:xfrm>
          <a:prstGeom prst="rect">
            <a:avLst/>
          </a:prstGeom>
          <a:noFill/>
          <a:ln w="9525">
            <a:noFill/>
            <a:miter lim="800000"/>
            <a:headEnd/>
            <a:tailEnd/>
          </a:ln>
        </p:spPr>
      </p:pic>
      <p:pic>
        <p:nvPicPr>
          <p:cNvPr id="1027" name="Picture 3" descr="C:\Users\HP\Desktop\SKIN\ACNE\download.jpg"/>
          <p:cNvPicPr>
            <a:picLocks noGrp="1" noChangeAspect="1" noChangeArrowheads="1"/>
          </p:cNvPicPr>
          <p:nvPr>
            <p:ph sz="half" idx="2"/>
          </p:nvPr>
        </p:nvPicPr>
        <p:blipFill>
          <a:blip r:embed="rId3" cstate="print"/>
          <a:srcRect/>
          <a:stretch>
            <a:fillRect/>
          </a:stretch>
        </p:blipFill>
        <p:spPr bwMode="auto">
          <a:xfrm>
            <a:off x="1676400" y="3886200"/>
            <a:ext cx="6248400" cy="2438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1026" name="Picture 2" descr="C:\Users\HP\Desktop\PapulehappyfotoGettyImages-59541a533df78cdc29288170.jpg"/>
          <p:cNvPicPr>
            <a:picLocks noGrp="1" noChangeAspect="1" noChangeArrowheads="1"/>
          </p:cNvPicPr>
          <p:nvPr>
            <p:ph sz="half" idx="1"/>
          </p:nvPr>
        </p:nvPicPr>
        <p:blipFill>
          <a:blip r:embed="rId2" cstate="print"/>
          <a:srcRect/>
          <a:stretch>
            <a:fillRect/>
          </a:stretch>
        </p:blipFill>
        <p:spPr bwMode="auto">
          <a:xfrm>
            <a:off x="457200" y="1905000"/>
            <a:ext cx="4038600" cy="4190999"/>
          </a:xfrm>
          <a:prstGeom prst="rect">
            <a:avLst/>
          </a:prstGeom>
          <a:noFill/>
        </p:spPr>
      </p:pic>
      <p:pic>
        <p:nvPicPr>
          <p:cNvPr id="1027" name="Picture 3" descr="C:\Users\HP\Desktop\download.jpg"/>
          <p:cNvPicPr>
            <a:picLocks noGrp="1" noChangeAspect="1" noChangeArrowheads="1"/>
          </p:cNvPicPr>
          <p:nvPr>
            <p:ph sz="half" idx="2"/>
          </p:nvPr>
        </p:nvPicPr>
        <p:blipFill>
          <a:blip r:embed="rId3" cstate="print"/>
          <a:srcRect/>
          <a:stretch>
            <a:fillRect/>
          </a:stretch>
        </p:blipFill>
        <p:spPr bwMode="auto">
          <a:xfrm>
            <a:off x="5105400" y="1905000"/>
            <a:ext cx="3581399" cy="4267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types-acne-open-comedones-closed-comedones-skin-structure-infographics-vector-illustration-isolated-background-types-acne-127481432.jpg"/>
          <p:cNvPicPr>
            <a:picLocks noGrp="1" noChangeAspect="1" noChangeArrowheads="1"/>
          </p:cNvPicPr>
          <p:nvPr>
            <p:ph sz="half" idx="1"/>
          </p:nvPr>
        </p:nvPicPr>
        <p:blipFill>
          <a:blip r:embed="rId2" cstate="print"/>
          <a:srcRect/>
          <a:stretch>
            <a:fillRect/>
          </a:stretch>
        </p:blipFill>
        <p:spPr bwMode="auto">
          <a:xfrm>
            <a:off x="457200" y="152401"/>
            <a:ext cx="8382000" cy="565688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CAUSES OF ACNE VULGARIS</a:t>
            </a:r>
          </a:p>
        </p:txBody>
      </p:sp>
      <p:sp>
        <p:nvSpPr>
          <p:cNvPr id="6" name="Content Placeholder 5"/>
          <p:cNvSpPr>
            <a:spLocks noGrp="1"/>
          </p:cNvSpPr>
          <p:nvPr>
            <p:ph idx="1"/>
          </p:nvPr>
        </p:nvSpPr>
        <p:spPr>
          <a:xfrm>
            <a:off x="457200" y="1295400"/>
            <a:ext cx="8229600" cy="5410200"/>
          </a:xfrm>
        </p:spPr>
        <p:txBody>
          <a:bodyPr>
            <a:normAutofit/>
          </a:bodyPr>
          <a:lstStyle/>
          <a:p>
            <a:pPr>
              <a:lnSpc>
                <a:spcPct val="200000"/>
              </a:lnSpc>
              <a:buNone/>
            </a:pPr>
            <a:r>
              <a:rPr lang="en-IN" sz="2800" b="1" dirty="0"/>
              <a:t>1)Family/Genetic history</a:t>
            </a:r>
          </a:p>
          <a:p>
            <a:pPr>
              <a:lnSpc>
                <a:spcPct val="200000"/>
              </a:lnSpc>
              <a:buNone/>
            </a:pPr>
            <a:r>
              <a:rPr lang="en-IN" sz="2800" b="1" dirty="0"/>
              <a:t>2)Hormonal </a:t>
            </a:r>
          </a:p>
          <a:p>
            <a:pPr>
              <a:lnSpc>
                <a:spcPct val="200000"/>
              </a:lnSpc>
              <a:buNone/>
            </a:pPr>
            <a:r>
              <a:rPr lang="en-IN" sz="2800" b="1" dirty="0"/>
              <a:t>3)Inflammation or Skin irritation </a:t>
            </a:r>
          </a:p>
          <a:p>
            <a:pPr>
              <a:lnSpc>
                <a:spcPct val="200000"/>
              </a:lnSpc>
              <a:buNone/>
            </a:pPr>
            <a:r>
              <a:rPr lang="en-IN" sz="2800" b="1" dirty="0"/>
              <a:t>4)Stress</a:t>
            </a:r>
          </a:p>
          <a:p>
            <a:pPr>
              <a:lnSpc>
                <a:spcPct val="200000"/>
              </a:lnSpc>
              <a:buNone/>
            </a:pPr>
            <a:r>
              <a:rPr lang="en-IN" sz="2800" b="1" dirty="0"/>
              <a:t>5)Hyperactive sebaceous glands.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1982</Words>
  <Application>Microsoft Office PowerPoint</Application>
  <PresentationFormat>On-screen Show (4:3)</PresentationFormat>
  <Paragraphs>195</Paragraphs>
  <Slides>49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5" baseType="lpstr">
      <vt:lpstr>Arial</vt:lpstr>
      <vt:lpstr>Calibri</vt:lpstr>
      <vt:lpstr>Courier New</vt:lpstr>
      <vt:lpstr>Times New Roman</vt:lpstr>
      <vt:lpstr>Office Theme</vt:lpstr>
      <vt:lpstr>Packager Shell Object</vt:lpstr>
      <vt:lpstr>PHYSIOTHERAPY IN SKIN CONDITIONS  By, Dr. Nandini Kushwaha</vt:lpstr>
      <vt:lpstr>OBJECTIVES</vt:lpstr>
      <vt:lpstr>WHAT IS SKIN ? WHAT ARE THE FUNCTIONS OF SKIN ?</vt:lpstr>
      <vt:lpstr>SKIN CONDITIONS :</vt:lpstr>
      <vt:lpstr>ACNE VULGARIS</vt:lpstr>
      <vt:lpstr>PowerPoint Presentation</vt:lpstr>
      <vt:lpstr>PowerPoint Presentation</vt:lpstr>
      <vt:lpstr>PowerPoint Presentation</vt:lpstr>
      <vt:lpstr>CAUSES OF ACNE VULGARIS</vt:lpstr>
      <vt:lpstr>CAUSES OF ACNE VULGARIS</vt:lpstr>
      <vt:lpstr>PATHOGENESIS</vt:lpstr>
      <vt:lpstr>PATHOGENESIS</vt:lpstr>
      <vt:lpstr>PHYSIOTHERAPY TREATMENT </vt:lpstr>
      <vt:lpstr>UVR</vt:lpstr>
      <vt:lpstr>LASER</vt:lpstr>
      <vt:lpstr>PSORIASIS</vt:lpstr>
      <vt:lpstr>PowerPoint Presentation</vt:lpstr>
      <vt:lpstr>PowerPoint Presentation</vt:lpstr>
      <vt:lpstr>PowerPoint Presentation</vt:lpstr>
      <vt:lpstr>PREDISPOSING / PRECIPITATING FACTORS</vt:lpstr>
      <vt:lpstr>CONTII..</vt:lpstr>
      <vt:lpstr>PATHOGENESIS</vt:lpstr>
      <vt:lpstr>PATHOGENESIS</vt:lpstr>
      <vt:lpstr>PowerPoint Presentation</vt:lpstr>
      <vt:lpstr>PowerPoint Presentation</vt:lpstr>
      <vt:lpstr>PHYSIOTHERAPY TREATMENT</vt:lpstr>
      <vt:lpstr>PHYSIOTHERAPY TREATMENT</vt:lpstr>
      <vt:lpstr>PowerPoint Presentation</vt:lpstr>
      <vt:lpstr>PUVA</vt:lpstr>
      <vt:lpstr>PUVA</vt:lpstr>
      <vt:lpstr>VITILIGO</vt:lpstr>
      <vt:lpstr>PowerPoint Presentation</vt:lpstr>
      <vt:lpstr>PowerPoint Presentation</vt:lpstr>
      <vt:lpstr>CAUSES</vt:lpstr>
      <vt:lpstr>TYPES OF VITILIGO</vt:lpstr>
      <vt:lpstr>PowerPoint Presentation</vt:lpstr>
      <vt:lpstr>PHYSIOTHERAPY TREATMENT</vt:lpstr>
      <vt:lpstr>PHYSIOTHERAPY TREATMENT</vt:lpstr>
      <vt:lpstr>CONTI..</vt:lpstr>
      <vt:lpstr>Narrow Band UVB (NBUVB)</vt:lpstr>
      <vt:lpstr>ALOPECIA</vt:lpstr>
      <vt:lpstr>CLASSIFICATION</vt:lpstr>
      <vt:lpstr>PowerPoint Presentation</vt:lpstr>
      <vt:lpstr>CAUSES</vt:lpstr>
      <vt:lpstr>PATHOGENESIS</vt:lpstr>
      <vt:lpstr>PHYSIOTHERAPY TREATMENT</vt:lpstr>
      <vt:lpstr>PHYSIOTHERAPY TREATMENT</vt:lpstr>
      <vt:lpstr>REFERENCES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PHYSIOTHERAPY IN SKIN CONDITIONS</dc:title>
  <dc:creator>HP</dc:creator>
  <cp:lastModifiedBy>Poonam Devmurari</cp:lastModifiedBy>
  <cp:revision>98</cp:revision>
  <dcterms:created xsi:type="dcterms:W3CDTF">2006-08-16T00:00:00Z</dcterms:created>
  <dcterms:modified xsi:type="dcterms:W3CDTF">2020-08-19T06:14:30Z</dcterms:modified>
</cp:coreProperties>
</file>