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A95A-C08A-40A9-B9E7-35B5AC7A7575}" type="datetimeFigureOut">
              <a:rPr lang="en-US" smtClean="0"/>
              <a:pPr/>
              <a:t>16/Apr/20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A4A72-657C-4BB5-A5FB-8640C827F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9F2E-0A16-4856-B13D-6ABA83C89C27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897-D5AE-4876-88FE-09733E2EF98B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122A-5B8F-438A-8948-C426AFA13E5B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66A1-42DC-44F6-B8D7-98EF0A26CCF1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49F-7122-4576-B4A5-23B4CC811642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615D-F85F-4541-AE68-6F40351F7841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07B-35DD-483D-ACA8-D3C21014B32D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41F5-0688-436A-B47C-FBA4E8B85EED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AA4-D96A-4F87-9E23-8B9124085510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716-F78F-4F36-8402-DF3C25239C1A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0977-287F-40AF-8DB2-7A22512D6749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8C8A-6B4B-4349-AE7E-F9829993709F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LEISHMANIA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Ms </a:t>
            </a:r>
            <a:r>
              <a:rPr lang="en-US" b="1" dirty="0" err="1" smtClean="0">
                <a:solidFill>
                  <a:schemeClr val="tx1"/>
                </a:solidFill>
              </a:rPr>
              <a:t>Sangita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Vasava</a:t>
            </a:r>
            <a:endParaRPr lang="en-US" b="1" smtClean="0">
              <a:solidFill>
                <a:schemeClr val="tx1"/>
              </a:solidFill>
            </a:endParaRPr>
          </a:p>
          <a:p>
            <a:r>
              <a:rPr lang="en-US" b="1" smtClean="0">
                <a:solidFill>
                  <a:schemeClr val="tx1"/>
                </a:solidFill>
              </a:rPr>
              <a:t>Assistant </a:t>
            </a:r>
            <a:r>
              <a:rPr lang="en-US" b="1" dirty="0" smtClean="0">
                <a:solidFill>
                  <a:schemeClr val="tx1"/>
                </a:solidFill>
              </a:rPr>
              <a:t>Professor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Department of Microbiology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DD75E5-01AB-4095-BDA5-8F5E38F6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578507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Old world leishmaniasis</a:t>
            </a:r>
            <a:br>
              <a:rPr lang="en-IN" b="1" dirty="0"/>
            </a:br>
            <a:r>
              <a:rPr lang="en-IN" b="1" dirty="0"/>
              <a:t>Leishmania </a:t>
            </a:r>
            <a:r>
              <a:rPr lang="en-IN" b="1" dirty="0" err="1"/>
              <a:t>donovani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50927-2957-43DA-A9B8-A3E5D6392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/>
              <a:t>Causes VL or kala azar (a hindi term </a:t>
            </a:r>
            <a:r>
              <a:rPr lang="en-IN" dirty="0"/>
              <a:t>meaning black fever</a:t>
            </a:r>
          </a:p>
          <a:p>
            <a:r>
              <a:rPr lang="en-IN" dirty="0"/>
              <a:t>Named after two scientists</a:t>
            </a:r>
          </a:p>
          <a:p>
            <a:pPr lvl="1"/>
            <a:r>
              <a:rPr lang="en-IN" dirty="0"/>
              <a:t>Sir William Boog Leishman in London observed the amastigotes form of the parasite in the spleen of a British soldier died at Dumdum, Kolkata</a:t>
            </a:r>
          </a:p>
          <a:p>
            <a:pPr lvl="1"/>
            <a:r>
              <a:rPr lang="en-IN" dirty="0"/>
              <a:t>Sir Donovan at Madras Medical College, Chennai, suggested that the causative agent was a new  parasite.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407-0177-4C48-8718-3883AEDDED00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48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A2C57-9313-4265-BCC1-216F7E29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Morphology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BCCC08-2CB1-4A1B-B76E-9953FA8BD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07F049-4F16-40C3-9E4E-27A85FBB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9" y="1339136"/>
            <a:ext cx="9144000" cy="551886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08E-C10D-4EAB-8C65-5C0D411BA85E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81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75AB4-1682-413D-89E5-27445741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F6402D-F851-4C34-B8F8-85091423A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410" y="1596541"/>
            <a:ext cx="3817626" cy="4682945"/>
          </a:xfrm>
        </p:spPr>
        <p:txBody>
          <a:bodyPr/>
          <a:lstStyle/>
          <a:p>
            <a:r>
              <a:rPr lang="en-IN" dirty="0"/>
              <a:t>Infective form: Promastigotes</a:t>
            </a:r>
          </a:p>
          <a:p>
            <a:r>
              <a:rPr lang="en-IN" dirty="0"/>
              <a:t>Vector: </a:t>
            </a:r>
            <a:r>
              <a:rPr lang="en-IN" dirty="0" err="1"/>
              <a:t>Sandfly</a:t>
            </a:r>
            <a:endParaRPr lang="en-IN" dirty="0"/>
          </a:p>
          <a:p>
            <a:r>
              <a:rPr lang="en-IN" dirty="0"/>
              <a:t>Transmission: bite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C058F0-C51E-4585-9398-F7FFAEBC8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0"/>
            <a:ext cx="3535938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A67-9EDF-42FF-B3BD-165DDB378766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56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5216F-4687-421B-AFDE-BC363F8B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D41FD1-8A8D-41E9-A413-24914D20E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2C4DDF-D769-44BC-AEAD-006C365AC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486"/>
            <a:ext cx="9144000" cy="432502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1882-2B68-435B-B6F1-95E16CECF302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64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9CB56-9BEF-4735-9AB2-4373D046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578515"/>
            <a:ext cx="824607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Clinical Features</a:t>
            </a:r>
            <a:br>
              <a:rPr lang="en-IN" b="1" dirty="0"/>
            </a:br>
            <a:r>
              <a:rPr lang="en-IN" b="1" dirty="0"/>
              <a:t>Visceral leishmaniasis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48E084-FCD4-4BAC-B02C-577A5A622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090167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Incubation period ranges from 2-6 months</a:t>
            </a:r>
          </a:p>
          <a:p>
            <a:r>
              <a:rPr lang="en-IN" dirty="0"/>
              <a:t>The hallmark of VL is a pentad of fever, progressive weight loss, hepatosplenomegaly, pancytopenia and hypergammaglobulinemia</a:t>
            </a:r>
          </a:p>
          <a:p>
            <a:r>
              <a:rPr lang="en-IN" dirty="0"/>
              <a:t>Fever and Hyperpigmentation</a:t>
            </a:r>
          </a:p>
          <a:p>
            <a:r>
              <a:rPr lang="en-IN" dirty="0"/>
              <a:t>Splenomegaly</a:t>
            </a:r>
          </a:p>
          <a:p>
            <a:r>
              <a:rPr lang="en-IN" dirty="0"/>
              <a:t>Lymphadenopathy</a:t>
            </a:r>
          </a:p>
          <a:p>
            <a:r>
              <a:rPr lang="en-IN" dirty="0"/>
              <a:t>Pedal </a:t>
            </a:r>
            <a:r>
              <a:rPr lang="en-IN" dirty="0" err="1"/>
              <a:t>edema</a:t>
            </a:r>
            <a:r>
              <a:rPr lang="en-IN" dirty="0"/>
              <a:t> and ascites</a:t>
            </a:r>
          </a:p>
          <a:p>
            <a:r>
              <a:rPr lang="en-IN" dirty="0" err="1"/>
              <a:t>Hematological</a:t>
            </a:r>
            <a:r>
              <a:rPr lang="en-IN" dirty="0"/>
              <a:t> abnormalities</a:t>
            </a:r>
          </a:p>
          <a:p>
            <a:pPr lvl="1"/>
            <a:r>
              <a:rPr lang="en-IN" dirty="0"/>
              <a:t>Pancytopenia:</a:t>
            </a:r>
            <a:r>
              <a:rPr lang="en-IN" i="1" dirty="0"/>
              <a:t> </a:t>
            </a:r>
            <a:r>
              <a:rPr lang="en-IN" i="1" dirty="0" err="1"/>
              <a:t>Anemia</a:t>
            </a:r>
            <a:r>
              <a:rPr lang="en-IN" dirty="0"/>
              <a:t>, leukopenia and thrombocytopenia</a:t>
            </a:r>
          </a:p>
          <a:p>
            <a:pPr lvl="1"/>
            <a:r>
              <a:rPr lang="en-IN" dirty="0"/>
              <a:t>Hypergammaglobulinemia</a:t>
            </a:r>
          </a:p>
          <a:p>
            <a:r>
              <a:rPr lang="en-IN" dirty="0" err="1"/>
              <a:t>Leishmanoma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4CFD-D37D-460A-8C8F-A6C2BD7CBA58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20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FFAA1-AF31-43DC-B83B-F5CE60D4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Post-kala-azar dermal leishmaniasis (PKDL)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D571F1-E4AC-4528-B7A8-2BB217BF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12493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IN" sz="2000" dirty="0"/>
              <a:t>PKDL is a nonulcerative lesion of skin occurs in 2-50% of  patients of VL following incomplete or inadequate treatment or treatment with </a:t>
            </a:r>
            <a:r>
              <a:rPr lang="en-IN" sz="2000" dirty="0" err="1"/>
              <a:t>antimonials</a:t>
            </a:r>
            <a:r>
              <a:rPr lang="en-IN" sz="2000" dirty="0"/>
              <a:t>. It is aggravated by exposure to sunlight. 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PKDL is also seen following  </a:t>
            </a:r>
            <a:r>
              <a:rPr lang="en-IN" sz="2000" i="1" dirty="0"/>
              <a:t>L. infantum infection, although rare. It was first described </a:t>
            </a:r>
            <a:r>
              <a:rPr lang="en-IN" sz="2000" dirty="0"/>
              <a:t>by Brahmachari in 1922.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Mainly seen in India and East African countries</a:t>
            </a:r>
          </a:p>
          <a:p>
            <a:pPr algn="just">
              <a:lnSpc>
                <a:spcPct val="110000"/>
              </a:lnSpc>
            </a:pPr>
            <a:r>
              <a:rPr lang="en-IN" sz="2000" dirty="0"/>
              <a:t>It develops as hypopigmented macule (most common feature) near mouth which later on spreads to face and then to arms and trunk (extensor surfaces) and finally becomes nodules resembling leprosy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Nodular lesions may serve as reservoir of infection during inter-epidemic period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Ocular lesions like conjunctivitis and uveitis are associated in some patients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4E8-9058-48D8-9496-70F205EB7D23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62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6EF4A-AD83-4A40-B10F-0F09C5ED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PKDL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0A2F4-0A95-4692-BA0F-88C16723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IN" dirty="0"/>
              <a:t>Sometimes, PKDL occurs in subclinical patients without a history of VL</a:t>
            </a:r>
          </a:p>
          <a:p>
            <a:pPr algn="just"/>
            <a:r>
              <a:rPr lang="en-IN" dirty="0"/>
              <a:t>In East Africa, the lesions are graded into three types</a:t>
            </a:r>
          </a:p>
          <a:p>
            <a:pPr lvl="1" algn="just"/>
            <a:r>
              <a:rPr lang="en-IN" i="1" dirty="0"/>
              <a:t>Grade-1 involves mainly face</a:t>
            </a:r>
          </a:p>
          <a:p>
            <a:pPr lvl="1" algn="just"/>
            <a:r>
              <a:rPr lang="en-IN" i="1" dirty="0"/>
              <a:t>Grade-2 involves face, </a:t>
            </a:r>
            <a:r>
              <a:rPr lang="en-IN" dirty="0"/>
              <a:t>chest, back, upper arm and upper leg</a:t>
            </a:r>
          </a:p>
          <a:p>
            <a:pPr lvl="1" algn="just"/>
            <a:r>
              <a:rPr lang="en-IN" i="1" dirty="0"/>
              <a:t>Grade-3 </a:t>
            </a:r>
            <a:r>
              <a:rPr lang="en-IN" dirty="0"/>
              <a:t>affects most parts of the body including hands and feet</a:t>
            </a:r>
          </a:p>
          <a:p>
            <a:pPr algn="just"/>
            <a:r>
              <a:rPr lang="en-IN" dirty="0"/>
              <a:t>Crusting and ulceration may be seen</a:t>
            </a:r>
          </a:p>
          <a:p>
            <a:pPr algn="just"/>
            <a:r>
              <a:rPr lang="en-IN" b="1" dirty="0"/>
              <a:t>The diagnosis is based on:</a:t>
            </a:r>
          </a:p>
          <a:p>
            <a:pPr lvl="1" algn="just"/>
            <a:r>
              <a:rPr lang="en-IN" dirty="0"/>
              <a:t>Amastigote can be detected in the skin in more than 80% of cases in Sudan. It is more easily detected from nodular lesions than other lesions</a:t>
            </a:r>
          </a:p>
          <a:p>
            <a:pPr lvl="1" algn="just"/>
            <a:r>
              <a:rPr lang="en-IN" dirty="0"/>
              <a:t>Serological tests:</a:t>
            </a:r>
            <a:r>
              <a:rPr lang="en-IN" b="1" dirty="0"/>
              <a:t> </a:t>
            </a:r>
            <a:r>
              <a:rPr lang="en-IN" dirty="0"/>
              <a:t>Direct agglutination test (DAT) and antibodies to rK39 antigen are positive in most of the cases.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855C-BD24-49C4-9E2B-4133452BD366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74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4DC8D-7798-4E53-957D-77141977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26B8AC-2D91-4B48-91FD-0BAA27EEC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27B5A1-6A27-4B2D-9E5F-9DBF9D2F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3754"/>
            <a:ext cx="9144000" cy="375705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D2E-D5F1-4534-AF7D-7C2C6A7C2186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81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E3A7C8-70B3-447B-8D4E-30927203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C02B3-F79C-4C6C-B6A7-87229B68B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5542E1-BD9D-41A5-BF20-A1F31ADA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439"/>
            <a:ext cx="9144000" cy="490112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EBE0-106C-43F3-A0F6-3923E1F03AD9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24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C729A-011F-44CB-AD64-B6CB9A88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383AB-883F-4A1A-B7C3-F59859122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FD131E-B420-4BDC-95E6-D4A9D37E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5" y="780992"/>
            <a:ext cx="9144000" cy="529601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89B7-9FDF-4D05-B547-7FCCDCAEBAAC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69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effectLst/>
              </a:rPr>
              <a:t>Taxonomy</a:t>
            </a:r>
            <a:endParaRPr lang="en-IN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Hemoflagellates of medical importance belongs to:</a:t>
            </a:r>
          </a:p>
          <a:p>
            <a:r>
              <a:rPr lang="en-IN" dirty="0"/>
              <a:t> Phylum: Euglenozoa</a:t>
            </a:r>
          </a:p>
          <a:p>
            <a:r>
              <a:rPr lang="en-IN" dirty="0"/>
              <a:t> Class: </a:t>
            </a:r>
            <a:r>
              <a:rPr lang="en-IN" dirty="0" err="1"/>
              <a:t>Kinetoplastidea</a:t>
            </a:r>
            <a:endParaRPr lang="en-IN" dirty="0"/>
          </a:p>
          <a:p>
            <a:r>
              <a:rPr lang="en-IN" dirty="0"/>
              <a:t> Order: </a:t>
            </a:r>
            <a:r>
              <a:rPr lang="en-IN" dirty="0" err="1"/>
              <a:t>Trypanosomatida</a:t>
            </a:r>
            <a:endParaRPr lang="en-IN" dirty="0"/>
          </a:p>
          <a:p>
            <a:r>
              <a:rPr lang="en-IN" dirty="0"/>
              <a:t> Family: </a:t>
            </a:r>
            <a:r>
              <a:rPr lang="en-IN" dirty="0" err="1"/>
              <a:t>Trypanosomatidae</a:t>
            </a:r>
            <a:endParaRPr lang="en-IN" dirty="0"/>
          </a:p>
          <a:p>
            <a:r>
              <a:rPr lang="en-IN" dirty="0"/>
              <a:t> Genera: </a:t>
            </a:r>
            <a:r>
              <a:rPr lang="en-IN" i="1" dirty="0"/>
              <a:t>Leishmania and Trypanosoma.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4D3-4A35-4DD5-AB8E-C89CD7E22653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53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E3998-8AEF-42AE-9C01-60DBEACB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FB5843-1302-40F7-9AF9-0304B22AA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EECD1C-ACAD-4D73-AB60-4ECDB8DE4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38" y="0"/>
            <a:ext cx="5581124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D176-AF08-481C-9E56-A4A99610BE5E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247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204B1-E6DA-4844-8F4C-D09F06FC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09CBEC-802C-43E2-905D-42403489A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3F7A99-1C56-4951-A89C-94AEB77F1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95" y="267569"/>
            <a:ext cx="6768436" cy="624848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B31-555B-49D2-B7B4-515939E051C3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22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4E947-E7A3-4890-A44A-0CCC6445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27AD95-52B3-4F77-BD92-87529F360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5DBB48-E46E-459F-8746-EB49B90EC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494927"/>
            <a:ext cx="7877214" cy="582299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547F-3E9D-4118-9AB5-0C188553EA6C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757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62D35-746A-4DE4-BB6B-86D84310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9EBDA5-EB58-46B1-BD57-5E168E941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181545-13CB-4014-97F2-A33708C5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85" y="368111"/>
            <a:ext cx="6788831" cy="598824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1DCD-A83D-4491-B357-860BC6CE31D9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126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43432-35E3-4F29-9D39-4A609355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612A58-11F7-4822-9987-6CDA6568E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76CDA2-BA09-4025-9E20-AE96DD1CD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99" y="0"/>
            <a:ext cx="6391603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3C7C-64C8-4EBA-9D84-FDCEA008BD3B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26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AD2F8-F521-4EBB-9352-31295E7B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2261A4-5E40-4F62-B472-C7DEC23B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467C8C-EBAD-4B0B-8FD3-E373A199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88" y="0"/>
            <a:ext cx="5590024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D512-FDD0-4727-A9E7-D92001F5E441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601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83A22-993A-466F-9CED-42F65888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Cutaneous Leishmaniasis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22D23E-896F-4EA3-BC11-BCD7D971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F9AAAB-D56D-4E12-9188-E1CFCAAC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50" y="2880633"/>
            <a:ext cx="9144000" cy="238082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D110-1FE4-4D70-9E78-093B7602E602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772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927A5-87AC-4DC3-B330-905C4A01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2AB4D-78F3-4791-B9B0-E088AAF9C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A95994-60BB-458B-BEBC-CC1D73475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1" y="1849464"/>
            <a:ext cx="7087833" cy="417709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B19F-9DC7-4A92-923B-10B1DF39B8C6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542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691FE-44E1-4089-A612-410AE984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C1FE4-88B3-4DCD-B3F8-8AD3840F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002910-AEBF-46C4-9E22-5925A420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1556872"/>
            <a:ext cx="7537778" cy="470464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53D-A742-48BA-B709-66B4E534F15D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96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D3EE9-2BBC-48E0-8A8B-88D32A7F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51B58B-7E44-4A9E-ABA7-B3C498B0D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A7EEE9-9CF9-441A-AACF-7D31AED66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1" y="1392933"/>
            <a:ext cx="6920205" cy="548755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3090-06EF-4508-B782-555B7F61E27E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48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56C69-9C19-4EAB-BEFF-5C36AE1B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Morphological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33CE90-B002-437A-BD39-E6892FC94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88B0C8-0B72-4DF8-987D-97166E2A1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" y="2207361"/>
            <a:ext cx="9144000" cy="383124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CD8-3679-4ED3-9262-0300152987E6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751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7DEF8-BA2C-4798-A06E-F044304D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Elimination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16139F-FE8E-4BD3-A587-D09AAECF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41732D-D20A-4148-8388-CF911E8C5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4"/>
            <a:ext cx="5148754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39B2-1BA6-4A09-BD91-84E7B29F2224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856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4053D7-CA44-4DEB-8D76-E7A112EA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NEW WORLD  LEISHMANIASIS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6C1C57-8207-4FEB-AA8B-19D3AC42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/>
              <a:t>Leishmania Viannia (L .V. ) braziliensis complex</a:t>
            </a:r>
          </a:p>
          <a:p>
            <a:r>
              <a:rPr lang="en-IN" dirty="0"/>
              <a:t> </a:t>
            </a:r>
            <a:r>
              <a:rPr lang="en-IN" i="1" dirty="0"/>
              <a:t>Leishmania </a:t>
            </a:r>
            <a:r>
              <a:rPr lang="en-IN" i="1" dirty="0" err="1"/>
              <a:t>Leishmania</a:t>
            </a:r>
            <a:r>
              <a:rPr lang="en-IN" i="1" dirty="0"/>
              <a:t> (L.L.) </a:t>
            </a:r>
            <a:r>
              <a:rPr lang="en-IN" i="1" dirty="0" err="1"/>
              <a:t>mexicana</a:t>
            </a:r>
            <a:r>
              <a:rPr lang="en-IN" i="1" dirty="0"/>
              <a:t> complex</a:t>
            </a:r>
          </a:p>
          <a:p>
            <a:r>
              <a:rPr lang="en-IN" dirty="0"/>
              <a:t> </a:t>
            </a:r>
            <a:r>
              <a:rPr lang="en-IN" i="1" dirty="0"/>
              <a:t>L.L. </a:t>
            </a:r>
            <a:r>
              <a:rPr lang="en-IN" i="1" dirty="0" err="1"/>
              <a:t>chagasi</a:t>
            </a:r>
            <a:r>
              <a:rPr lang="en-IN" i="1" dirty="0"/>
              <a:t> (new world variant of L.L. infantum).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2819-9AB6-407C-BB8D-6E1370E15DD3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828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27122-2D14-4A37-AC5C-7D0B8BB2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36EE2F-7BB5-4898-8A60-DE82D9B9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1B00BE-6ABA-4BCF-A179-BE9F477A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462"/>
            <a:ext cx="9144000" cy="339707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B377-7447-40D2-9AC3-EFC8E6846DE5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504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8EABD-4E96-4F0A-80D6-48A5434B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61902D-FFF3-426A-AF89-412F30C90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01E5F7-4C67-4AA1-8F84-83175E4E5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56" y="0"/>
            <a:ext cx="7552088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1BD-5CF6-4DD6-B28D-82D985A46940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027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E9399-6525-4249-87B2-B2D3E66A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B89A45-333C-4A91-9BE2-CBC97FF2F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E96D06-2071-448A-90FE-CC9A2CDC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9" y="0"/>
            <a:ext cx="6049002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03B-1094-4DCC-97C5-5BFBF6684B02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65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2B142-20BA-46DD-97BB-E693A284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LEISHMANIA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2B7F94-8017-4FC0-A1F0-A3854DC8D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/>
              <a:t>Classification of leishmaniasis</a:t>
            </a:r>
          </a:p>
          <a:p>
            <a:r>
              <a:rPr lang="en-IN" i="1" dirty="0"/>
              <a:t>Leishmania </a:t>
            </a:r>
            <a:r>
              <a:rPr lang="en-IN" dirty="0"/>
              <a:t>has two subgenera: </a:t>
            </a:r>
            <a:r>
              <a:rPr lang="en-IN" i="1" dirty="0"/>
              <a:t>L. Leishmania and  L. </a:t>
            </a:r>
            <a:r>
              <a:rPr lang="en-IN" i="1" dirty="0" err="1"/>
              <a:t>Viannia</a:t>
            </a:r>
            <a:r>
              <a:rPr lang="en-IN" i="1" dirty="0"/>
              <a:t>. </a:t>
            </a:r>
          </a:p>
          <a:p>
            <a:r>
              <a:rPr lang="en-IN" b="1" dirty="0"/>
              <a:t>Old world leishmaniasis:</a:t>
            </a:r>
            <a:r>
              <a:rPr lang="en-IN" b="1" i="1" dirty="0"/>
              <a:t> Affects Asia, Africa </a:t>
            </a:r>
            <a:r>
              <a:rPr lang="en-IN" dirty="0"/>
              <a:t>and Europe and transmitted by </a:t>
            </a:r>
            <a:r>
              <a:rPr lang="en-IN" dirty="0" err="1"/>
              <a:t>sandfly</a:t>
            </a:r>
            <a:r>
              <a:rPr lang="en-IN" dirty="0"/>
              <a:t> (Genus </a:t>
            </a:r>
            <a:r>
              <a:rPr lang="en-IN" i="1" dirty="0"/>
              <a:t>Phlebotomus) </a:t>
            </a:r>
          </a:p>
          <a:p>
            <a:r>
              <a:rPr lang="en-IN" b="1" dirty="0"/>
              <a:t>New World leishmaniasis: </a:t>
            </a:r>
            <a:r>
              <a:rPr lang="en-IN" dirty="0"/>
              <a:t>Affects Central and South America and trans mitted by </a:t>
            </a:r>
            <a:r>
              <a:rPr lang="en-IN" dirty="0" err="1"/>
              <a:t>Sandfly</a:t>
            </a:r>
            <a:r>
              <a:rPr lang="en-IN" dirty="0"/>
              <a:t> (Genus </a:t>
            </a:r>
            <a:r>
              <a:rPr lang="en-IN" i="1" dirty="0"/>
              <a:t>Lutzomyia).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136-2A9D-49F4-ADEA-077AA320EEFE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38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ECC557-9D17-4991-BC11-085D6EC1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15F0C9-B3F0-48B1-ACAD-69E197E0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3762B2-153A-4F49-AA5A-27AC07BFD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5" y="171293"/>
            <a:ext cx="7740144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3FF8-15E7-4E27-A4D5-43C87EBD1437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16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07EA0-2A3B-4769-A91D-91FF5BC5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Clinical syndromes of leishmaniasis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8C08D1-C3A1-4890-A329-621C09C50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Visceral leishmaniasis (VL) </a:t>
            </a:r>
          </a:p>
          <a:p>
            <a:r>
              <a:rPr lang="en-IN" dirty="0"/>
              <a:t>Post</a:t>
            </a:r>
            <a:r>
              <a:rPr lang="ja-JP" altLang="en-US" dirty="0"/>
              <a:t> </a:t>
            </a:r>
            <a:r>
              <a:rPr lang="en-IN" altLang="ja-JP" dirty="0"/>
              <a:t>k</a:t>
            </a:r>
            <a:r>
              <a:rPr lang="en-IN" dirty="0"/>
              <a:t>ala-azar dermal leishmaniasis (PKDL) </a:t>
            </a:r>
          </a:p>
          <a:p>
            <a:r>
              <a:rPr lang="en-IN" dirty="0"/>
              <a:t>Cutaneous leishmaniasis (CL)</a:t>
            </a:r>
          </a:p>
          <a:p>
            <a:r>
              <a:rPr lang="en-IN" dirty="0"/>
              <a:t>Diffuse cutaneous leishmaniasis (DCL)</a:t>
            </a:r>
          </a:p>
          <a:p>
            <a:r>
              <a:rPr lang="en-IN" dirty="0"/>
              <a:t>Leishmaniasis </a:t>
            </a:r>
            <a:r>
              <a:rPr lang="en-IN" dirty="0" err="1"/>
              <a:t>recidivans</a:t>
            </a:r>
            <a:r>
              <a:rPr lang="en-IN" dirty="0"/>
              <a:t> (LR)</a:t>
            </a:r>
          </a:p>
          <a:p>
            <a:r>
              <a:rPr lang="en-IN" dirty="0"/>
              <a:t>Mucocutaneous leishmaniasis (MCL).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C126-C821-4EB7-866C-FDEB8A1C1ACA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48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CD6BAE-F709-4DE8-901C-A1C0DCA8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Epidemiology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824F5D-3628-4BB2-82D9-40893F49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Leishmaniasis is endemic in 97 countries; with four countries have previous reported cases. Most of them are developing countries of tropical and temperate regions.</a:t>
            </a:r>
          </a:p>
          <a:p>
            <a:pPr>
              <a:lnSpc>
                <a:spcPct val="150000"/>
              </a:lnSpc>
            </a:pPr>
            <a:r>
              <a:rPr lang="en-IN" dirty="0"/>
              <a:t>More than 616 million people living in the endemic area are at risk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16EB-222B-4717-983D-3B76163B7AB1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70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9F38D-B3BE-43F2-8CFE-B68B6CB2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World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FC1C6-78F1-4332-B662-0BF31E64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0901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/>
              <a:t>WHO estimated 7,00,000 to 1 million new cases and 20,000 to 30,000 deaths occur annually</a:t>
            </a:r>
          </a:p>
          <a:p>
            <a:pPr algn="just"/>
            <a:r>
              <a:rPr lang="en-IN" dirty="0"/>
              <a:t> </a:t>
            </a:r>
            <a:r>
              <a:rPr lang="en-IN" b="1" dirty="0"/>
              <a:t>VL: </a:t>
            </a:r>
            <a:r>
              <a:rPr lang="en-IN" dirty="0"/>
              <a:t>An estimated 50,000 to 90,000 new cases of VL occur worldwide each year. Over 90% of cases of VL come from three regions: (</a:t>
            </a:r>
            <a:r>
              <a:rPr lang="en-IN" dirty="0" err="1"/>
              <a:t>i</a:t>
            </a:r>
            <a:r>
              <a:rPr lang="en-IN" dirty="0"/>
              <a:t>) South-East Asia: India, Bangladesh, and Nepal;  (ii) East Africa: Ethiopia, Sudan, and Kenya; and (iii) Brazil</a:t>
            </a:r>
          </a:p>
          <a:p>
            <a:pPr algn="just"/>
            <a:r>
              <a:rPr lang="en-IN" b="1" dirty="0"/>
              <a:t>CL </a:t>
            </a:r>
            <a:r>
              <a:rPr lang="en-IN" dirty="0"/>
              <a:t>is the most common form of leishmaniasis with a global annual incidence of 6,00,000 to 1 million  new cases. About 95% of CL cases occur in the Americas, the Mediterranean basin, the Middle East and Central Asia</a:t>
            </a:r>
          </a:p>
          <a:p>
            <a:pPr algn="just"/>
            <a:r>
              <a:rPr lang="en-IN" b="1" dirty="0"/>
              <a:t>MCL: </a:t>
            </a:r>
            <a:r>
              <a:rPr lang="en-IN" dirty="0"/>
              <a:t>Over 90% of mucocutaneous leishmaniasis cases occur in Bolivia, Brazil, Ethiopia and Peru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D9-C6D6-4FC5-AD62-7BDE4E28915D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97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05918-6F07-4EE0-B206-8FE446A2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India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3C108A-1BD0-4E46-A110-D65C677EF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N" b="1" dirty="0"/>
              <a:t>India is one of the worst affected country.</a:t>
            </a:r>
          </a:p>
          <a:p>
            <a:pPr algn="just"/>
            <a:r>
              <a:rPr lang="en-IN" dirty="0"/>
              <a:t>Bihar is affected the most (&gt;70% of cases) followed by Jharkhand, West Bengal and Uttar Pradesh</a:t>
            </a:r>
          </a:p>
          <a:p>
            <a:pPr algn="just"/>
            <a:r>
              <a:rPr lang="en-IN" dirty="0"/>
              <a:t>About 57 districts with  more than 165 millions of people are at risk. </a:t>
            </a:r>
          </a:p>
          <a:p>
            <a:pPr algn="just"/>
            <a:r>
              <a:rPr lang="en-IN" dirty="0"/>
              <a:t>In 2017, about 5,758 cases of VL and 1,949 cases of PKDL have been reported from India with nil  death.  </a:t>
            </a:r>
          </a:p>
          <a:p>
            <a:pPr algn="just"/>
            <a:r>
              <a:rPr lang="en-IN" dirty="0"/>
              <a:t>VL reported maximum from Bihar (71.6%) and PKDL from Jharkhand (62%)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D719-A5AA-4421-99AB-FF89675B1964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373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On-screen Show (4:3)</PresentationFormat>
  <Paragraphs>115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LEISHMANIA</vt:lpstr>
      <vt:lpstr>Taxonomy</vt:lpstr>
      <vt:lpstr>Morphological forms</vt:lpstr>
      <vt:lpstr>LEISHMANIA</vt:lpstr>
      <vt:lpstr>Slide 5</vt:lpstr>
      <vt:lpstr>Clinical syndromes of leishmaniasis</vt:lpstr>
      <vt:lpstr>Epidemiology</vt:lpstr>
      <vt:lpstr>World</vt:lpstr>
      <vt:lpstr>India</vt:lpstr>
      <vt:lpstr>Old world leishmaniasis Leishmania donovani </vt:lpstr>
      <vt:lpstr>Morphology</vt:lpstr>
      <vt:lpstr>Life Cycle</vt:lpstr>
      <vt:lpstr>Slide 13</vt:lpstr>
      <vt:lpstr>Clinical Features Visceral leishmaniasis </vt:lpstr>
      <vt:lpstr>Post-kala-azar dermal leishmaniasis (PKDL) </vt:lpstr>
      <vt:lpstr>PKDL continued…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Cutaneous Leishmaniasis</vt:lpstr>
      <vt:lpstr>Slide 27</vt:lpstr>
      <vt:lpstr>Slide 28</vt:lpstr>
      <vt:lpstr>Slide 29</vt:lpstr>
      <vt:lpstr>Elimination program</vt:lpstr>
      <vt:lpstr>NEW WORLD  LEISHMANIASIS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LEISHMANIA</dc:title>
  <dc:creator>user</dc:creator>
  <cp:lastModifiedBy>user</cp:lastModifiedBy>
  <cp:revision>3</cp:revision>
  <dcterms:created xsi:type="dcterms:W3CDTF">2006-08-16T00:00:00Z</dcterms:created>
  <dcterms:modified xsi:type="dcterms:W3CDTF">2020-04-16T05:35:42Z</dcterms:modified>
</cp:coreProperties>
</file>